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07" r:id="rId2"/>
  </p:sldMasterIdLst>
  <p:notesMasterIdLst>
    <p:notesMasterId r:id="rId18"/>
  </p:notesMasterIdLst>
  <p:sldIdLst>
    <p:sldId id="7702" r:id="rId3"/>
    <p:sldId id="336" r:id="rId4"/>
    <p:sldId id="258" r:id="rId5"/>
    <p:sldId id="296" r:id="rId6"/>
    <p:sldId id="337" r:id="rId7"/>
    <p:sldId id="338" r:id="rId8"/>
    <p:sldId id="339" r:id="rId9"/>
    <p:sldId id="340" r:id="rId10"/>
    <p:sldId id="341" r:id="rId11"/>
    <p:sldId id="342" r:id="rId12"/>
    <p:sldId id="343" r:id="rId13"/>
    <p:sldId id="344" r:id="rId14"/>
    <p:sldId id="345" r:id="rId15"/>
    <p:sldId id="281" r:id="rId16"/>
    <p:sldId id="282"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11C49-9F60-4E38-9BF1-CB093329CC54}"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3FCD6-EDF0-4BE1-84F8-A93E894A49D2}" type="slidenum">
              <a:rPr lang="en-US" smtClean="0"/>
              <a:t>‹#›</a:t>
            </a:fld>
            <a:endParaRPr lang="en-US"/>
          </a:p>
        </p:txBody>
      </p:sp>
    </p:spTree>
    <p:extLst>
      <p:ext uri="{BB962C8B-B14F-4D97-AF65-F5344CB8AC3E}">
        <p14:creationId xmlns:p14="http://schemas.microsoft.com/office/powerpoint/2010/main" val="3750021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4949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617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223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82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6776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751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871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44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5180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9F60-54AD-28E3-360E-4768AA0285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7F1FD6-D5CA-E19D-F076-3EF63D734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F96AE7-5695-E2DB-D704-AEFB4C3C6247}"/>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5" name="Footer Placeholder 4">
            <a:extLst>
              <a:ext uri="{FF2B5EF4-FFF2-40B4-BE49-F238E27FC236}">
                <a16:creationId xmlns:a16="http://schemas.microsoft.com/office/drawing/2014/main" id="{960526A4-7925-A5AE-14FB-F9F887F31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FBDD2-F674-60F5-B602-92DEAED1B787}"/>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1791015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F041-9000-5216-EBD7-6D19CE4CA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FCF04-93A6-B24A-52C7-E371708AC6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B022-B29F-A85B-54EA-91F827C7AFE7}"/>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5" name="Footer Placeholder 4">
            <a:extLst>
              <a:ext uri="{FF2B5EF4-FFF2-40B4-BE49-F238E27FC236}">
                <a16:creationId xmlns:a16="http://schemas.microsoft.com/office/drawing/2014/main" id="{6707E64B-8F01-15C1-C864-DDC09D86E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643DF-1012-F2AF-99D0-8C0BB4720492}"/>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271496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46C31-0130-7A72-DF51-D4E9E8B5A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DE653-CF61-1369-1C38-C7183379C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7BEF28-35DD-C658-BC63-FC49E20D6887}"/>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5" name="Footer Placeholder 4">
            <a:extLst>
              <a:ext uri="{FF2B5EF4-FFF2-40B4-BE49-F238E27FC236}">
                <a16:creationId xmlns:a16="http://schemas.microsoft.com/office/drawing/2014/main" id="{01D301A9-C203-7379-9F71-C7DE305F1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AB824-4D42-5328-3252-7AA841F80D0D}"/>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29624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40595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020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37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908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221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855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10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20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BF6E-9B02-3057-5F82-F3BB889EE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7FC00-503A-427F-F324-686B15B731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A1A9E-A951-369A-7274-359136C29439}"/>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5" name="Footer Placeholder 4">
            <a:extLst>
              <a:ext uri="{FF2B5EF4-FFF2-40B4-BE49-F238E27FC236}">
                <a16:creationId xmlns:a16="http://schemas.microsoft.com/office/drawing/2014/main" id="{EF301206-8AD8-F52E-AA89-5D36EF94D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AEB7B-AF6B-3BF1-6A44-C9BF430B6C7D}"/>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3088843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600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845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3406225478"/>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402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184C-D704-0180-40BC-39C363D0B0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D50AD-9F17-71EE-277B-9D99FD2FB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808DA2-1EB0-FF58-FB1E-9D61B452A7FD}"/>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5" name="Footer Placeholder 4">
            <a:extLst>
              <a:ext uri="{FF2B5EF4-FFF2-40B4-BE49-F238E27FC236}">
                <a16:creationId xmlns:a16="http://schemas.microsoft.com/office/drawing/2014/main" id="{FF3077CD-BB6D-0B02-DE19-C8532E740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D940D-363A-9A91-97EC-816D59379FAC}"/>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281486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3FF-2A2B-7A98-7D78-3294638CF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36A545-3456-9C45-B006-8514947F8A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86F4D-8EDF-98A4-7161-2E8AF5B97F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9F6CF7-7FB7-354D-4B5D-7C282F531E7A}"/>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6" name="Footer Placeholder 5">
            <a:extLst>
              <a:ext uri="{FF2B5EF4-FFF2-40B4-BE49-F238E27FC236}">
                <a16:creationId xmlns:a16="http://schemas.microsoft.com/office/drawing/2014/main" id="{53BF93D0-CFD7-04FB-013C-A1371CB4A5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1C6F-4665-4097-A9E2-D57B44C91640}"/>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128009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665B-7A69-29E7-A704-3066FD63E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03F081-A90B-82A4-273D-152824319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EAAEDA-5C86-BAA2-3100-3BE52B9A3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F3B21A-B21A-7E4D-445F-B7300BAE7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624B3-68BE-3C71-B5C4-C03486461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87D403-E3C7-ECD3-6E87-B67BD50E6377}"/>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8" name="Footer Placeholder 7">
            <a:extLst>
              <a:ext uri="{FF2B5EF4-FFF2-40B4-BE49-F238E27FC236}">
                <a16:creationId xmlns:a16="http://schemas.microsoft.com/office/drawing/2014/main" id="{2FB39BFA-9F70-DCB7-533F-D976485665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839C1B-8241-D1C2-9818-A5A579DD5F53}"/>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198794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816F-689E-8200-E152-CA11FB3104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FB8F4C-125E-E046-A20C-E6FCEF0703BE}"/>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4" name="Footer Placeholder 3">
            <a:extLst>
              <a:ext uri="{FF2B5EF4-FFF2-40B4-BE49-F238E27FC236}">
                <a16:creationId xmlns:a16="http://schemas.microsoft.com/office/drawing/2014/main" id="{41487340-C657-46D7-201D-8B21EACD19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761B92-3E7C-6CF4-A779-E06A570FF543}"/>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238981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8D01F-7466-6A9C-B04B-92BE1339F7DB}"/>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3" name="Footer Placeholder 2">
            <a:extLst>
              <a:ext uri="{FF2B5EF4-FFF2-40B4-BE49-F238E27FC236}">
                <a16:creationId xmlns:a16="http://schemas.microsoft.com/office/drawing/2014/main" id="{3DED6B5A-087A-060F-4982-C0F6E35AA7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5677F2-A49C-65D6-1C9D-5E2B2523CC52}"/>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91174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EBB4-34AD-C287-5403-D9FF7FB36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B447E4-B7AF-7BBA-8035-E37E951E5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8DCC10-9844-60DD-D65E-C27A28125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6BAE5-B713-E521-16A9-357B943ED769}"/>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6" name="Footer Placeholder 5">
            <a:extLst>
              <a:ext uri="{FF2B5EF4-FFF2-40B4-BE49-F238E27FC236}">
                <a16:creationId xmlns:a16="http://schemas.microsoft.com/office/drawing/2014/main" id="{AD8C8614-DF17-DF76-4FE6-D436FECD4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B6B5E-3D23-45AF-C093-FF91500DE607}"/>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2814538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E744-52C8-15AC-C8D9-6F38D8D21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AABB46-8752-2A84-0F70-DE712AD65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962D2-E9F8-BD64-156B-12233DFCD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277E3-E911-AE84-2D65-F6DEC6AD9E84}"/>
              </a:ext>
            </a:extLst>
          </p:cNvPr>
          <p:cNvSpPr>
            <a:spLocks noGrp="1"/>
          </p:cNvSpPr>
          <p:nvPr>
            <p:ph type="dt" sz="half" idx="10"/>
          </p:nvPr>
        </p:nvSpPr>
        <p:spPr/>
        <p:txBody>
          <a:bodyPr/>
          <a:lstStyle/>
          <a:p>
            <a:fld id="{CCEABB73-D6BE-48F5-BB8D-255B8A3AF089}" type="datetimeFigureOut">
              <a:rPr lang="en-US" smtClean="0"/>
              <a:t>12/14/2024</a:t>
            </a:fld>
            <a:endParaRPr lang="en-US"/>
          </a:p>
        </p:txBody>
      </p:sp>
      <p:sp>
        <p:nvSpPr>
          <p:cNvPr id="6" name="Footer Placeholder 5">
            <a:extLst>
              <a:ext uri="{FF2B5EF4-FFF2-40B4-BE49-F238E27FC236}">
                <a16:creationId xmlns:a16="http://schemas.microsoft.com/office/drawing/2014/main" id="{3BD34A49-78A3-70D6-EFEC-FF1DF8808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FB768-FC0D-C525-CAD9-C9951B3A554F}"/>
              </a:ext>
            </a:extLst>
          </p:cNvPr>
          <p:cNvSpPr>
            <a:spLocks noGrp="1"/>
          </p:cNvSpPr>
          <p:nvPr>
            <p:ph type="sldNum" sz="quarter" idx="12"/>
          </p:nvPr>
        </p:nvSpPr>
        <p:spPr/>
        <p:txBody>
          <a:bodyPr/>
          <a:lstStyle/>
          <a:p>
            <a:fld id="{4674EF93-AC00-499D-B5E4-ABAC8832414E}" type="slidenum">
              <a:rPr lang="en-US" smtClean="0"/>
              <a:t>‹#›</a:t>
            </a:fld>
            <a:endParaRPr lang="en-US"/>
          </a:p>
        </p:txBody>
      </p:sp>
    </p:spTree>
    <p:extLst>
      <p:ext uri="{BB962C8B-B14F-4D97-AF65-F5344CB8AC3E}">
        <p14:creationId xmlns:p14="http://schemas.microsoft.com/office/powerpoint/2010/main" val="163734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135828-7DEA-D478-9296-9E7CFA335E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C7722E8-0C88-4377-118E-9B65E915E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9C97C1-B378-577F-9E3D-7E4165DA8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C1BFC-C710-5F83-DFAE-AE87620C5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ABB73-D6BE-48F5-BB8D-255B8A3AF089}" type="datetimeFigureOut">
              <a:rPr lang="en-US" smtClean="0"/>
              <a:t>12/14/2024</a:t>
            </a:fld>
            <a:endParaRPr lang="en-US"/>
          </a:p>
        </p:txBody>
      </p:sp>
      <p:sp>
        <p:nvSpPr>
          <p:cNvPr id="5" name="Footer Placeholder 4">
            <a:extLst>
              <a:ext uri="{FF2B5EF4-FFF2-40B4-BE49-F238E27FC236}">
                <a16:creationId xmlns:a16="http://schemas.microsoft.com/office/drawing/2014/main" id="{F3D0BA0B-7E99-27CB-BC5C-FD8FC4420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BB08A2-2D74-A71D-E3FD-BB1C43828F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4EF93-AC00-499D-B5E4-ABAC8832414E}" type="slidenum">
              <a:rPr lang="en-US" smtClean="0"/>
              <a:t>‹#›</a:t>
            </a:fld>
            <a:endParaRPr lang="en-US"/>
          </a:p>
        </p:txBody>
      </p:sp>
    </p:spTree>
    <p:extLst>
      <p:ext uri="{BB962C8B-B14F-4D97-AF65-F5344CB8AC3E}">
        <p14:creationId xmlns:p14="http://schemas.microsoft.com/office/powerpoint/2010/main" val="12459560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627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45.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51.sv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xml"/><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109502" y="287401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cxnSp>
        <p:nvCxnSpPr>
          <p:cNvPr id="2" name="Straight Connector 1">
            <a:extLst>
              <a:ext uri="{FF2B5EF4-FFF2-40B4-BE49-F238E27FC236}">
                <a16:creationId xmlns:a16="http://schemas.microsoft.com/office/drawing/2014/main" id="{C91B21FD-7A21-5351-1773-14C05C9CA356}"/>
              </a:ext>
            </a:extLst>
          </p:cNvPr>
          <p:cNvCxnSpPr>
            <a:cxnSpLocks/>
          </p:cNvCxnSpPr>
          <p:nvPr/>
        </p:nvCxnSpPr>
        <p:spPr>
          <a:xfrm flipH="1">
            <a:off x="6321611" y="320892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Google Shape;1082;p23">
            <a:extLst>
              <a:ext uri="{FF2B5EF4-FFF2-40B4-BE49-F238E27FC236}">
                <a16:creationId xmlns:a16="http://schemas.microsoft.com/office/drawing/2014/main" id="{8D2EFEBD-8FF7-9DFF-6098-17DA714C2F3A}"/>
              </a:ext>
            </a:extLst>
          </p:cNvPr>
          <p:cNvSpPr/>
          <p:nvPr/>
        </p:nvSpPr>
        <p:spPr>
          <a:xfrm>
            <a:off x="6921795" y="1076325"/>
            <a:ext cx="4927305" cy="4619625"/>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vi-VN" sz="3600" b="1" dirty="0">
                <a:solidFill>
                  <a:srgbClr val="002060"/>
                </a:solidFill>
                <a:latin typeface="Calibri"/>
                <a:ea typeface="Calibri"/>
                <a:cs typeface="Calibri"/>
                <a:sym typeface="Calibri"/>
              </a:rPr>
              <a:t>Các từ ngữ in đậm được dùng với </a:t>
            </a:r>
            <a:r>
              <a:rPr lang="vi-VN" sz="3600" b="1" dirty="0">
                <a:solidFill>
                  <a:srgbClr val="FF0000"/>
                </a:solidFill>
                <a:latin typeface="Calibri"/>
                <a:ea typeface="Calibri"/>
                <a:cs typeface="Calibri"/>
                <a:sym typeface="Calibri"/>
              </a:rPr>
              <a:t>biện pháp nhân hóa</a:t>
            </a:r>
            <a:r>
              <a:rPr lang="vi-VN" sz="3600" b="1" dirty="0">
                <a:solidFill>
                  <a:srgbClr val="002060"/>
                </a:solidFill>
                <a:latin typeface="Calibri"/>
                <a:ea typeface="Calibri"/>
                <a:cs typeface="Calibri"/>
                <a:sym typeface="Calibri"/>
              </a:rPr>
              <a:t> giúp biểu hiện những trạng thái tâm lý, cảm xúc của con vật giống như những trạng thái tâm lý cảm xúc của con người. </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97AD17BE-72C6-80E6-23EE-2EC19FF172D3}"/>
              </a:ext>
            </a:extLst>
          </p:cNvPr>
          <p:cNvPicPr>
            <a:picLocks noChangeAspect="1"/>
          </p:cNvPicPr>
          <p:nvPr/>
        </p:nvPicPr>
        <p:blipFill>
          <a:blip r:embed="rId6"/>
          <a:stretch>
            <a:fillRect/>
          </a:stretch>
        </p:blipFill>
        <p:spPr>
          <a:xfrm>
            <a:off x="457199" y="1890712"/>
            <a:ext cx="5841037" cy="2338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347627004"/>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49006" t="22962" r="30485" b="21927"/>
          <a:stretch/>
        </p:blipFill>
        <p:spPr>
          <a:xfrm>
            <a:off x="85220" y="1084005"/>
            <a:ext cx="3820029" cy="5773995"/>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7" name="PA_库_图片 6">
            <a:extLst>
              <a:ext uri="{FF2B5EF4-FFF2-40B4-BE49-F238E27FC236}">
                <a16:creationId xmlns:a16="http://schemas.microsoft.com/office/drawing/2014/main" id="{D51D88D0-2E88-D007-8BB2-566946208198}"/>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flipH="1">
            <a:off x="3363363" y="-200026"/>
            <a:ext cx="7799936" cy="3949093"/>
          </a:xfrm>
          <a:prstGeom prst="rect">
            <a:avLst/>
          </a:prstGeom>
          <a:ln>
            <a:noFill/>
          </a:ln>
          <a:extLst>
            <a:ext uri="{91240B29-F687-4F45-9708-019B960494DF}">
              <a14:hiddenLine xmlns:a14="http://schemas.microsoft.com/office/drawing/2010/main">
                <a:solidFill>
                  <a:srgbClr val="FF0000"/>
                </a:solidFill>
              </a14:hiddenLine>
            </a:ext>
          </a:extLst>
        </p:spPr>
      </p:pic>
      <p:sp>
        <p:nvSpPr>
          <p:cNvPr id="8" name="TextBox 7">
            <a:extLst>
              <a:ext uri="{FF2B5EF4-FFF2-40B4-BE49-F238E27FC236}">
                <a16:creationId xmlns:a16="http://schemas.microsoft.com/office/drawing/2014/main" id="{EB19AFA7-5951-623C-A897-61F50F65F0C1}"/>
              </a:ext>
            </a:extLst>
          </p:cNvPr>
          <p:cNvSpPr txBox="1"/>
          <p:nvPr/>
        </p:nvSpPr>
        <p:spPr>
          <a:xfrm>
            <a:off x="5381625" y="419100"/>
            <a:ext cx="4429125" cy="2554545"/>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c. </a:t>
            </a:r>
            <a:r>
              <a:rPr lang="en-US" sz="4000" b="1" i="0" dirty="0" err="1">
                <a:solidFill>
                  <a:srgbClr val="000000"/>
                </a:solidFill>
                <a:effectLst/>
                <a:latin typeface="Cambria" panose="02040503050406030204" pitchFamily="18" charset="0"/>
                <a:ea typeface="Cambria" panose="02040503050406030204" pitchFamily="18" charset="0"/>
              </a:rPr>
              <a:t>Em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thích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cách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tả</a:t>
            </a:r>
            <a:r>
              <a:rPr lang="en-US" sz="4000" b="1" i="0" dirty="0">
                <a:solidFill>
                  <a:srgbClr val="000000"/>
                </a:solidFill>
                <a:effectLst/>
                <a:latin typeface="Cambria" panose="02040503050406030204" pitchFamily="18" charset="0"/>
                <a:ea typeface="Cambria" panose="02040503050406030204" pitchFamily="18" charset="0"/>
              </a:rPr>
              <a:t> con </a:t>
            </a:r>
            <a:r>
              <a:rPr lang="en-US" sz="4000" b="1" i="0" dirty="0" err="1">
                <a:solidFill>
                  <a:srgbClr val="000000"/>
                </a:solidFill>
                <a:effectLst/>
                <a:latin typeface="Cambria" panose="02040503050406030204" pitchFamily="18" charset="0"/>
                <a:ea typeface="Cambria" panose="02040503050406030204" pitchFamily="18" charset="0"/>
              </a:rPr>
              <a:t>vật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nào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10" name="Google Shape;1082;p23">
            <a:extLst>
              <a:ext uri="{FF2B5EF4-FFF2-40B4-BE49-F238E27FC236}">
                <a16:creationId xmlns:a16="http://schemas.microsoft.com/office/drawing/2014/main" id="{06857900-03EC-482E-0679-F5E97A1A9B56}"/>
              </a:ext>
            </a:extLst>
          </p:cNvPr>
          <p:cNvSpPr/>
          <p:nvPr/>
        </p:nvSpPr>
        <p:spPr>
          <a:xfrm>
            <a:off x="4257676" y="3886200"/>
            <a:ext cx="7610474" cy="2381250"/>
          </a:xfrm>
          <a:prstGeom prst="rect">
            <a:avLst/>
          </a:prstGeom>
          <a:solidFill>
            <a:schemeClr val="accent5">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en-US" sz="3600" b="1" dirty="0" err="1">
                <a:solidFill>
                  <a:srgbClr val="002060"/>
                </a:solidFill>
                <a:latin typeface="Calibri"/>
                <a:ea typeface="Calibri"/>
                <a:cs typeface="Calibri"/>
                <a:sym typeface="Calibri"/>
              </a:rPr>
              <a:t>Ví</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dụ</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Em</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thích</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cách</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miêu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tả</a:t>
            </a:r>
            <a:r>
              <a:rPr lang="en-US" sz="3600" b="1" dirty="0">
                <a:solidFill>
                  <a:srgbClr val="002060"/>
                </a:solidFill>
                <a:latin typeface="Calibri"/>
                <a:ea typeface="Calibri"/>
                <a:cs typeface="Calibri"/>
                <a:sym typeface="Calibri"/>
              </a:rPr>
              <a:t> con </a:t>
            </a:r>
            <a:r>
              <a:rPr lang="en-US" sz="3600" b="1" dirty="0" err="1">
                <a:solidFill>
                  <a:srgbClr val="002060"/>
                </a:solidFill>
                <a:latin typeface="Calibri"/>
                <a:ea typeface="Calibri"/>
                <a:cs typeface="Calibri"/>
                <a:sym typeface="Calibri"/>
              </a:rPr>
              <a:t>vật</a:t>
            </a:r>
            <a:r>
              <a:rPr lang="en-US" sz="3600" b="1" dirty="0">
                <a:solidFill>
                  <a:srgbClr val="002060"/>
                </a:solidFill>
                <a:latin typeface="Calibri"/>
                <a:ea typeface="Calibri"/>
                <a:cs typeface="Calibri"/>
                <a:sym typeface="Calibri"/>
              </a:rPr>
              <a:t> ở </a:t>
            </a:r>
            <a:r>
              <a:rPr lang="en-US" sz="3600" b="1" dirty="0" err="1">
                <a:solidFill>
                  <a:srgbClr val="002060"/>
                </a:solidFill>
                <a:latin typeface="Calibri"/>
                <a:ea typeface="Calibri"/>
                <a:cs typeface="Calibri"/>
                <a:sym typeface="Calibri"/>
              </a:rPr>
              <a:t>đoạn</a:t>
            </a:r>
            <a:r>
              <a:rPr lang="en-US" sz="3600" b="1" dirty="0">
                <a:solidFill>
                  <a:srgbClr val="002060"/>
                </a:solidFill>
                <a:latin typeface="Calibri"/>
                <a:ea typeface="Calibri"/>
                <a:cs typeface="Calibri"/>
                <a:sym typeface="Calibri"/>
              </a:rPr>
              <a:t> 1 </a:t>
            </a:r>
            <a:r>
              <a:rPr lang="en-US" sz="3600" b="1" dirty="0" err="1">
                <a:solidFill>
                  <a:srgbClr val="002060"/>
                </a:solidFill>
                <a:latin typeface="Calibri"/>
                <a:ea typeface="Calibri"/>
                <a:cs typeface="Calibri"/>
                <a:sym typeface="Calibri"/>
              </a:rPr>
              <a:t>vì</a:t>
            </a:r>
            <a:r>
              <a:rPr lang="en-US" sz="3600" b="1" dirty="0">
                <a:solidFill>
                  <a:srgbClr val="002060"/>
                </a:solidFill>
                <a:latin typeface="Calibri"/>
                <a:ea typeface="Calibri"/>
                <a:cs typeface="Calibri"/>
                <a:sym typeface="Calibri"/>
              </a:rPr>
              <a:t> t</a:t>
            </a:r>
            <a:r>
              <a:rPr lang="vi-VN" sz="3600" b="1" dirty="0">
                <a:solidFill>
                  <a:srgbClr val="002060"/>
                </a:solidFill>
                <a:latin typeface="Calibri"/>
                <a:ea typeface="Calibri"/>
                <a:cs typeface="Calibri"/>
                <a:sym typeface="Calibri"/>
              </a:rPr>
              <a:t>ác giả sử dụng nhiều từ ngữ gợi tả </a:t>
            </a:r>
            <a:r>
              <a:rPr lang="en-US" sz="3600" b="1" dirty="0">
                <a:solidFill>
                  <a:srgbClr val="002060"/>
                </a:solidFill>
                <a:latin typeface="Calibri"/>
                <a:ea typeface="Calibri"/>
                <a:cs typeface="Calibri"/>
                <a:sym typeface="Calibri"/>
              </a:rPr>
              <a:t> </a:t>
            </a:r>
            <a:r>
              <a:rPr lang="vi-VN" sz="3600" b="1" dirty="0">
                <a:solidFill>
                  <a:srgbClr val="002060"/>
                </a:solidFill>
                <a:latin typeface="Calibri"/>
                <a:ea typeface="Calibri"/>
                <a:cs typeface="Calibri"/>
                <a:sym typeface="Calibri"/>
              </a:rPr>
              <a:t>giúp cho con ong được miêu tả một cách rất chi tiết, chân thực</a:t>
            </a:r>
          </a:p>
        </p:txBody>
      </p:sp>
    </p:spTree>
    <p:custDataLst>
      <p:tags r:id="rId1"/>
    </p:custDataLst>
    <p:extLst>
      <p:ext uri="{BB962C8B-B14F-4D97-AF65-F5344CB8AC3E}">
        <p14:creationId xmlns:p14="http://schemas.microsoft.com/office/powerpoint/2010/main" val="10332651"/>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DC718576-651A-9CA0-650B-517BC5D998A2}"/>
              </a:ext>
            </a:extLst>
          </p:cNvPr>
          <p:cNvSpPr txBox="1"/>
          <p:nvPr/>
        </p:nvSpPr>
        <p:spPr>
          <a:xfrm>
            <a:off x="903767" y="0"/>
            <a:ext cx="10313582" cy="1323439"/>
          </a:xfrm>
          <a:prstGeom prst="rect">
            <a:avLst/>
          </a:prstGeom>
          <a:noFill/>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hoạt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hoặc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đặc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điểm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ngoại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con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thích</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C562F4C-95E5-3366-C628-58D35190205B}"/>
              </a:ext>
            </a:extLst>
          </p:cNvPr>
          <p:cNvPicPr>
            <a:picLocks noChangeAspect="1"/>
          </p:cNvPicPr>
          <p:nvPr/>
        </p:nvPicPr>
        <p:blipFill>
          <a:blip r:embed="rId6"/>
          <a:stretch>
            <a:fillRect/>
          </a:stretch>
        </p:blipFill>
        <p:spPr>
          <a:xfrm>
            <a:off x="1481137" y="1885949"/>
            <a:ext cx="8977313" cy="2799225"/>
          </a:xfrm>
          <a:prstGeom prst="rect">
            <a:avLst/>
          </a:prstGeom>
        </p:spPr>
      </p:pic>
    </p:spTree>
    <p:custDataLst>
      <p:tags r:id="rId1"/>
    </p:custDataLst>
    <p:extLst>
      <p:ext uri="{BB962C8B-B14F-4D97-AF65-F5344CB8AC3E}">
        <p14:creationId xmlns:p14="http://schemas.microsoft.com/office/powerpoint/2010/main" val="437726565"/>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29E524B4-87F7-8DC6-E2A5-78BAF00B05F5}"/>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4">
            <a:extLst>
              <a:ext uri="{FF2B5EF4-FFF2-40B4-BE49-F238E27FC236}">
                <a16:creationId xmlns:a16="http://schemas.microsoft.com/office/drawing/2014/main" id="{13360428-67B8-F2D5-227C-F8D88A47F3E9}"/>
              </a:ext>
            </a:extLst>
          </p:cNvPr>
          <p:cNvSpPr/>
          <p:nvPr/>
        </p:nvSpPr>
        <p:spPr>
          <a:xfrm>
            <a:off x="289251" y="1935619"/>
            <a:ext cx="11613492" cy="3068764"/>
          </a:xfrm>
          <a:prstGeom prst="roundRect">
            <a:avLst>
              <a:gd name="adj" fmla="val 1612"/>
            </a:avLst>
          </a:prstGeom>
          <a:solidFill>
            <a:srgbClr val="299AD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B7352957-28A7-C4EA-970A-4C7668462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773" y="1935619"/>
            <a:ext cx="8986448" cy="4591513"/>
          </a:xfrm>
          <a:prstGeom prst="rect">
            <a:avLst/>
          </a:prstGeom>
        </p:spPr>
      </p:pic>
      <p:sp>
        <p:nvSpPr>
          <p:cNvPr id="5" name="TextBox 4">
            <a:extLst>
              <a:ext uri="{FF2B5EF4-FFF2-40B4-BE49-F238E27FC236}">
                <a16:creationId xmlns:a16="http://schemas.microsoft.com/office/drawing/2014/main" id="{2493455C-1D1E-7863-F2D5-2920E3645894}"/>
              </a:ext>
            </a:extLst>
          </p:cNvPr>
          <p:cNvSpPr txBox="1"/>
          <p:nvPr/>
        </p:nvSpPr>
        <p:spPr>
          <a:xfrm>
            <a:off x="114899" y="409969"/>
            <a:ext cx="11962195" cy="1200329"/>
          </a:xfrm>
          <a:prstGeom prst="rect">
            <a:avLst/>
          </a:prstGeom>
          <a:noFill/>
        </p:spPr>
        <p:txBody>
          <a:bodyPr wrap="square" rtlCol="0">
            <a:spAutoFit/>
          </a:bodyPr>
          <a:lstStyle/>
          <a:p>
            <a:pPr algn="ct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Chúng</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ta </a:t>
            </a: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cùng</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viết</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nào</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171053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pic>
        <p:nvPicPr>
          <p:cNvPr id="10" name="Picture 10"/>
          <p:cNvPicPr>
            <a:picLocks noChangeAspect="1"/>
          </p:cNvPicPr>
          <p:nvPr/>
        </p:nvPicPr>
        <p:blipFill>
          <a:blip r:embed="rId13"/>
          <a:srcRect/>
          <a:stretch>
            <a:fillRect/>
          </a:stretch>
        </p:blipFill>
        <p:spPr>
          <a:xfrm rot="-147168">
            <a:off x="14066484" y="2025032"/>
            <a:ext cx="4015663" cy="4474276"/>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28991" y="4352150"/>
            <a:ext cx="2802835"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Chuẩn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bị</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bài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2390334"/>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 Hoàn </a:t>
            </a:r>
            <a:r>
              <a:rPr lang="en-US" sz="3600" dirty="0" err="1">
                <a:solidFill>
                  <a:prstClr val="black"/>
                </a:solidFill>
                <a:latin typeface="Arial" panose="020B0604020202020204" pitchFamily="34" charset="0"/>
                <a:cs typeface="Arial" panose="020B0604020202020204" pitchFamily="34" charset="0"/>
              </a:rPr>
              <a:t>thành</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đoạn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văn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vở</a:t>
            </a:r>
            <a:r>
              <a:rPr lang="en-US" sz="3600" dirty="0">
                <a:solidFill>
                  <a:prstClr val="black"/>
                </a:solidFill>
                <a:latin typeface="Arial" panose="020B0604020202020204" pitchFamily="34" charset="0"/>
                <a:cs typeface="Arial" panose="020B0604020202020204" pitchFamily="34" charset="0"/>
              </a:rPr>
              <a:t>.</a:t>
            </a:r>
          </a:p>
        </p:txBody>
      </p:sp>
      <p:pic>
        <p:nvPicPr>
          <p:cNvPr id="23" name="Picture 15"/>
          <p:cNvPicPr>
            <a:picLocks noChangeAspect="1"/>
          </p:cNvPicPr>
          <p:nvPr/>
        </p:nvPicPr>
        <p:blipFill>
          <a:blip r:embed="rId14"/>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8A21CB60-CC71-E0D1-45A1-8621689C709E}"/>
              </a:ext>
            </a:extLst>
          </p:cNvPr>
          <p:cNvPicPr>
            <a:picLocks noChangeAspect="1"/>
          </p:cNvPicPr>
          <p:nvPr/>
        </p:nvPicPr>
        <p:blipFill>
          <a:blip r:embed="rId15"/>
          <a:stretch>
            <a:fillRect/>
          </a:stretch>
        </p:blipFill>
        <p:spPr>
          <a:xfrm>
            <a:off x="2430040" y="4141787"/>
            <a:ext cx="3316511" cy="1079086"/>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DCC89F3E-FE51-EB3D-5351-C197315DDA17}"/>
              </a:ext>
            </a:extLst>
          </p:cNvPr>
          <p:cNvPicPr>
            <a:picLocks noChangeAspect="1"/>
          </p:cNvPicPr>
          <p:nvPr/>
        </p:nvPicPr>
        <p:blipFill>
          <a:blip r:embed="rId10"/>
          <a:stretch>
            <a:fillRect/>
          </a:stretch>
        </p:blipFill>
        <p:spPr>
          <a:xfrm>
            <a:off x="4643720" y="1624388"/>
            <a:ext cx="6657409" cy="4523624"/>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6"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8"/>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8"/>
            <a:srcRect r="21459"/>
            <a:stretch/>
          </p:blipFill>
          <p:spPr>
            <a:xfrm>
              <a:off x="5398477" y="5729324"/>
              <a:ext cx="6787661" cy="1123362"/>
            </a:xfrm>
            <a:prstGeom prst="rect">
              <a:avLst/>
            </a:prstGeom>
          </p:spPr>
        </p:pic>
      </p:grpSp>
      <p:pic>
        <p:nvPicPr>
          <p:cNvPr id="29" name="PA_库_图片 6"/>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flipH="1">
            <a:off x="3077614" y="185794"/>
            <a:ext cx="7323685"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0" name="Rectangle 9"/>
          <p:cNvSpPr/>
          <p:nvPr/>
        </p:nvSpPr>
        <p:spPr>
          <a:xfrm>
            <a:off x="4678928" y="2207048"/>
            <a:ext cx="4639530" cy="110799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latin typeface="iCiel Cadena" panose="02000503000000020004" pitchFamily="50" charset="0"/>
              </a:rPr>
              <a:t>KHỞI</a:t>
            </a:r>
            <a:r>
              <a:rPr kumimoji="0" lang="en-US" sz="6600" b="0" i="0" u="none" strike="noStrike" kern="1200" cap="none" spc="0" normalizeH="0" noProof="0" dirty="0">
                <a:ln>
                  <a:noFill/>
                </a:ln>
                <a:solidFill>
                  <a:srgbClr val="002060"/>
                </a:solidFill>
                <a:effectLst/>
                <a:uLnTx/>
                <a:uFillTx/>
                <a:latin typeface="iCiel Cadena" panose="02000503000000020004" pitchFamily="50" charset="0"/>
              </a:rPr>
              <a:t> ĐỘNG</a:t>
            </a:r>
            <a:endParaRPr kumimoji="0" lang="pt-BR" sz="6600" b="0" i="0" u="none" strike="noStrike" kern="1200" cap="none" spc="0" normalizeH="0" baseline="0" noProof="0" dirty="0">
              <a:ln>
                <a:noFill/>
              </a:ln>
              <a:solidFill>
                <a:srgbClr val="002060"/>
              </a:solidFill>
              <a:effectLst/>
              <a:uLnTx/>
              <a:uFillTx/>
              <a:latin typeface="iCiel Cadena" panose="02000503000000020004" pitchFamily="50" charset="0"/>
            </a:endParaRPr>
          </a:p>
        </p:txBody>
      </p:sp>
      <p:pic>
        <p:nvPicPr>
          <p:cNvPr id="31"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3045" y="3407377"/>
            <a:ext cx="1836990" cy="1836990"/>
          </a:xfrm>
          <a:prstGeom prst="rect">
            <a:avLst/>
          </a:prstGeom>
        </p:spPr>
      </p:pic>
    </p:spTree>
    <p:custDataLst>
      <p:tags r:id="rId1"/>
    </p:custDataLst>
    <p:extLst>
      <p:ext uri="{BB962C8B-B14F-4D97-AF65-F5344CB8AC3E}">
        <p14:creationId xmlns:p14="http://schemas.microsoft.com/office/powerpoint/2010/main" val="3423127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par>
                                <p:cTn id="10" presetID="47"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6829"/>
            <a:ext cx="5704114" cy="718457"/>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Trò</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chơi</a:t>
            </a:r>
            <a:r>
              <a:rPr kumimoji="0" lang="en-US" sz="3600" b="1" i="0" u="none" strike="noStrike" kern="1200" cap="none" spc="0" normalizeH="0" baseline="0" noProof="0" dirty="0">
                <a:ln>
                  <a:noFill/>
                </a:ln>
                <a:solidFill>
                  <a:prstClr val="black"/>
                </a:solidFill>
                <a:effectLst/>
                <a:uLnTx/>
                <a:uFillTx/>
                <a:latin typeface="Calibri"/>
                <a:ea typeface="+mn-ea"/>
                <a:cs typeface="+mn-cs"/>
              </a:rPr>
              <a:t> “ĐỐ BẠN, ĐỐ BẠN”</a:t>
            </a:r>
          </a:p>
        </p:txBody>
      </p:sp>
      <p:pic>
        <p:nvPicPr>
          <p:cNvPr id="1026"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45329" y="980277"/>
            <a:ext cx="4149329" cy="14291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đuôi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mướt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6245334" y="1000807"/>
            <a:ext cx="4082143" cy="14500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5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qua.</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1645329" y="3811763"/>
            <a:ext cx="4007813"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sớm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dậy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ounded Rectangle 14"/>
          <p:cNvSpPr/>
          <p:nvPr/>
        </p:nvSpPr>
        <p:spPr>
          <a:xfrm>
            <a:off x="6481360" y="3811763"/>
            <a:ext cx="3610090"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Con gì ăn no.</a:t>
            </a:r>
            <a:r>
              <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Bụng to mắt bíp. </a:t>
            </a:r>
            <a:r>
              <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Mồm kêu ụt ịt. </a:t>
            </a:r>
            <a:r>
              <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Nằm thở phì phò.</a:t>
            </a:r>
            <a:endPar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p:txBody>
      </p:sp>
      <p:pic>
        <p:nvPicPr>
          <p:cNvPr id="1030" name="Picture 6" descr="595.387 hình ảnh về con thỏ, dễ thương đáng yêu nhất - Mua bán hình ảnh  shutterstock giá rẻ chỉ từ 3.000 đ trong 2 phú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5901"/>
          <a:stretch/>
        </p:blipFill>
        <p:spPr bwMode="auto">
          <a:xfrm>
            <a:off x="472197" y="1805862"/>
            <a:ext cx="2413454" cy="20186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gì đàn ông có còn phụ nữ thì không? - VnExpress"/>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1362"/>
          <a:stretch/>
        </p:blipFill>
        <p:spPr bwMode="auto">
          <a:xfrm>
            <a:off x="9116680" y="1190511"/>
            <a:ext cx="2409263" cy="29720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 Gà Trống Biểu Tượng Thiết Kế Phim Hoạt Hình đầy Màu Sắc-phim Hoạt Hình  Véc Tơ-miễn Phí Vector Miễn Phí Tải Về"/>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b="4283"/>
          <a:stretch/>
        </p:blipFill>
        <p:spPr bwMode="auto">
          <a:xfrm>
            <a:off x="424909" y="3899237"/>
            <a:ext cx="1980832" cy="28977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ách vẽ tranh tô màu CON HEO || How to Draw a Cartoon Pig - YouTube"/>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t="12102" r="30069" b="10721"/>
          <a:stretch/>
        </p:blipFill>
        <p:spPr bwMode="auto">
          <a:xfrm>
            <a:off x="9095111" y="4388754"/>
            <a:ext cx="2815192" cy="233017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23" name="Oval 22"/>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24" name="Oval 23"/>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5" name="Oval 24"/>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4</a:t>
            </a:r>
          </a:p>
        </p:txBody>
      </p:sp>
    </p:spTree>
    <p:custDataLst>
      <p:tags r:id="rId1"/>
    </p:custDataLst>
    <p:extLst>
      <p:ext uri="{BB962C8B-B14F-4D97-AF65-F5344CB8AC3E}">
        <p14:creationId xmlns:p14="http://schemas.microsoft.com/office/powerpoint/2010/main" val="1898740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xit" presetSubtype="0" fill="hold" nodeType="withEffect">
                                  <p:stCondLst>
                                    <p:cond delay="0"/>
                                  </p:stCondLst>
                                  <p:childTnLst>
                                    <p:animEffect transition="out" filter="fade">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500"/>
                                        <p:tgtEl>
                                          <p:spTgt spid="1030"/>
                                        </p:tgtEl>
                                      </p:cBhvr>
                                    </p:animEffec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par>
                                <p:cTn id="56" presetID="10" presetClass="exit" presetSubtype="0" fill="hold"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xit" presetSubtype="0" fill="hold"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22" presetClass="entr" presetSubtype="4"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00"/>
                                        <p:tgtEl>
                                          <p:spTgt spid="13"/>
                                        </p:tgtEl>
                                      </p:cBhvr>
                                    </p:animEffect>
                                  </p:childTnLst>
                                </p:cTn>
                              </p:par>
                            </p:childTnLst>
                          </p:cTn>
                        </p:par>
                      </p:childTnLst>
                    </p:cTn>
                  </p:par>
                </p:childTnLst>
              </p:cTn>
              <p:nextCondLst>
                <p:cond evt="onClick" delay="0">
                  <p:tgtEl>
                    <p:spTgt spid="24"/>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34"/>
                                        </p:tgtEl>
                                        <p:attrNameLst>
                                          <p:attrName>style.visibility</p:attrName>
                                        </p:attrNameLst>
                                      </p:cBhvr>
                                      <p:to>
                                        <p:strVal val="visible"/>
                                      </p:to>
                                    </p:set>
                                    <p:animEffect transition="in" filter="fade">
                                      <p:cBhvr>
                                        <p:cTn id="82" dur="500"/>
                                        <p:tgtEl>
                                          <p:spTgt spid="1034"/>
                                        </p:tgtEl>
                                      </p:cBhvr>
                                    </p:animEffec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par>
                                <p:cTn id="89" presetID="10" presetClass="exit" presetSubtype="0" fill="hold"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22" presetClass="entr" presetSubtype="4"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down)">
                                      <p:cBhvr>
                                        <p:cTn id="94" dur="500"/>
                                        <p:tgtEl>
                                          <p:spTgt spid="15"/>
                                        </p:tgtEl>
                                      </p:cBhvr>
                                    </p:animEffect>
                                  </p:childTnLst>
                                </p:cTn>
                              </p:par>
                            </p:childTnLst>
                          </p:cTn>
                        </p:par>
                      </p:childTnLst>
                    </p:cTn>
                  </p:par>
                </p:childTnLst>
              </p:cTn>
              <p:nextCondLst>
                <p:cond evt="onClick" delay="0">
                  <p:tgtEl>
                    <p:spTgt spid="25"/>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36"/>
                                        </p:tgtEl>
                                        <p:attrNameLst>
                                          <p:attrName>style.visibility</p:attrName>
                                        </p:attrNameLst>
                                      </p:cBhvr>
                                      <p:to>
                                        <p:strVal val="visible"/>
                                      </p:to>
                                    </p:set>
                                    <p:animEffect transition="in" filter="fade">
                                      <p:cBhvr>
                                        <p:cTn id="100" dur="500"/>
                                        <p:tgtEl>
                                          <p:spTgt spid="1036"/>
                                        </p:tgtEl>
                                      </p:cBhvr>
                                    </p:animEffect>
                                  </p:childTnLst>
                                </p:cTn>
                              </p:par>
                            </p:childTnLst>
                          </p:cTn>
                        </p:par>
                      </p:childTnLst>
                    </p:cTn>
                  </p:par>
                </p:childTnLst>
              </p:cTn>
              <p:nextCondLst>
                <p:cond evt="onClick" delay="0">
                  <p:tgtEl>
                    <p:spTgt spid="15"/>
                  </p:tgtEl>
                </p:cond>
              </p:nextCondLst>
            </p:seq>
          </p:childTnLst>
        </p:cTn>
      </p:par>
    </p:tnLst>
    <p:bldLst>
      <p:bldP spid="3" grpId="0" animBg="1"/>
      <p:bldP spid="8" grpId="0" animBg="1"/>
      <p:bldP spid="13" grpId="0" animBg="1"/>
      <p:bldP spid="15" grpId="0" animBg="1"/>
      <p:bldP spid="16"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8102" y="2121630"/>
            <a:ext cx="1876473" cy="4283023"/>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25683" t="22962" r="50390" b="21927"/>
          <a:stretch/>
        </p:blipFill>
        <p:spPr>
          <a:xfrm>
            <a:off x="2874850" y="2945571"/>
            <a:ext cx="2304288" cy="298538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t="41579" r="44063" b="10955"/>
          <a:stretch/>
        </p:blipFill>
        <p:spPr>
          <a:xfrm>
            <a:off x="2409115" y="435164"/>
            <a:ext cx="2557578" cy="3255264"/>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9212603" y="1385594"/>
            <a:ext cx="1536192" cy="1642172"/>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Google Shape;487;p33"/>
          <p:cNvSpPr txBox="1">
            <a:spLocks/>
          </p:cNvSpPr>
          <p:nvPr/>
        </p:nvSpPr>
        <p:spPr>
          <a:xfrm>
            <a:off x="960000" y="176176"/>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6" name="Picture 5">
            <a:extLst>
              <a:ext uri="{FF2B5EF4-FFF2-40B4-BE49-F238E27FC236}">
                <a16:creationId xmlns:a16="http://schemas.microsoft.com/office/drawing/2014/main" id="{74C504A5-68E8-1F43-9E0A-5E943CF25D39}"/>
              </a:ext>
            </a:extLst>
          </p:cNvPr>
          <p:cNvPicPr>
            <a:picLocks noChangeAspect="1"/>
          </p:cNvPicPr>
          <p:nvPr/>
        </p:nvPicPr>
        <p:blipFill>
          <a:blip r:embed="rId11"/>
          <a:stretch>
            <a:fillRect/>
          </a:stretch>
        </p:blipFill>
        <p:spPr>
          <a:xfrm>
            <a:off x="3526720" y="971137"/>
            <a:ext cx="4548010" cy="743776"/>
          </a:xfrm>
          <a:prstGeom prst="rect">
            <a:avLst/>
          </a:prstGeom>
        </p:spPr>
      </p:pic>
      <p:pic>
        <p:nvPicPr>
          <p:cNvPr id="9" name="Picture 8">
            <a:extLst>
              <a:ext uri="{FF2B5EF4-FFF2-40B4-BE49-F238E27FC236}">
                <a16:creationId xmlns:a16="http://schemas.microsoft.com/office/drawing/2014/main" id="{BDB35C60-6AE3-2467-6A26-A05F9E0F61FF}"/>
              </a:ext>
            </a:extLst>
          </p:cNvPr>
          <p:cNvPicPr>
            <a:picLocks noChangeAspect="1"/>
          </p:cNvPicPr>
          <p:nvPr/>
        </p:nvPicPr>
        <p:blipFill>
          <a:blip r:embed="rId12"/>
          <a:stretch>
            <a:fillRect/>
          </a:stretch>
        </p:blipFill>
        <p:spPr>
          <a:xfrm>
            <a:off x="2402277" y="1589435"/>
            <a:ext cx="7120745" cy="2231329"/>
          </a:xfrm>
          <a:prstGeom prst="rect">
            <a:avLst/>
          </a:prstGeom>
        </p:spPr>
      </p:pic>
    </p:spTree>
    <p:custDataLst>
      <p:tags r:id="rId1"/>
    </p:custDataLst>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250"/>
                                        <p:tgtEl>
                                          <p:spTgt spid="15"/>
                                        </p:tgtEl>
                                      </p:cBhvr>
                                    </p:animEffect>
                                    <p:anim calcmode="lin" valueType="num">
                                      <p:cBhvr>
                                        <p:cTn id="49" dur="1250" fill="hold"/>
                                        <p:tgtEl>
                                          <p:spTgt spid="15"/>
                                        </p:tgtEl>
                                        <p:attrNameLst>
                                          <p:attrName>ppt_x</p:attrName>
                                        </p:attrNameLst>
                                      </p:cBhvr>
                                      <p:tavLst>
                                        <p:tav tm="0">
                                          <p:val>
                                            <p:strVal val="#ppt_x"/>
                                          </p:val>
                                        </p:tav>
                                        <p:tav tm="100000">
                                          <p:val>
                                            <p:strVal val="#ppt_x"/>
                                          </p:val>
                                        </p:tav>
                                      </p:tavLst>
                                    </p:anim>
                                    <p:anim calcmode="lin" valueType="num">
                                      <p:cBhvr>
                                        <p:cTn id="50" dur="125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250"/>
                                        <p:tgtEl>
                                          <p:spTgt spid="10"/>
                                        </p:tgtEl>
                                      </p:cBhvr>
                                    </p:animEffect>
                                    <p:anim calcmode="lin" valueType="num">
                                      <p:cBhvr>
                                        <p:cTn id="54" dur="1250" fill="hold"/>
                                        <p:tgtEl>
                                          <p:spTgt spid="10"/>
                                        </p:tgtEl>
                                        <p:attrNameLst>
                                          <p:attrName>ppt_x</p:attrName>
                                        </p:attrNameLst>
                                      </p:cBhvr>
                                      <p:tavLst>
                                        <p:tav tm="0">
                                          <p:val>
                                            <p:strVal val="#ppt_x"/>
                                          </p:val>
                                        </p:tav>
                                        <p:tav tm="100000">
                                          <p:val>
                                            <p:strVal val="#ppt_x"/>
                                          </p:val>
                                        </p:tav>
                                      </p:tavLst>
                                    </p:anim>
                                    <p:anim calcmode="lin" valueType="num">
                                      <p:cBhvr>
                                        <p:cTn id="5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6"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8"/>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8"/>
            <a:srcRect r="21459"/>
            <a:stretch/>
          </p:blipFill>
          <p:spPr>
            <a:xfrm>
              <a:off x="5398477" y="5729324"/>
              <a:ext cx="6787661" cy="1123362"/>
            </a:xfrm>
            <a:prstGeom prst="rect">
              <a:avLst/>
            </a:prstGeom>
          </p:spPr>
        </p:pic>
      </p:grpSp>
      <p:pic>
        <p:nvPicPr>
          <p:cNvPr id="29" name="PA_库_图片 6"/>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flipH="1">
            <a:off x="3077614" y="185794"/>
            <a:ext cx="7323685"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0" name="Rectangle 9"/>
          <p:cNvSpPr/>
          <p:nvPr/>
        </p:nvSpPr>
        <p:spPr>
          <a:xfrm>
            <a:off x="4678928" y="2207048"/>
            <a:ext cx="4639530" cy="110799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latin typeface="iCiel Cadena" panose="02000503000000020004" pitchFamily="50" charset="0"/>
                <a:ea typeface="+mn-ea"/>
                <a:cs typeface="+mn-cs"/>
              </a:rPr>
              <a:t>LUYỆN</a:t>
            </a:r>
            <a:r>
              <a:rPr kumimoji="0" lang="en-US" sz="6600" b="0" i="0" u="none" strike="noStrike" kern="1200" cap="none" spc="0" normalizeH="0" noProof="0" dirty="0">
                <a:ln>
                  <a:noFill/>
                </a:ln>
                <a:solidFill>
                  <a:srgbClr val="002060"/>
                </a:solidFill>
                <a:effectLst/>
                <a:uLnTx/>
                <a:uFillTx/>
                <a:latin typeface="iCiel Cadena" panose="02000503000000020004" pitchFamily="50" charset="0"/>
                <a:ea typeface="+mn-ea"/>
                <a:cs typeface="+mn-cs"/>
              </a:rPr>
              <a:t> TẬP</a:t>
            </a:r>
            <a:endParaRPr kumimoji="0" lang="pt-BR" sz="6600" b="0" i="0" u="none" strike="noStrike" kern="1200" cap="none" spc="0" normalizeH="0" baseline="0" noProof="0" dirty="0">
              <a:ln>
                <a:noFill/>
              </a:ln>
              <a:solidFill>
                <a:srgbClr val="002060"/>
              </a:solidFill>
              <a:effectLst/>
              <a:uLnTx/>
              <a:uFillTx/>
              <a:latin typeface="iCiel Cadena" panose="02000503000000020004" pitchFamily="50" charset="0"/>
              <a:ea typeface="+mn-ea"/>
              <a:cs typeface="+mn-cs"/>
            </a:endParaRPr>
          </a:p>
        </p:txBody>
      </p:sp>
      <p:pic>
        <p:nvPicPr>
          <p:cNvPr id="31"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3045" y="3407377"/>
            <a:ext cx="1836990" cy="1836990"/>
          </a:xfrm>
          <a:prstGeom prst="rect">
            <a:avLst/>
          </a:prstGeom>
        </p:spPr>
      </p:pic>
    </p:spTree>
    <p:custDataLst>
      <p:tags r:id="rId1"/>
    </p:custDataLst>
    <p:extLst>
      <p:ext uri="{BB962C8B-B14F-4D97-AF65-F5344CB8AC3E}">
        <p14:creationId xmlns:p14="http://schemas.microsoft.com/office/powerpoint/2010/main" val="30726572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par>
                                <p:cTn id="10" presetID="47"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DC718576-651A-9CA0-650B-517BC5D998A2}"/>
              </a:ext>
            </a:extLst>
          </p:cNvPr>
          <p:cNvSpPr txBox="1"/>
          <p:nvPr/>
        </p:nvSpPr>
        <p:spPr>
          <a:xfrm>
            <a:off x="903767" y="0"/>
            <a:ext cx="10313582"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rPr>
              <a:t>1.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cầu</a:t>
            </a:r>
            <a:r>
              <a:rPr lang="en-US" sz="4000" b="1" dirty="0">
                <a:solidFill>
                  <a:srgbClr val="002060"/>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5B97793-D342-421C-0F8D-C828EA49521D}"/>
              </a:ext>
            </a:extLst>
          </p:cNvPr>
          <p:cNvPicPr>
            <a:picLocks noChangeAspect="1"/>
          </p:cNvPicPr>
          <p:nvPr/>
        </p:nvPicPr>
        <p:blipFill>
          <a:blip r:embed="rId6"/>
          <a:stretch>
            <a:fillRect/>
          </a:stretch>
        </p:blipFill>
        <p:spPr>
          <a:xfrm>
            <a:off x="161924" y="933451"/>
            <a:ext cx="5901653" cy="2081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354F181B-5700-9CE2-6256-2BF0BF76CCF0}"/>
              </a:ext>
            </a:extLst>
          </p:cNvPr>
          <p:cNvPicPr>
            <a:picLocks noChangeAspect="1"/>
          </p:cNvPicPr>
          <p:nvPr/>
        </p:nvPicPr>
        <p:blipFill>
          <a:blip r:embed="rId7"/>
          <a:stretch>
            <a:fillRect/>
          </a:stretch>
        </p:blipFill>
        <p:spPr>
          <a:xfrm>
            <a:off x="6248400" y="852487"/>
            <a:ext cx="5824537" cy="216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B977A9E2-72E7-29F7-227F-37AF09EB59DE}"/>
              </a:ext>
            </a:extLst>
          </p:cNvPr>
          <p:cNvPicPr>
            <a:picLocks noChangeAspect="1"/>
          </p:cNvPicPr>
          <p:nvPr/>
        </p:nvPicPr>
        <p:blipFill>
          <a:blip r:embed="rId8"/>
          <a:stretch>
            <a:fillRect/>
          </a:stretch>
        </p:blipFill>
        <p:spPr>
          <a:xfrm>
            <a:off x="3057524" y="3186112"/>
            <a:ext cx="5841037" cy="2338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Freeform 20">
            <a:extLst>
              <a:ext uri="{FF2B5EF4-FFF2-40B4-BE49-F238E27FC236}">
                <a16:creationId xmlns:a16="http://schemas.microsoft.com/office/drawing/2014/main" id="{6B737B7A-50B4-B8E4-FA27-57FF81F6AE68}"/>
              </a:ext>
            </a:extLst>
          </p:cNvPr>
          <p:cNvSpPr/>
          <p:nvPr/>
        </p:nvSpPr>
        <p:spPr>
          <a:xfrm>
            <a:off x="1844321" y="5743575"/>
            <a:ext cx="8985604" cy="94013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a:solidFill>
                  <a:srgbClr val="002060"/>
                </a:solidFill>
                <a:latin typeface="Calibri"/>
              </a:rPr>
              <a:t>a. Mỗi đoạn văn tả con vật nào?</a:t>
            </a:r>
            <a:endParaRPr lang="en-US" sz="4334" b="1" dirty="0">
              <a:solidFill>
                <a:srgbClr val="002060"/>
              </a:solidFill>
              <a:latin typeface="Calibri"/>
            </a:endParaRPr>
          </a:p>
        </p:txBody>
      </p:sp>
      <p:cxnSp>
        <p:nvCxnSpPr>
          <p:cNvPr id="17" name="Straight Connector 16">
            <a:extLst>
              <a:ext uri="{FF2B5EF4-FFF2-40B4-BE49-F238E27FC236}">
                <a16:creationId xmlns:a16="http://schemas.microsoft.com/office/drawing/2014/main" id="{2942F13A-F82D-357F-6ECB-4F26D9ABC2EC}"/>
              </a:ext>
            </a:extLst>
          </p:cNvPr>
          <p:cNvCxnSpPr/>
          <p:nvPr/>
        </p:nvCxnSpPr>
        <p:spPr>
          <a:xfrm>
            <a:off x="2143125" y="154305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032F9E-622F-BCA7-1934-F8F6877C36B2}"/>
              </a:ext>
            </a:extLst>
          </p:cNvPr>
          <p:cNvCxnSpPr>
            <a:cxnSpLocks/>
          </p:cNvCxnSpPr>
          <p:nvPr/>
        </p:nvCxnSpPr>
        <p:spPr>
          <a:xfrm>
            <a:off x="6667500" y="1543050"/>
            <a:ext cx="514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289A21-B954-3482-3C4F-9B67E89099B7}"/>
              </a:ext>
            </a:extLst>
          </p:cNvPr>
          <p:cNvCxnSpPr>
            <a:cxnSpLocks/>
          </p:cNvCxnSpPr>
          <p:nvPr/>
        </p:nvCxnSpPr>
        <p:spPr>
          <a:xfrm>
            <a:off x="3409950" y="3800475"/>
            <a:ext cx="1428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67750505"/>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DC718576-651A-9CA0-650B-517BC5D998A2}"/>
              </a:ext>
            </a:extLst>
          </p:cNvPr>
          <p:cNvSpPr txBox="1"/>
          <p:nvPr/>
        </p:nvSpPr>
        <p:spPr>
          <a:xfrm>
            <a:off x="903767" y="0"/>
            <a:ext cx="103135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thực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9" name="Picture 8">
            <a:extLst>
              <a:ext uri="{FF2B5EF4-FFF2-40B4-BE49-F238E27FC236}">
                <a16:creationId xmlns:a16="http://schemas.microsoft.com/office/drawing/2014/main" id="{25B97793-D342-421C-0F8D-C828EA49521D}"/>
              </a:ext>
            </a:extLst>
          </p:cNvPr>
          <p:cNvPicPr>
            <a:picLocks noChangeAspect="1"/>
          </p:cNvPicPr>
          <p:nvPr/>
        </p:nvPicPr>
        <p:blipFill>
          <a:blip r:embed="rId6"/>
          <a:stretch>
            <a:fillRect/>
          </a:stretch>
        </p:blipFill>
        <p:spPr>
          <a:xfrm>
            <a:off x="161924" y="933451"/>
            <a:ext cx="5901653" cy="2081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354F181B-5700-9CE2-6256-2BF0BF76CCF0}"/>
              </a:ext>
            </a:extLst>
          </p:cNvPr>
          <p:cNvPicPr>
            <a:picLocks noChangeAspect="1"/>
          </p:cNvPicPr>
          <p:nvPr/>
        </p:nvPicPr>
        <p:blipFill>
          <a:blip r:embed="rId7"/>
          <a:stretch>
            <a:fillRect/>
          </a:stretch>
        </p:blipFill>
        <p:spPr>
          <a:xfrm>
            <a:off x="6248400" y="852487"/>
            <a:ext cx="5824537" cy="216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B977A9E2-72E7-29F7-227F-37AF09EB59DE}"/>
              </a:ext>
            </a:extLst>
          </p:cNvPr>
          <p:cNvPicPr>
            <a:picLocks noChangeAspect="1"/>
          </p:cNvPicPr>
          <p:nvPr/>
        </p:nvPicPr>
        <p:blipFill>
          <a:blip r:embed="rId8"/>
          <a:stretch>
            <a:fillRect/>
          </a:stretch>
        </p:blipFill>
        <p:spPr>
          <a:xfrm>
            <a:off x="3086099" y="3081337"/>
            <a:ext cx="5841037" cy="2338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Freeform 20">
            <a:extLst>
              <a:ext uri="{FF2B5EF4-FFF2-40B4-BE49-F238E27FC236}">
                <a16:creationId xmlns:a16="http://schemas.microsoft.com/office/drawing/2014/main" id="{6B737B7A-50B4-B8E4-FA27-57FF81F6AE68}"/>
              </a:ext>
            </a:extLst>
          </p:cNvPr>
          <p:cNvSpPr/>
          <p:nvPr/>
        </p:nvSpPr>
        <p:spPr>
          <a:xfrm>
            <a:off x="809626" y="5610225"/>
            <a:ext cx="10963274" cy="104775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4000" b="1" dirty="0">
                <a:solidFill>
                  <a:srgbClr val="002060"/>
                </a:solidFill>
              </a:rPr>
              <a:t>b.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in </a:t>
            </a:r>
            <a:r>
              <a:rPr lang="en-US" sz="4000" b="1" dirty="0" err="1">
                <a:solidFill>
                  <a:srgbClr val="002060"/>
                </a:solidFill>
              </a:rPr>
              <a:t>đậm</a:t>
            </a:r>
            <a:r>
              <a:rPr lang="en-US" sz="4000" b="1" dirty="0">
                <a:solidFill>
                  <a:srgbClr val="002060"/>
                </a:solidFill>
              </a:rPr>
              <a:t> </a:t>
            </a:r>
            <a:r>
              <a:rPr lang="en-US" sz="4000" b="1" dirty="0" err="1">
                <a:solidFill>
                  <a:srgbClr val="002060"/>
                </a:solidFill>
              </a:rPr>
              <a:t>trong</a:t>
            </a:r>
            <a:r>
              <a:rPr lang="en-US" sz="4000" b="1" dirty="0">
                <a:solidFill>
                  <a:srgbClr val="002060"/>
                </a:solidFill>
              </a:rPr>
              <a:t> </a:t>
            </a:r>
            <a:r>
              <a:rPr lang="en-US" sz="4000" b="1" dirty="0" err="1">
                <a:solidFill>
                  <a:srgbClr val="002060"/>
                </a:solidFill>
              </a:rPr>
              <a:t>đoạn</a:t>
            </a:r>
            <a:r>
              <a:rPr lang="en-US" sz="4000" b="1" dirty="0">
                <a:solidFill>
                  <a:srgbClr val="002060"/>
                </a:solidFill>
              </a:rPr>
              <a:t> </a:t>
            </a:r>
            <a:r>
              <a:rPr lang="en-US" sz="4000" b="1" dirty="0" err="1">
                <a:solidFill>
                  <a:srgbClr val="002060"/>
                </a:solidFill>
              </a:rPr>
              <a:t>văn</a:t>
            </a:r>
            <a:r>
              <a:rPr lang="en-US" sz="4000" b="1" dirty="0">
                <a:solidFill>
                  <a:srgbClr val="002060"/>
                </a:solidFill>
              </a:rPr>
              <a:t> </a:t>
            </a:r>
            <a:r>
              <a:rPr lang="en-US" sz="4000" b="1" dirty="0" err="1">
                <a:solidFill>
                  <a:srgbClr val="002060"/>
                </a:solidFill>
              </a:rPr>
              <a:t>có</a:t>
            </a:r>
            <a:r>
              <a:rPr lang="en-US" sz="4000" b="1" dirty="0">
                <a:solidFill>
                  <a:srgbClr val="002060"/>
                </a:solidFill>
              </a:rPr>
              <a:t> </a:t>
            </a:r>
            <a:r>
              <a:rPr lang="en-US" sz="4000" b="1" dirty="0" err="1">
                <a:solidFill>
                  <a:srgbClr val="002060"/>
                </a:solidFill>
              </a:rPr>
              <a:t>tác</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gì</a:t>
            </a:r>
            <a:r>
              <a:rPr lang="en-US" sz="4000" b="1" dirty="0">
                <a:solidFill>
                  <a:srgbClr val="002060"/>
                </a:solidFill>
              </a:rPr>
              <a:t> </a:t>
            </a:r>
            <a:r>
              <a:rPr lang="en-US" sz="4000" b="1" dirty="0" err="1">
                <a:solidFill>
                  <a:srgbClr val="002060"/>
                </a:solidFill>
              </a:rPr>
              <a:t>đối</a:t>
            </a:r>
            <a:r>
              <a:rPr lang="en-US" sz="4000" b="1" dirty="0">
                <a:solidFill>
                  <a:srgbClr val="002060"/>
                </a:solidFill>
              </a:rPr>
              <a:t> </a:t>
            </a:r>
            <a:r>
              <a:rPr lang="en-US" sz="4000" b="1" dirty="0" err="1">
                <a:solidFill>
                  <a:srgbClr val="002060"/>
                </a:solidFill>
              </a:rPr>
              <a:t>với</a:t>
            </a:r>
            <a:r>
              <a:rPr lang="en-US" sz="4000" b="1" dirty="0">
                <a:solidFill>
                  <a:srgbClr val="002060"/>
                </a:solidFill>
              </a:rPr>
              <a:t> </a:t>
            </a:r>
            <a:r>
              <a:rPr lang="en-US" sz="4000" b="1" dirty="0" err="1">
                <a:solidFill>
                  <a:srgbClr val="002060"/>
                </a:solidFill>
              </a:rPr>
              <a:t>việc</a:t>
            </a:r>
            <a:r>
              <a:rPr lang="en-US" sz="4000" b="1" dirty="0">
                <a:solidFill>
                  <a:srgbClr val="002060"/>
                </a:solidFill>
              </a:rPr>
              <a:t> </a:t>
            </a:r>
            <a:r>
              <a:rPr lang="en-US" sz="4000" b="1" dirty="0" err="1">
                <a:solidFill>
                  <a:srgbClr val="002060"/>
                </a:solidFill>
              </a:rPr>
              <a:t>miêu</a:t>
            </a:r>
            <a:r>
              <a:rPr lang="en-US" sz="4000" b="1" dirty="0">
                <a:solidFill>
                  <a:srgbClr val="002060"/>
                </a:solidFill>
              </a:rPr>
              <a:t> </a:t>
            </a:r>
            <a:r>
              <a:rPr lang="en-US" sz="4000" b="1" dirty="0" err="1">
                <a:solidFill>
                  <a:srgbClr val="002060"/>
                </a:solidFill>
              </a:rPr>
              <a:t>tả</a:t>
            </a:r>
            <a:r>
              <a:rPr lang="en-US" sz="4000" b="1" dirty="0">
                <a:solidFill>
                  <a:srgbClr val="002060"/>
                </a:solidFill>
              </a:rPr>
              <a:t> con </a:t>
            </a:r>
            <a:r>
              <a:rPr lang="en-US" sz="4000" b="1" dirty="0" err="1">
                <a:solidFill>
                  <a:srgbClr val="002060"/>
                </a:solidFill>
              </a:rPr>
              <a:t>vật</a:t>
            </a:r>
            <a:r>
              <a:rPr lang="en-US" sz="4000" b="1" dirty="0">
                <a:solidFill>
                  <a:srgbClr val="002060"/>
                </a:solidFill>
              </a:rPr>
              <a:t>?</a:t>
            </a:r>
            <a:endParaRPr kumimoji="0" lang="en-US" sz="4000" b="1" i="0" u="none" strike="noStrike" kern="1200" cap="none" spc="0" normalizeH="0" baseline="0" noProof="0" dirty="0">
              <a:ln>
                <a:noFill/>
              </a:ln>
              <a:solidFill>
                <a:srgbClr val="002060"/>
              </a:solidFill>
              <a:effectLst/>
              <a:uLnTx/>
              <a:uFillTx/>
              <a:latin typeface="Calibri"/>
            </a:endParaRPr>
          </a:p>
        </p:txBody>
      </p:sp>
    </p:spTree>
    <p:custDataLst>
      <p:tags r:id="rId1"/>
    </p:custDataLst>
    <p:extLst>
      <p:ext uri="{BB962C8B-B14F-4D97-AF65-F5344CB8AC3E}">
        <p14:creationId xmlns:p14="http://schemas.microsoft.com/office/powerpoint/2010/main" val="3530526802"/>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9" name="Picture 8">
            <a:extLst>
              <a:ext uri="{FF2B5EF4-FFF2-40B4-BE49-F238E27FC236}">
                <a16:creationId xmlns:a16="http://schemas.microsoft.com/office/drawing/2014/main" id="{25B97793-D342-421C-0F8D-C828EA49521D}"/>
              </a:ext>
            </a:extLst>
          </p:cNvPr>
          <p:cNvPicPr>
            <a:picLocks noChangeAspect="1"/>
          </p:cNvPicPr>
          <p:nvPr/>
        </p:nvPicPr>
        <p:blipFill>
          <a:blip r:embed="rId6"/>
          <a:stretch>
            <a:fillRect/>
          </a:stretch>
        </p:blipFill>
        <p:spPr>
          <a:xfrm>
            <a:off x="266699" y="2085975"/>
            <a:ext cx="6212265" cy="2190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 name="Straight Connector 1">
            <a:extLst>
              <a:ext uri="{FF2B5EF4-FFF2-40B4-BE49-F238E27FC236}">
                <a16:creationId xmlns:a16="http://schemas.microsoft.com/office/drawing/2014/main" id="{C91B21FD-7A21-5351-1773-14C05C9CA356}"/>
              </a:ext>
            </a:extLst>
          </p:cNvPr>
          <p:cNvCxnSpPr>
            <a:cxnSpLocks/>
          </p:cNvCxnSpPr>
          <p:nvPr/>
        </p:nvCxnSpPr>
        <p:spPr>
          <a:xfrm flipH="1">
            <a:off x="6416861" y="3218451"/>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Google Shape;1082;p23">
            <a:extLst>
              <a:ext uri="{FF2B5EF4-FFF2-40B4-BE49-F238E27FC236}">
                <a16:creationId xmlns:a16="http://schemas.microsoft.com/office/drawing/2014/main" id="{8D2EFEBD-8FF7-9DFF-6098-17DA714C2F3A}"/>
              </a:ext>
            </a:extLst>
          </p:cNvPr>
          <p:cNvSpPr/>
          <p:nvPr/>
        </p:nvSpPr>
        <p:spPr>
          <a:xfrm>
            <a:off x="7017045" y="1866900"/>
            <a:ext cx="4927305" cy="2239703"/>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vi-VN" sz="3600" b="1">
                <a:solidFill>
                  <a:srgbClr val="002060"/>
                </a:solidFill>
                <a:latin typeface="Calibri"/>
                <a:ea typeface="Calibri"/>
                <a:cs typeface="Calibri"/>
                <a:sym typeface="Calibri"/>
              </a:rPr>
              <a:t>Các từ ngữ in đậm là các tính từ, giúp cho việc miêu tả con vật trở nên cụ thể sinh động hơn.</a:t>
            </a:r>
            <a:endParaRPr sz="3600" b="1" dirty="0">
              <a:solidFill>
                <a:srgbClr val="002060"/>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1347318799"/>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cxnSp>
        <p:nvCxnSpPr>
          <p:cNvPr id="2" name="Straight Connector 1">
            <a:extLst>
              <a:ext uri="{FF2B5EF4-FFF2-40B4-BE49-F238E27FC236}">
                <a16:creationId xmlns:a16="http://schemas.microsoft.com/office/drawing/2014/main" id="{C91B21FD-7A21-5351-1773-14C05C9CA356}"/>
              </a:ext>
            </a:extLst>
          </p:cNvPr>
          <p:cNvCxnSpPr>
            <a:cxnSpLocks/>
          </p:cNvCxnSpPr>
          <p:nvPr/>
        </p:nvCxnSpPr>
        <p:spPr>
          <a:xfrm flipH="1">
            <a:off x="6416861" y="3218451"/>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Google Shape;1082;p23">
            <a:extLst>
              <a:ext uri="{FF2B5EF4-FFF2-40B4-BE49-F238E27FC236}">
                <a16:creationId xmlns:a16="http://schemas.microsoft.com/office/drawing/2014/main" id="{8D2EFEBD-8FF7-9DFF-6098-17DA714C2F3A}"/>
              </a:ext>
            </a:extLst>
          </p:cNvPr>
          <p:cNvSpPr/>
          <p:nvPr/>
        </p:nvSpPr>
        <p:spPr>
          <a:xfrm>
            <a:off x="7017045" y="723900"/>
            <a:ext cx="4927305" cy="4867275"/>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vi-VN" sz="3600" b="1" dirty="0">
                <a:solidFill>
                  <a:srgbClr val="002060"/>
                </a:solidFill>
                <a:latin typeface="Calibri"/>
                <a:ea typeface="Calibri"/>
                <a:cs typeface="Calibri"/>
                <a:sym typeface="Calibri"/>
              </a:rPr>
              <a:t>Các từ ngữ in đậm được dùng với </a:t>
            </a:r>
            <a:r>
              <a:rPr lang="vi-VN" sz="3600" b="1" dirty="0">
                <a:solidFill>
                  <a:srgbClr val="FF0000"/>
                </a:solidFill>
                <a:latin typeface="Calibri"/>
                <a:ea typeface="Calibri"/>
                <a:cs typeface="Calibri"/>
                <a:sym typeface="Calibri"/>
              </a:rPr>
              <a:t>biện pháp so sánh </a:t>
            </a:r>
            <a:r>
              <a:rPr lang="vi-VN" sz="3600" b="1" dirty="0">
                <a:solidFill>
                  <a:srgbClr val="002060"/>
                </a:solidFill>
                <a:latin typeface="Calibri"/>
                <a:ea typeface="Calibri"/>
                <a:cs typeface="Calibri"/>
                <a:sym typeface="Calibri"/>
              </a:rPr>
              <a:t>để miêu tả hoạt động của con vật và môi trường xung quanh</a:t>
            </a:r>
            <a:endParaRPr lang="en-US" sz="3600" b="1" dirty="0">
              <a:solidFill>
                <a:srgbClr val="002060"/>
              </a:solidFill>
              <a:latin typeface="Calibri"/>
              <a:ea typeface="Calibri"/>
              <a:cs typeface="Calibri"/>
              <a:sym typeface="Calibri"/>
            </a:endParaRPr>
          </a:p>
          <a:p>
            <a:pPr lvl="0" algn="just"/>
            <a:r>
              <a:rPr lang="en-US" sz="3600" b="1" dirty="0">
                <a:solidFill>
                  <a:srgbClr val="002060"/>
                </a:solidFill>
                <a:latin typeface="Calibri"/>
                <a:ea typeface="Calibri"/>
                <a:cs typeface="Calibri"/>
                <a:sym typeface="Calibri"/>
              </a:rPr>
              <a:t>N</a:t>
            </a:r>
            <a:r>
              <a:rPr lang="vi-VN" sz="3600" b="1" dirty="0">
                <a:solidFill>
                  <a:srgbClr val="002060"/>
                </a:solidFill>
                <a:latin typeface="Calibri"/>
                <a:ea typeface="Calibri"/>
                <a:cs typeface="Calibri"/>
                <a:sym typeface="Calibri"/>
              </a:rPr>
              <a:t>ó giúp cho con vật và hoạt động của nó trở nên sinh động hơn.</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D340BB2E-9629-3BF3-FFDE-B4DB28EB60D8}"/>
              </a:ext>
            </a:extLst>
          </p:cNvPr>
          <p:cNvPicPr>
            <a:picLocks noChangeAspect="1"/>
          </p:cNvPicPr>
          <p:nvPr/>
        </p:nvPicPr>
        <p:blipFill>
          <a:blip r:embed="rId6"/>
          <a:stretch>
            <a:fillRect/>
          </a:stretch>
        </p:blipFill>
        <p:spPr>
          <a:xfrm>
            <a:off x="561975" y="2128837"/>
            <a:ext cx="5824537" cy="216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379026617"/>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8CB587A-F83C-4D46-8365-9C6550071F5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V- Tuần 15\\TV- Tuần 15\\Bài 27. NẾU EM CÓ MỘT KHU VƯỜ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LUYỆN VIẾT ĐOẠN VĂN MIÊU TẢ CON VẬT."/>
</p:tagLst>
</file>

<file path=ppt/tags/tag10.xml><?xml version="1.0" encoding="utf-8"?>
<p:tagLst xmlns:a="http://schemas.openxmlformats.org/drawingml/2006/main" xmlns:r="http://schemas.openxmlformats.org/officeDocument/2006/relationships" xmlns:p="http://schemas.openxmlformats.org/presentationml/2006/main">
  <p:tag name="GENSWF_SLIDE_UID" val="{8F4ECD21-AE47-44C8-BF7A-6BADE8C830E5}:339"/>
</p:tagLst>
</file>

<file path=ppt/tags/tag11.xml><?xml version="1.0" encoding="utf-8"?>
<p:tagLst xmlns:a="http://schemas.openxmlformats.org/drawingml/2006/main" xmlns:r="http://schemas.openxmlformats.org/officeDocument/2006/relationships" xmlns:p="http://schemas.openxmlformats.org/presentationml/2006/main">
  <p:tag name="GENSWF_SLIDE_UID" val="{8FB0DBA0-BE31-4B8E-81FF-D4EA0109DF28}:340"/>
</p:tagLst>
</file>

<file path=ppt/tags/tag12.xml><?xml version="1.0" encoding="utf-8"?>
<p:tagLst xmlns:a="http://schemas.openxmlformats.org/drawingml/2006/main" xmlns:r="http://schemas.openxmlformats.org/officeDocument/2006/relationships" xmlns:p="http://schemas.openxmlformats.org/presentationml/2006/main">
  <p:tag name="GENSWF_SLIDE_UID" val="{0981C57F-945A-4D69-A498-67447E3376B7}:341"/>
</p:tagLst>
</file>

<file path=ppt/tags/tag13.xml><?xml version="1.0" encoding="utf-8"?>
<p:tagLst xmlns:a="http://schemas.openxmlformats.org/drawingml/2006/main" xmlns:r="http://schemas.openxmlformats.org/officeDocument/2006/relationships" xmlns:p="http://schemas.openxmlformats.org/presentationml/2006/main">
  <p:tag name="GENSWF_SLIDE_UID" val="{011862C7-CDFD-4056-B486-E162FF1AD4F8}:342"/>
</p:tagLst>
</file>

<file path=ppt/tags/tag14.xml><?xml version="1.0" encoding="utf-8"?>
<p:tagLst xmlns:a="http://schemas.openxmlformats.org/drawingml/2006/main" xmlns:r="http://schemas.openxmlformats.org/officeDocument/2006/relationships" xmlns:p="http://schemas.openxmlformats.org/presentationml/2006/main">
  <p:tag name="GENSWF_SLIDE_UID" val="{10CC3B61-893D-4B87-9F0F-7DB5DF6D2959}:343"/>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GENSWF_SLIDE_UID" val="{19EFA588-04D7-406C-B731-6C8D6676CC97}:344"/>
</p:tagLst>
</file>

<file path=ppt/tags/tag17.xml><?xml version="1.0" encoding="utf-8"?>
<p:tagLst xmlns:a="http://schemas.openxmlformats.org/drawingml/2006/main" xmlns:r="http://schemas.openxmlformats.org/officeDocument/2006/relationships" xmlns:p="http://schemas.openxmlformats.org/presentationml/2006/main">
  <p:tag name="GENSWF_SLIDE_UID" val="{37093F54-57A4-4030-81CF-C91D3B411220}:345"/>
</p:tagLst>
</file>

<file path=ppt/tags/tag18.xml><?xml version="1.0" encoding="utf-8"?>
<p:tagLst xmlns:a="http://schemas.openxmlformats.org/drawingml/2006/main" xmlns:r="http://schemas.openxmlformats.org/officeDocument/2006/relationships" xmlns:p="http://schemas.openxmlformats.org/presentationml/2006/main">
  <p:tag name="GENSWF_SLIDE_UID" val="{D427C396-FF36-4497-857A-7650DCC04CD0}: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93770490-7974-4DC2-B930-9099FEBA868F}:282"/>
</p:tagLst>
</file>

<file path=ppt/tags/tag2.xml><?xml version="1.0" encoding="utf-8"?>
<p:tagLst xmlns:a="http://schemas.openxmlformats.org/drawingml/2006/main" xmlns:r="http://schemas.openxmlformats.org/officeDocument/2006/relationships" xmlns:p="http://schemas.openxmlformats.org/presentationml/2006/main">
  <p:tag name="GENSWF_SLIDE_UID" val="{1B478F04-741F-4B0E-A47E-45C02B8A1A85}:7702"/>
</p:tagLst>
</file>

<file path=ppt/tags/tag3.xml><?xml version="1.0" encoding="utf-8"?>
<p:tagLst xmlns:a="http://schemas.openxmlformats.org/drawingml/2006/main" xmlns:r="http://schemas.openxmlformats.org/officeDocument/2006/relationships" xmlns:p="http://schemas.openxmlformats.org/presentationml/2006/main">
  <p:tag name="GENSWF_SLIDE_UID" val="{B064D8D4-4D49-473F-B68B-DDBF98709CF8}:336"/>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GENSWF_SLIDE_UID" val="{27088B2D-8FE7-42EC-9987-97A4D4C8CAB2}:258"/>
</p:tagLst>
</file>

<file path=ppt/tags/tag6.xml><?xml version="1.0" encoding="utf-8"?>
<p:tagLst xmlns:a="http://schemas.openxmlformats.org/drawingml/2006/main" xmlns:r="http://schemas.openxmlformats.org/officeDocument/2006/relationships" xmlns:p="http://schemas.openxmlformats.org/presentationml/2006/main">
  <p:tag name="GENSWF_SLIDE_UID" val="{9D771B38-FD44-4EEC-846A-8B695C23BC96}:296"/>
</p:tagLst>
</file>

<file path=ppt/tags/tag7.xml><?xml version="1.0" encoding="utf-8"?>
<p:tagLst xmlns:a="http://schemas.openxmlformats.org/drawingml/2006/main" xmlns:r="http://schemas.openxmlformats.org/officeDocument/2006/relationships" xmlns:p="http://schemas.openxmlformats.org/presentationml/2006/main">
  <p:tag name="GENSWF_SLIDE_UID" val="{43B3838C-55E8-42D7-BA38-33756BC031B7}:337"/>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GENSWF_SLIDE_UID" val="{08C18AD1-F7A8-4229-8857-73D1DA8A37FA}:33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TotalTime>
  <Words>381</Words>
  <Application>Microsoft Office PowerPoint</Application>
  <PresentationFormat>Widescreen</PresentationFormat>
  <Paragraphs>43</Paragraphs>
  <Slides>15</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等线</vt:lpstr>
      <vt:lpstr>Arial</vt:lpstr>
      <vt:lpstr>Bubblegum Sans</vt:lpstr>
      <vt:lpstr>Calibri</vt:lpstr>
      <vt:lpstr>Calibri Light</vt:lpstr>
      <vt:lpstr>Cambria</vt:lpstr>
      <vt:lpstr>iCiel Cadena</vt:lpstr>
      <vt:lpstr>Tahoma</vt:lpstr>
      <vt:lpstr>Times New Roman</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LUYỆN VIẾT ĐOẠN VĂN MIÊU TẢ CON VẬT.</dc:title>
  <dc:subject>9Slide.vn</dc:subject>
  <dc:creator>huong</dc:creator>
  <dc:description>9Slide.vn</dc:description>
  <cp:lastModifiedBy>2001hongha2001@gmail.com</cp:lastModifiedBy>
  <cp:revision>30</cp:revision>
  <dcterms:created xsi:type="dcterms:W3CDTF">2023-10-10T00:08:07Z</dcterms:created>
  <dcterms:modified xsi:type="dcterms:W3CDTF">2024-12-14T14:14:41Z</dcterms:modified>
  <cp:category>9Slide.vn</cp:category>
</cp:coreProperties>
</file>