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7"/>
  </p:notesMasterIdLst>
  <p:sldIdLst>
    <p:sldId id="591" r:id="rId2"/>
    <p:sldId id="543" r:id="rId3"/>
    <p:sldId id="593" r:id="rId4"/>
    <p:sldId id="586" r:id="rId5"/>
    <p:sldId id="595" r:id="rId6"/>
    <p:sldId id="546" r:id="rId7"/>
    <p:sldId id="587" r:id="rId8"/>
    <p:sldId id="588" r:id="rId9"/>
    <p:sldId id="575" r:id="rId10"/>
    <p:sldId id="557" r:id="rId11"/>
    <p:sldId id="576" r:id="rId12"/>
    <p:sldId id="585" r:id="rId13"/>
    <p:sldId id="578" r:id="rId14"/>
    <p:sldId id="542" r:id="rId15"/>
    <p:sldId id="581" r:id="rId16"/>
    <p:sldId id="580" r:id="rId17"/>
    <p:sldId id="548" r:id="rId18"/>
    <p:sldId id="555" r:id="rId19"/>
    <p:sldId id="544" r:id="rId20"/>
    <p:sldId id="561" r:id="rId21"/>
    <p:sldId id="577" r:id="rId22"/>
    <p:sldId id="584" r:id="rId23"/>
    <p:sldId id="582" r:id="rId24"/>
    <p:sldId id="589" r:id="rId25"/>
    <p:sldId id="583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34" autoAdjust="0"/>
    <p:restoredTop sz="94660"/>
  </p:normalViewPr>
  <p:slideViewPr>
    <p:cSldViewPr>
      <p:cViewPr varScale="1">
        <p:scale>
          <a:sx n="69" d="100"/>
          <a:sy n="69" d="100"/>
        </p:scale>
        <p:origin x="588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785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281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microsoft.com/office/2007/relationships/hdphoto" Target="../media/hdphoto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20.png"/><Relationship Id="rId5" Type="http://schemas.microsoft.com/office/2007/relationships/hdphoto" Target="../media/hdphoto3.wdp"/><Relationship Id="rId10" Type="http://schemas.openxmlformats.org/officeDocument/2006/relationships/image" Target="../media/image19.png"/><Relationship Id="rId4" Type="http://schemas.openxmlformats.org/officeDocument/2006/relationships/image" Target="../media/image10.png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0.png"/><Relationship Id="rId7" Type="http://schemas.openxmlformats.org/officeDocument/2006/relationships/image" Target="../media/image2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3.wdp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microsoft.com/office/2007/relationships/hdphoto" Target="../media/hdphoto5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microsoft.com/office/2007/relationships/hdphoto" Target="../media/hdphoto3.wdp"/><Relationship Id="rId9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microsoft.com/office/2007/relationships/hdphoto" Target="../media/hdphoto6.wdp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4" Type="http://schemas.microsoft.com/office/2007/relationships/hdphoto" Target="../media/hdphoto3.wdp"/><Relationship Id="rId9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microsoft.com/office/2007/relationships/hdphoto" Target="../media/hdphoto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10" Type="http://schemas.openxmlformats.org/officeDocument/2006/relationships/image" Target="../media/image28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30.png"/><Relationship Id="rId5" Type="http://schemas.openxmlformats.org/officeDocument/2006/relationships/image" Target="../media/image14.png"/><Relationship Id="rId10" Type="http://schemas.openxmlformats.org/officeDocument/2006/relationships/image" Target="../media/image29.png"/><Relationship Id="rId4" Type="http://schemas.microsoft.com/office/2007/relationships/hdphoto" Target="../media/hdphoto3.wdp"/><Relationship Id="rId9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microsoft.com/office/2007/relationships/hdphoto" Target="../media/hdphoto8.wdp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10" Type="http://schemas.openxmlformats.org/officeDocument/2006/relationships/image" Target="../media/image18.jpeg"/><Relationship Id="rId4" Type="http://schemas.microsoft.com/office/2007/relationships/hdphoto" Target="../media/hdphoto3.wdp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图片 6">
            <a:extLst>
              <a:ext uri="{FF2B5EF4-FFF2-40B4-BE49-F238E27FC236}">
                <a16:creationId xmlns:a16="http://schemas.microsoft.com/office/drawing/2014/main" id="{FC9CFFE0-6808-38FB-9BB7-960DF254E3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48" y="356089"/>
            <a:ext cx="12574429" cy="662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9">
            <a:extLst>
              <a:ext uri="{FF2B5EF4-FFF2-40B4-BE49-F238E27FC236}">
                <a16:creationId xmlns:a16="http://schemas.microsoft.com/office/drawing/2014/main" id="{FECC35C4-3AC0-40EA-5B66-6E8A40A17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4347" y="2004538"/>
            <a:ext cx="3856196" cy="59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4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21532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vi-VN" sz="324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NHẠC </a:t>
            </a:r>
            <a:r>
              <a:rPr lang="vi-VN" altLang="vi-VN" sz="324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altLang="vi-VN" sz="324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vi-VN" sz="3240" b="1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2F9338-D924-9DF3-B24A-0641939B5832}"/>
              </a:ext>
            </a:extLst>
          </p:cNvPr>
          <p:cNvSpPr/>
          <p:nvPr/>
        </p:nvSpPr>
        <p:spPr>
          <a:xfrm>
            <a:off x="1901915" y="1538767"/>
            <a:ext cx="8936810" cy="5617849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 defTabSz="822939">
              <a:defRPr/>
            </a:pP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QUÝ THẦY CÔ VỀ DỰ GIỜ THĂM LỚP</a:t>
            </a:r>
            <a:endParaRPr lang="en-US" sz="3600" b="1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77CD91-AEEB-82A6-D860-A29B882A3C85}"/>
              </a:ext>
            </a:extLst>
          </p:cNvPr>
          <p:cNvSpPr/>
          <p:nvPr/>
        </p:nvSpPr>
        <p:spPr>
          <a:xfrm>
            <a:off x="2458799" y="530073"/>
            <a:ext cx="7528023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822939">
              <a:defRPr/>
            </a:pPr>
            <a:r>
              <a:rPr lang="en-US" sz="3600" b="1" dirty="0">
                <a:ln/>
                <a:solidFill>
                  <a:srgbClr val="FF0000"/>
                </a:solidFill>
                <a:latin typeface="Time nes New Roman"/>
                <a:cs typeface="Arial" panose="020B0604020202020204" pitchFamily="34" charset="0"/>
              </a:rPr>
              <a:t>TRƯỜNG TIỂU HỌC QUỐC TUẤN</a:t>
            </a:r>
            <a:endParaRPr lang="en-US" sz="3600" b="1" dirty="0">
              <a:ln/>
              <a:solidFill>
                <a:srgbClr val="FF0000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62E49BC-7C9F-2F6F-420A-3CD04BBC77AA}"/>
              </a:ext>
            </a:extLst>
          </p:cNvPr>
          <p:cNvSpPr/>
          <p:nvPr/>
        </p:nvSpPr>
        <p:spPr>
          <a:xfrm>
            <a:off x="3647594" y="3914624"/>
            <a:ext cx="4851328" cy="59436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C000">
                  <a:satMod val="103000"/>
                  <a:lumMod val="102000"/>
                  <a:tint val="94000"/>
                </a:srgbClr>
              </a:gs>
              <a:gs pos="50000">
                <a:srgbClr val="FFC000">
                  <a:satMod val="110000"/>
                  <a:lumMod val="100000"/>
                  <a:shade val="100000"/>
                </a:srgbClr>
              </a:gs>
              <a:gs pos="100000">
                <a:srgbClr val="FFC000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/>
          <a:p>
            <a:pPr algn="ctr" defTabSz="822939">
              <a:defRPr/>
            </a:pPr>
            <a:endParaRPr lang="en-US" sz="162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3C87BB-2CE5-4E12-E847-EB91AAE40464}"/>
              </a:ext>
            </a:extLst>
          </p:cNvPr>
          <p:cNvSpPr/>
          <p:nvPr/>
        </p:nvSpPr>
        <p:spPr>
          <a:xfrm>
            <a:off x="3600337" y="3937334"/>
            <a:ext cx="4945842" cy="5355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822939">
              <a:defRPr/>
            </a:pPr>
            <a:r>
              <a:rPr lang="en-US" sz="288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GIÁO VIÊN: NGUYỄN CHÍ CÔNG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2E2D9F-4DA8-9A64-EAD9-7D7D323A3105}"/>
              </a:ext>
            </a:extLst>
          </p:cNvPr>
          <p:cNvSpPr/>
          <p:nvPr/>
        </p:nvSpPr>
        <p:spPr>
          <a:xfrm>
            <a:off x="2490668" y="3083847"/>
            <a:ext cx="7759304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NHẠC CỤ- ÔN HÁT: KHÚC NHẠC TRÊN NƯƠNG XA</a:t>
            </a:r>
          </a:p>
        </p:txBody>
      </p:sp>
    </p:spTree>
    <p:extLst>
      <p:ext uri="{BB962C8B-B14F-4D97-AF65-F5344CB8AC3E}">
        <p14:creationId xmlns:p14="http://schemas.microsoft.com/office/powerpoint/2010/main" val="847688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476672"/>
            <a:ext cx="1036915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39132" y="-1227717"/>
              <a:ext cx="4075177" cy="1268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HÁT KẾT HỢP</a:t>
              </a:r>
            </a:p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VẬN ĐỘNG CƠ THỂ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90381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33368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B89050-CE69-4D2A-AA45-051263B14A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479376" y="2330428"/>
            <a:ext cx="3544316" cy="38892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93A21F-AF1E-49DE-8EC2-981E509104F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8614"/>
          <a:stretch/>
        </p:blipFill>
        <p:spPr>
          <a:xfrm>
            <a:off x="4270038" y="233368"/>
            <a:ext cx="7154554" cy="56718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5D10C97-7E3D-49EC-9E89-7DAB8AE6CE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80" y="2363056"/>
            <a:ext cx="430765" cy="38213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1984A8C-53FD-4DEA-8D9E-E383A24DAF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276" y="2376146"/>
            <a:ext cx="430765" cy="38213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DA41A24-4228-4065-8A61-F71C879D32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672" y="2363055"/>
            <a:ext cx="430765" cy="38213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0048C28-90D8-479D-BEF2-5582847579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40" y="3573016"/>
            <a:ext cx="430765" cy="38213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76A55DE-377B-43C6-9A14-A657ADD8E9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251" y="3573015"/>
            <a:ext cx="430765" cy="38213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BBF07BD-0B31-4F0D-9D1A-CBDCAD5034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672" y="3573014"/>
            <a:ext cx="430765" cy="38213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861DA0B-0620-4BF9-B096-BAD2BB254F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434" y="4700322"/>
            <a:ext cx="430765" cy="38213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BA301C3-8D22-4399-8A55-D84B9C169C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48" y="4700321"/>
            <a:ext cx="430765" cy="38213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51FEBF5-66E9-4DB7-AD52-25C8346E00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177" y="4678465"/>
            <a:ext cx="430765" cy="38213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54C16E6-3F31-4E6F-81B7-65AB53CD6F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093" y="5827628"/>
            <a:ext cx="430765" cy="38213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7B9E29F-8ACF-4A51-9055-84C961DA5A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250" y="5827628"/>
            <a:ext cx="430765" cy="38213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9E1DBFC-670D-406F-A14F-14DFB03EE29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663" y="5853019"/>
            <a:ext cx="430765" cy="38213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501CDA4-5CF7-464F-9DAD-E964F742258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385" y="5827627"/>
            <a:ext cx="405059" cy="38213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744D62B-6B04-4C81-B1A2-5F085DBD1E4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871" y="5852575"/>
            <a:ext cx="405059" cy="38213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B2300C6-0D86-44B0-9C9C-616A670591A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992" y="5837561"/>
            <a:ext cx="405059" cy="38213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F8119EE-9B8C-4A58-AC92-4BA3662E77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785" y="4644597"/>
            <a:ext cx="405059" cy="38213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FD06669-DC1F-4750-9626-A1605CC745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691" y="4689748"/>
            <a:ext cx="405059" cy="38213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862349B-EF05-4EBC-978F-1706BCDC6A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277" y="4689748"/>
            <a:ext cx="405059" cy="38213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07BD090-FD75-40C0-8AFC-08669CC2FA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123" y="3535991"/>
            <a:ext cx="405059" cy="38213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356A514-C440-422A-A9CF-0E08F107864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871" y="3535990"/>
            <a:ext cx="405059" cy="38213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734A47F9-8FC3-4DE4-9481-944327A6AE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401" y="3535990"/>
            <a:ext cx="405059" cy="38213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75ABC48-3907-4563-824F-9EEEEC7292B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022" y="2350662"/>
            <a:ext cx="405059" cy="38213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12E6E5C1-6C11-4909-8CCA-C6C34614CB6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666" y="2348409"/>
            <a:ext cx="405059" cy="38213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B76CBE0-C795-42B9-B4C1-468212C56A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222" y="2330428"/>
            <a:ext cx="405059" cy="38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41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AT KHÚC NHẠC TRÊN NƯƠNG X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3" y="1268760"/>
            <a:ext cx="10369152" cy="4896544"/>
            <a:chOff x="7968207" y="-2834226"/>
            <a:chExt cx="9217024" cy="5215473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 b="2827"/>
            <a:stretch/>
          </p:blipFill>
          <p:spPr bwMode="auto">
            <a:xfrm>
              <a:off x="7968207" y="-2834226"/>
              <a:ext cx="9217024" cy="5215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00478" y="-1278143"/>
              <a:ext cx="4352484" cy="1872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5243" tIns="47621" rIns="95243" bIns="47621">
              <a:spAutoFit/>
            </a:bodyPr>
            <a:lstStyle/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HÁT VÀ VẬN ĐỘNG THEO Ý THÍCH NHỊP ĐIỆU DÂN CA GIA-RAI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2BD844A-6D3C-4A4C-997A-83D88ABAAC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1357"/>
          <a:stretch/>
        </p:blipFill>
        <p:spPr>
          <a:xfrm>
            <a:off x="911423" y="297210"/>
            <a:ext cx="2898989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75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23429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17D4F4-FA3B-4670-A6DA-CAA8E2A3A6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5891" y="260648"/>
            <a:ext cx="8116733" cy="59455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B89050-CE69-4D2A-AA45-051263B14A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479376" y="2809240"/>
            <a:ext cx="2996214" cy="341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512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KHÚC NHẠC TRÊN NƯƠNG X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10">
            <a:extLst>
              <a:ext uri="{FF2B5EF4-FFF2-40B4-BE49-F238E27FC236}">
                <a16:creationId xmlns:a16="http://schemas.microsoft.com/office/drawing/2014/main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8318" y="3974045"/>
            <a:ext cx="8136904" cy="1450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  <a:latin typeface="Cambria" pitchFamily="18" charset="0"/>
              </a:rPr>
              <a:t>THỂ HIỆN CÁC HÌNH TIẾT TẤU BẰNG NHẠC CỤ GÕ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911423" y="335748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913434-354D-C9DE-EE93-12F1582B05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3079966"/>
            <a:ext cx="1296144" cy="1308929"/>
          </a:xfrm>
          <a:prstGeom prst="rect">
            <a:avLst/>
          </a:prstGeom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id="{9D241904-6FBD-D09C-E79C-5ED753077B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4" t="76556" r="40505"/>
          <a:stretch/>
        </p:blipFill>
        <p:spPr bwMode="auto">
          <a:xfrm>
            <a:off x="4385219" y="358608"/>
            <a:ext cx="201622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5010326-9432-4108-88FE-BB3F68D747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4209168" y="-6097"/>
            <a:ext cx="3515475" cy="18983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AE72BC-ACAF-475C-A3B8-D9ED3A00A489}"/>
              </a:ext>
            </a:extLst>
          </p:cNvPr>
          <p:cNvSpPr txBox="1"/>
          <p:nvPr/>
        </p:nvSpPr>
        <p:spPr>
          <a:xfrm>
            <a:off x="4601383" y="799352"/>
            <a:ext cx="2772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Cambria" pitchFamily="18" charset="0"/>
              </a:rPr>
              <a:t>TIẾT TẤU</a:t>
            </a:r>
            <a:endParaRPr lang="vi-VN" sz="36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21B71F-60A0-A5A5-6F8D-1AE4BE0293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376" y="2924944"/>
            <a:ext cx="11233248" cy="3254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EA9B5E-0612-C665-4A4C-A2F4C447013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40" t="22368" r="60730" b="73908"/>
          <a:stretch/>
        </p:blipFill>
        <p:spPr>
          <a:xfrm>
            <a:off x="670197" y="1848222"/>
            <a:ext cx="3922617" cy="8202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B3BD52-D2F4-3BCB-7CAF-F24B49C56E1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1142225" y="4180272"/>
            <a:ext cx="1140094" cy="14624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F94526-8578-833B-9CF0-FA4A4A53B60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90" t="81569" r="3752" b="13460"/>
          <a:stretch/>
        </p:blipFill>
        <p:spPr>
          <a:xfrm>
            <a:off x="1142225" y="3313094"/>
            <a:ext cx="10020713" cy="88437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2CA2C72-8D4E-1D12-D288-835DD959A27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4650812" y="4214028"/>
            <a:ext cx="1140094" cy="146242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A9C8BA4-BDF5-7623-BCD4-1A77F22FFA0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9624392" y="4221088"/>
            <a:ext cx="1140094" cy="146242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D5903FD-5E69-43FB-0DBD-EABD497FEB9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37" t="61533" r="78570" b="34629"/>
          <a:stretch/>
        </p:blipFill>
        <p:spPr>
          <a:xfrm>
            <a:off x="6626476" y="5039943"/>
            <a:ext cx="528417" cy="54374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D7127A1-D1CF-1E85-E8AC-F8EB978590D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37" t="61533" r="78570" b="34629"/>
          <a:stretch/>
        </p:blipFill>
        <p:spPr>
          <a:xfrm>
            <a:off x="7483227" y="4986882"/>
            <a:ext cx="528417" cy="54374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FD01B66-697F-E1E4-F5DE-F52298A299E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37" t="61533" r="78570" b="34629"/>
          <a:stretch/>
        </p:blipFill>
        <p:spPr>
          <a:xfrm>
            <a:off x="8251141" y="5003984"/>
            <a:ext cx="528417" cy="54374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0BA1F93-D1DE-606F-72F9-3D343CFAD5B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37" t="61533" r="78570" b="34629"/>
          <a:stretch/>
        </p:blipFill>
        <p:spPr>
          <a:xfrm>
            <a:off x="8979626" y="5003984"/>
            <a:ext cx="528417" cy="54374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49D782B-15B7-A701-F589-5C5FCD26DDC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14" t="58541" r="78388" b="38573"/>
          <a:stretch/>
        </p:blipFill>
        <p:spPr>
          <a:xfrm>
            <a:off x="6557959" y="4347134"/>
            <a:ext cx="611005" cy="44784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83174D5-2C51-65EE-4F19-E2C304790FE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14" t="58541" r="78388" b="38573"/>
          <a:stretch/>
        </p:blipFill>
        <p:spPr>
          <a:xfrm>
            <a:off x="7436732" y="4347134"/>
            <a:ext cx="611005" cy="44784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FB5911F-AEE5-B9F7-1429-FCAF41C0745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14" t="58541" r="78388" b="38573"/>
          <a:stretch/>
        </p:blipFill>
        <p:spPr>
          <a:xfrm>
            <a:off x="8209846" y="4325922"/>
            <a:ext cx="611005" cy="44784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8554FE4-AE19-74F4-DE99-F62B5150F1D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14" t="58541" r="78388" b="38573"/>
          <a:stretch/>
        </p:blipFill>
        <p:spPr>
          <a:xfrm>
            <a:off x="9013387" y="4325922"/>
            <a:ext cx="611005" cy="44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5400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Õ THEO HÌNH TIẾT TẤ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5010326-9432-4108-88FE-BB3F68D747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21B71F-60A0-A5A5-6F8D-1AE4BE0293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1073213"/>
            <a:ext cx="11233248" cy="51061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B3BD52-D2F4-3BCB-7CAF-F24B49C56E1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44946" r="78065" b="47785"/>
          <a:stretch/>
        </p:blipFill>
        <p:spPr>
          <a:xfrm>
            <a:off x="1108295" y="2467407"/>
            <a:ext cx="1008112" cy="11383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F94526-8578-833B-9CF0-FA4A4A53B6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19" t="70158" r="4423" b="24871"/>
          <a:stretch/>
        </p:blipFill>
        <p:spPr>
          <a:xfrm>
            <a:off x="1108295" y="1517558"/>
            <a:ext cx="10020713" cy="7785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AB1B745-7F05-6A5C-1A7D-F24D74C210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44946" r="78065" b="47785"/>
          <a:stretch/>
        </p:blipFill>
        <p:spPr>
          <a:xfrm>
            <a:off x="4534476" y="2467407"/>
            <a:ext cx="1008112" cy="11383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8CDF871-2A8D-4529-188E-AC508A96789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44946" r="78065" b="47785"/>
          <a:stretch/>
        </p:blipFill>
        <p:spPr>
          <a:xfrm>
            <a:off x="6571141" y="2438344"/>
            <a:ext cx="1008112" cy="11383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BAF9179-9B1F-D92E-6770-9DACC8FE03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44946" r="78065" b="47785"/>
          <a:stretch/>
        </p:blipFill>
        <p:spPr>
          <a:xfrm>
            <a:off x="9493266" y="2438343"/>
            <a:ext cx="1008112" cy="11383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6F79F71-9AA7-0476-E61C-708D9BFEAAE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1129185" y="4609600"/>
            <a:ext cx="1140094" cy="12874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754A28C-023E-1531-65E7-C5AA57E717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90" t="81569" r="3752" b="13460"/>
          <a:stretch/>
        </p:blipFill>
        <p:spPr>
          <a:xfrm>
            <a:off x="1129185" y="3673247"/>
            <a:ext cx="10020713" cy="7785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71F7895-1452-E971-E565-B5FC8CED4C3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4637772" y="4643356"/>
            <a:ext cx="1140094" cy="12874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485F571-E631-FCFF-6913-B64B54AF26D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9611352" y="4650416"/>
            <a:ext cx="1140094" cy="128742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4CCF471-6A51-3DE7-4014-D9A221FB7FC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37" t="61533" r="78570" b="34629"/>
          <a:stretch/>
        </p:blipFill>
        <p:spPr>
          <a:xfrm>
            <a:off x="6613436" y="5359331"/>
            <a:ext cx="528417" cy="4786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A59B14E-EA37-79E4-5E42-2C21C6C44F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37" t="61533" r="78570" b="34629"/>
          <a:stretch/>
        </p:blipFill>
        <p:spPr>
          <a:xfrm>
            <a:off x="7470187" y="5306270"/>
            <a:ext cx="528417" cy="47867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F5670CA-1085-6DF5-0858-8A239BEE6C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37" t="61533" r="78570" b="34629"/>
          <a:stretch/>
        </p:blipFill>
        <p:spPr>
          <a:xfrm>
            <a:off x="8238101" y="5323372"/>
            <a:ext cx="528417" cy="47867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13874D2-7533-5673-097B-BF4EF4528F4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37" t="61533" r="78570" b="34629"/>
          <a:stretch/>
        </p:blipFill>
        <p:spPr>
          <a:xfrm>
            <a:off x="8966586" y="5323372"/>
            <a:ext cx="528417" cy="47867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F50FFC4-CCA3-2C88-B2F9-BA2CEB7B73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14" t="58541" r="78388" b="38573"/>
          <a:stretch/>
        </p:blipFill>
        <p:spPr>
          <a:xfrm>
            <a:off x="6544919" y="4655046"/>
            <a:ext cx="611005" cy="39424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DF6FE58-72FA-B84D-AB2A-49B4D3D6E5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14" t="58541" r="78388" b="38573"/>
          <a:stretch/>
        </p:blipFill>
        <p:spPr>
          <a:xfrm>
            <a:off x="7423692" y="4655046"/>
            <a:ext cx="611005" cy="39424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2BBE1EB-6CE9-40F0-F4A5-A44260D5739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14" t="58541" r="78388" b="38573"/>
          <a:stretch/>
        </p:blipFill>
        <p:spPr>
          <a:xfrm>
            <a:off x="8196806" y="4633834"/>
            <a:ext cx="611005" cy="39424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08A2F86-60AD-AEFF-36EA-26E63A0F89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14" t="58541" r="78388" b="38573"/>
          <a:stretch/>
        </p:blipFill>
        <p:spPr>
          <a:xfrm>
            <a:off x="9000347" y="4633834"/>
            <a:ext cx="611005" cy="394249"/>
          </a:xfrm>
          <a:prstGeom prst="rect">
            <a:avLst/>
          </a:prstGeom>
        </p:spPr>
      </p:pic>
      <p:sp>
        <p:nvSpPr>
          <p:cNvPr id="30" name="Rectangle 8">
            <a:extLst>
              <a:ext uri="{FF2B5EF4-FFF2-40B4-BE49-F238E27FC236}">
                <a16:creationId xmlns:a16="http://schemas.microsoft.com/office/drawing/2014/main" id="{F204DB61-1D49-C390-564C-FC487DE3F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652" y="313293"/>
            <a:ext cx="7923065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Kết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hợp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nhạc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cụ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gõ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tấu</a:t>
            </a:r>
            <a:endParaRPr lang="en-US" sz="3200" b="1" dirty="0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2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E61B4831-9A27-D405-7FD4-F1C37612BC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323000" y="223430"/>
            <a:ext cx="2813560" cy="83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3D63E66-D195-7479-B862-6A511A537FAA}"/>
              </a:ext>
            </a:extLst>
          </p:cNvPr>
          <p:cNvSpPr/>
          <p:nvPr/>
        </p:nvSpPr>
        <p:spPr>
          <a:xfrm>
            <a:off x="8539024" y="575368"/>
            <a:ext cx="2309504" cy="2876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TIẾT TẤU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8960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ẾT HỢP NHẠC CỤ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86F7E75-119E-4A07-A6D6-6FA3359DCB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938" y="4797151"/>
            <a:ext cx="11388694" cy="14394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00BC44-06BE-5C58-5B49-EB8C4C561EF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84" t="70392" r="4917" b="7077"/>
          <a:stretch/>
        </p:blipFill>
        <p:spPr>
          <a:xfrm>
            <a:off x="1060478" y="1125672"/>
            <a:ext cx="10018554" cy="3743487"/>
          </a:xfrm>
          <a:prstGeom prst="rect">
            <a:avLst/>
          </a:prstGeom>
        </p:spPr>
      </p:pic>
      <p:sp>
        <p:nvSpPr>
          <p:cNvPr id="5" name="Rectangle 8">
            <a:extLst>
              <a:ext uri="{FF2B5EF4-FFF2-40B4-BE49-F238E27FC236}">
                <a16:creationId xmlns:a16="http://schemas.microsoft.com/office/drawing/2014/main" id="{8AB4D0A4-AB9E-370A-4395-1E83933AEA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886" y="288286"/>
            <a:ext cx="11285738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Hát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kết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hợp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gõ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đệm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hát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Khúc</a:t>
            </a:r>
            <a:r>
              <a:rPr lang="en-US" sz="32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nhạc</a:t>
            </a:r>
            <a:r>
              <a:rPr lang="en-US" sz="32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trên</a:t>
            </a:r>
            <a:r>
              <a:rPr lang="en-US" sz="32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nương</a:t>
            </a:r>
            <a:r>
              <a:rPr lang="en-US" sz="32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xa</a:t>
            </a:r>
            <a:endParaRPr lang="en-US" sz="3200" b="1" dirty="0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6921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1124744"/>
            <a:ext cx="10369152" cy="5101138"/>
            <a:chOff x="7968208" y="-2937582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937582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58396" y="-1146072"/>
              <a:ext cx="4036649" cy="1267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GÕ NHẠC CỤ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KẾT HỢP NHẠC ĐỆM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:a16="http://schemas.microsoft.com/office/drawing/2014/main" id="{1A76EE6C-AE49-404C-A29D-8597CB49C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7972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490115" y="237788"/>
            <a:ext cx="2402816" cy="139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608016" y="847826"/>
            <a:ext cx="2121293" cy="4188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B89050-CE69-4D2A-AA45-051263B14A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66394" y="2636912"/>
            <a:ext cx="2526537" cy="28953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91BEC7-7992-2D8C-C1D3-708AC28541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84" t="70392" r="4917" b="19260"/>
          <a:stretch/>
        </p:blipFill>
        <p:spPr>
          <a:xfrm>
            <a:off x="3151035" y="651965"/>
            <a:ext cx="8480957" cy="16249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46497C-DA34-ECC1-04C5-9BBABC279A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84" t="80866" r="4917" b="7077"/>
          <a:stretch/>
        </p:blipFill>
        <p:spPr>
          <a:xfrm>
            <a:off x="3119162" y="3284461"/>
            <a:ext cx="8480957" cy="18932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E36265-9C89-59A8-2129-A4E19067077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3152306" y="5150589"/>
            <a:ext cx="816598" cy="10474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146B72-DBFA-6863-CAC3-312E9DEDDC6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6256690" y="5134890"/>
            <a:ext cx="816598" cy="10474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326158E-677A-3DEA-A7C0-A5D15393675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7824192" y="5124576"/>
            <a:ext cx="816598" cy="10474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3B72E4C-F85D-B486-95B0-F584F89B66C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8508463" y="5124576"/>
            <a:ext cx="816598" cy="10474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22A872-C437-8B8C-DEC0-DB0763D2B83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9182666" y="5124575"/>
            <a:ext cx="816598" cy="10474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CEC082-F46C-E2F6-BA22-719276AE45A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9899531" y="5134890"/>
            <a:ext cx="816598" cy="10474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4DB73BF-E779-CCDB-48F4-C59EBE3FD2A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10583802" y="5124574"/>
            <a:ext cx="816598" cy="10474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E93EEB9-DBAE-CBD4-02C5-1B8CE474D73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44946" r="78065" b="47785"/>
          <a:stretch/>
        </p:blipFill>
        <p:spPr>
          <a:xfrm>
            <a:off x="3125686" y="2278019"/>
            <a:ext cx="816598" cy="10474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F160307-3F9F-AA99-FF5B-84356A8F3D2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44946" r="78065" b="47785"/>
          <a:stretch/>
        </p:blipFill>
        <p:spPr>
          <a:xfrm>
            <a:off x="6225446" y="2264119"/>
            <a:ext cx="816598" cy="104747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37D3932-5A7D-F7EB-3AA8-B6E13D953E4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44946" r="78065" b="47785"/>
          <a:stretch/>
        </p:blipFill>
        <p:spPr>
          <a:xfrm>
            <a:off x="7824192" y="2255224"/>
            <a:ext cx="816598" cy="104747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6D3C1D0-135F-390B-3262-8939DF88BBF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44946" r="78065" b="47785"/>
          <a:stretch/>
        </p:blipFill>
        <p:spPr>
          <a:xfrm>
            <a:off x="10463978" y="2243859"/>
            <a:ext cx="816598" cy="104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56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KHÚC NHẠC TRÊN NƯƠNG X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1127448" y="476672"/>
            <a:ext cx="1000911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42596" y="-1068202"/>
              <a:ext cx="4068247" cy="974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eaLnBrk="1" hangingPunct="1"/>
              <a:r>
                <a:rPr lang="en-US" sz="6000" b="1" dirty="0">
                  <a:latin typeface="Cambria" pitchFamily="18" charset="0"/>
                  <a:cs typeface="Times New Roman" pitchFamily="18" charset="0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3" y="1268760"/>
            <a:ext cx="10369152" cy="4896544"/>
            <a:chOff x="7968207" y="-2834226"/>
            <a:chExt cx="9217024" cy="5215473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 b="2827"/>
            <a:stretch/>
          </p:blipFill>
          <p:spPr bwMode="auto">
            <a:xfrm>
              <a:off x="7968207" y="-2834226"/>
              <a:ext cx="9217024" cy="5215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00478" y="-1278143"/>
              <a:ext cx="4352484" cy="1872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5243" tIns="47621" rIns="95243" bIns="47621">
              <a:spAutoFit/>
            </a:bodyPr>
            <a:lstStyle/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HÁT - GÕ ĐỆM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THEO HÌNH THỨC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ĐỐI ĐÁP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2BD844A-6D3C-4A4C-997A-83D88ABAAC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1357"/>
          <a:stretch/>
        </p:blipFill>
        <p:spPr>
          <a:xfrm>
            <a:off x="911423" y="297210"/>
            <a:ext cx="2898989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2797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23429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93A21F-AF1E-49DE-8EC2-981E509104F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8614"/>
          <a:stretch/>
        </p:blipFill>
        <p:spPr>
          <a:xfrm>
            <a:off x="4270038" y="223429"/>
            <a:ext cx="7154554" cy="56718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B89050-CE69-4D2A-AA45-051263B14A2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6362"/>
          <a:stretch/>
        </p:blipFill>
        <p:spPr>
          <a:xfrm>
            <a:off x="4007768" y="3136795"/>
            <a:ext cx="467885" cy="75912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25FF3E22-2EDF-4FA0-B0F7-4FDD46CD06C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64328"/>
          <a:stretch/>
        </p:blipFill>
        <p:spPr>
          <a:xfrm flipH="1">
            <a:off x="4007768" y="1916832"/>
            <a:ext cx="262270" cy="75912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C1343B7B-B435-4616-9C57-489B02EA40F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6362"/>
          <a:stretch/>
        </p:blipFill>
        <p:spPr>
          <a:xfrm>
            <a:off x="4007768" y="5471544"/>
            <a:ext cx="467885" cy="75912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44FA2DD-2A57-4CC2-AADB-71AE32F5F05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64328"/>
          <a:stretch/>
        </p:blipFill>
        <p:spPr>
          <a:xfrm flipH="1">
            <a:off x="4014176" y="4304169"/>
            <a:ext cx="262270" cy="75912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CB4B052-DA3B-44A9-BC3C-93BA22C946D7}"/>
              </a:ext>
            </a:extLst>
          </p:cNvPr>
          <p:cNvGrpSpPr/>
          <p:nvPr/>
        </p:nvGrpSpPr>
        <p:grpSpPr>
          <a:xfrm>
            <a:off x="898254" y="1916832"/>
            <a:ext cx="2866048" cy="4319406"/>
            <a:chOff x="749311" y="2149780"/>
            <a:chExt cx="2866048" cy="3913668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13739542-2E49-4CFF-9B1D-33E3F6CC61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318" b="12379"/>
            <a:stretch/>
          </p:blipFill>
          <p:spPr>
            <a:xfrm>
              <a:off x="749311" y="2149780"/>
              <a:ext cx="2866048" cy="3913668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8D53A99A-41E3-4BD6-9D94-19B8FE65F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015" r="52318" b="37027"/>
            <a:stretch/>
          </p:blipFill>
          <p:spPr>
            <a:xfrm>
              <a:off x="855755" y="4945012"/>
              <a:ext cx="2598681" cy="936104"/>
            </a:xfrm>
            <a:prstGeom prst="rect">
              <a:avLst/>
            </a:prstGeom>
          </p:spPr>
        </p:pic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C2A528B3-6E42-4124-BFBC-88E512FE66A9}"/>
              </a:ext>
            </a:extLst>
          </p:cNvPr>
          <p:cNvSpPr txBox="1"/>
          <p:nvPr/>
        </p:nvSpPr>
        <p:spPr>
          <a:xfrm rot="21336546">
            <a:off x="2517263" y="2274347"/>
            <a:ext cx="1152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sz="2800" b="1" dirty="0">
                <a:latin typeface="Cambria" pitchFamily="18" charset="0"/>
                <a:cs typeface="Times New Roman" pitchFamily="18" charset="0"/>
              </a:rPr>
              <a:t>ĐỐI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867A88E-0281-467C-8283-46C312376358}"/>
              </a:ext>
            </a:extLst>
          </p:cNvPr>
          <p:cNvSpPr txBox="1"/>
          <p:nvPr/>
        </p:nvSpPr>
        <p:spPr>
          <a:xfrm>
            <a:off x="2466889" y="3192406"/>
            <a:ext cx="1152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sz="2800" b="1" dirty="0">
                <a:latin typeface="Cambria" pitchFamily="18" charset="0"/>
                <a:cs typeface="Times New Roman" pitchFamily="18" charset="0"/>
              </a:rPr>
              <a:t>ĐÁP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D023DAA-8A5C-451D-9C71-397F8F2D39FC}"/>
              </a:ext>
            </a:extLst>
          </p:cNvPr>
          <p:cNvSpPr txBox="1"/>
          <p:nvPr/>
        </p:nvSpPr>
        <p:spPr>
          <a:xfrm rot="381797">
            <a:off x="2466888" y="4335584"/>
            <a:ext cx="1152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sz="2800" b="1" dirty="0">
                <a:latin typeface="Cambria" pitchFamily="18" charset="0"/>
                <a:cs typeface="Times New Roman" pitchFamily="18" charset="0"/>
              </a:rPr>
              <a:t>ĐỐI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331CC14-291E-4967-950B-ADC2C58C0081}"/>
              </a:ext>
            </a:extLst>
          </p:cNvPr>
          <p:cNvSpPr txBox="1"/>
          <p:nvPr/>
        </p:nvSpPr>
        <p:spPr>
          <a:xfrm rot="366855">
            <a:off x="2397438" y="5355552"/>
            <a:ext cx="1152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sz="2800" b="1" dirty="0">
                <a:latin typeface="Cambria" pitchFamily="18" charset="0"/>
                <a:cs typeface="Times New Roman" pitchFamily="18" charset="0"/>
              </a:rPr>
              <a:t>ĐÁP</a:t>
            </a:r>
          </a:p>
        </p:txBody>
      </p:sp>
    </p:spTree>
    <p:extLst>
      <p:ext uri="{BB962C8B-B14F-4D97-AF65-F5344CB8AC3E}">
        <p14:creationId xmlns:p14="http://schemas.microsoft.com/office/powerpoint/2010/main" val="188018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AT KHÚC NHẠC TRÊN NƯƠNG X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3" y="1268760"/>
            <a:ext cx="10369152" cy="4896544"/>
            <a:chOff x="7968207" y="-2834226"/>
            <a:chExt cx="9217024" cy="5215473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 b="2827"/>
            <a:stretch/>
          </p:blipFill>
          <p:spPr bwMode="auto">
            <a:xfrm>
              <a:off x="7968207" y="-2834226"/>
              <a:ext cx="9217024" cy="5215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00476" y="-1070169"/>
              <a:ext cx="4352484" cy="128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5243" tIns="47621" rIns="95243" bIns="47621">
              <a:spAutoFit/>
            </a:bodyPr>
            <a:lstStyle/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HÁT - GÕ ĐỆM THEO MẪU TIẾT TẤU MỚI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2BD844A-6D3C-4A4C-997A-83D88ABAAC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507"/>
          <a:stretch/>
        </p:blipFill>
        <p:spPr>
          <a:xfrm>
            <a:off x="911423" y="297210"/>
            <a:ext cx="4968553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6452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490115" y="237788"/>
            <a:ext cx="2402816" cy="1751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671981" y="1052736"/>
            <a:ext cx="1967635" cy="4915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B89050-CE69-4D2A-AA45-051263B14A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66394" y="2636912"/>
            <a:ext cx="2526537" cy="28953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E36265-9C89-59A8-2129-A4E19067077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3152306" y="5150589"/>
            <a:ext cx="816598" cy="10474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146B72-DBFA-6863-CAC3-312E9DEDDC6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6215994" y="5134890"/>
            <a:ext cx="816598" cy="10474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326158E-677A-3DEA-A7C0-A5D15393675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7710510" y="5124574"/>
            <a:ext cx="816598" cy="10474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22A872-C437-8B8C-DEC0-DB0763D2B83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8975604" y="5136216"/>
            <a:ext cx="816598" cy="10474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4DB73BF-E779-CCDB-48F4-C59EBE3FD2A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10470120" y="5124574"/>
            <a:ext cx="816598" cy="10474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E93EEB9-DBAE-CBD4-02C5-1B8CE474D73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44946" r="78065" b="47785"/>
          <a:stretch/>
        </p:blipFill>
        <p:spPr>
          <a:xfrm>
            <a:off x="3195650" y="2184359"/>
            <a:ext cx="816598" cy="10474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F160307-3F9F-AA99-FF5B-84356A8F3D2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44946" r="78065" b="47785"/>
          <a:stretch/>
        </p:blipFill>
        <p:spPr>
          <a:xfrm>
            <a:off x="6170003" y="2144144"/>
            <a:ext cx="816598" cy="104747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37D3932-5A7D-F7EB-3AA8-B6E13D953E4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44946" r="78065" b="47785"/>
          <a:stretch/>
        </p:blipFill>
        <p:spPr>
          <a:xfrm>
            <a:off x="7806597" y="2173960"/>
            <a:ext cx="816598" cy="104747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6D3C1D0-135F-390B-3262-8939DF88BBF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44946" r="78065" b="47785"/>
          <a:stretch/>
        </p:blipFill>
        <p:spPr>
          <a:xfrm>
            <a:off x="10307830" y="2170542"/>
            <a:ext cx="816598" cy="10474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A49E81-855A-6ED1-5927-6C86CE5072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34030" y="506002"/>
            <a:ext cx="8617303" cy="17145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7C0DBA7-D6C9-2D59-AC1C-E7A8AC467D1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44946" r="78065" b="47785"/>
          <a:stretch/>
        </p:blipFill>
        <p:spPr>
          <a:xfrm>
            <a:off x="4552051" y="2129049"/>
            <a:ext cx="816598" cy="104747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BAA5DE6-30DE-E8BD-455A-4E348A700F6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44946" r="78065" b="47785"/>
          <a:stretch/>
        </p:blipFill>
        <p:spPr>
          <a:xfrm>
            <a:off x="9034892" y="2174617"/>
            <a:ext cx="816598" cy="10474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2A414D-657B-45A4-BA6F-E35ACD4BFB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34030" y="3211273"/>
            <a:ext cx="8448675" cy="197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819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KHÚC NHẠC TRÊN NƯƠNG X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88DF79-3143-72B1-08EE-26534959F0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00" y="228262"/>
            <a:ext cx="11963896" cy="26966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2996952"/>
            <a:ext cx="11233248" cy="3205242"/>
          </a:xfrm>
          <a:prstGeom prst="rect">
            <a:avLst/>
          </a:prstGeom>
        </p:spPr>
      </p:pic>
      <p:sp>
        <p:nvSpPr>
          <p:cNvPr id="15" name="Text Box 10">
            <a:extLst>
              <a:ext uri="{FF2B5EF4-FFF2-40B4-BE49-F238E27FC236}">
                <a16:creationId xmlns:a16="http://schemas.microsoft.com/office/drawing/2014/main" id="{E831147B-70E6-B05F-6140-85AA26709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510" y="4027909"/>
            <a:ext cx="10729192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latin typeface="Cambria" pitchFamily="18" charset="0"/>
              </a:rPr>
              <a:t>KHÚC NHẠC TRÊN NƯƠNG XA</a:t>
            </a: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408A1F89-1728-591D-1266-371CD4C0C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8048" y="2203403"/>
            <a:ext cx="427947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 – CHỦ ĐỀ 4</a:t>
            </a: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17892D81-2935-BD71-D6DC-EF04E9E25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404" y="3347696"/>
            <a:ext cx="10729192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200" b="1" dirty="0">
                <a:latin typeface="Cambria" pitchFamily="18" charset="0"/>
              </a:rPr>
              <a:t>ÔN TẬP BÀI HÁT:</a:t>
            </a:r>
          </a:p>
        </p:txBody>
      </p:sp>
      <p:sp>
        <p:nvSpPr>
          <p:cNvPr id="8" name="Text Box 10">
            <a:extLst>
              <a:ext uri="{FF2B5EF4-FFF2-40B4-BE49-F238E27FC236}">
                <a16:creationId xmlns:a16="http://schemas.microsoft.com/office/drawing/2014/main" id="{9AF67E83-ECF0-6BFA-DA61-C77E0DE2E8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510" y="5288770"/>
            <a:ext cx="10729192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latin typeface="Cambria" pitchFamily="18" charset="0"/>
              </a:rPr>
              <a:t>THỂ HIỆN CÁC HÌNH TIẾT TẤU BẰNG NHẠC CỤ GÕ</a:t>
            </a: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BDD7EFDF-42E8-8AA1-EF04-012730FAE3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510" y="4547002"/>
            <a:ext cx="10729192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200" b="1" dirty="0">
                <a:latin typeface="Cambria" pitchFamily="18" charset="0"/>
              </a:rPr>
              <a:t>NHẠC CỤ:</a:t>
            </a:r>
          </a:p>
        </p:txBody>
      </p:sp>
    </p:spTree>
    <p:extLst>
      <p:ext uri="{BB962C8B-B14F-4D97-AF65-F5344CB8AC3E}">
        <p14:creationId xmlns:p14="http://schemas.microsoft.com/office/powerpoint/2010/main" val="27459744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6453093" y="6070369"/>
            <a:ext cx="487184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1" y="2204864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 – CHỦ ĐỀ 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2806877"/>
            <a:ext cx="3263492" cy="32634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E35AD6-4691-4930-B8F7-FC8FAF96D9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79" y="-1"/>
            <a:ext cx="7388723" cy="215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8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E9F4BC8-A44F-45B0-8083-EEAD4883ECD0}" type="datetime1">
              <a:rPr lang="en-US" altLang="en-US" smtClean="0">
                <a:solidFill>
                  <a:schemeClr val="bg1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12/9/2024</a:t>
            </a:fld>
            <a:endParaRPr lang="en-US" altLang="en-US" smtClean="0">
              <a:solidFill>
                <a:schemeClr val="bg1"/>
              </a:solidFill>
            </a:endParaRPr>
          </a:p>
        </p:txBody>
      </p:sp>
      <p:sp>
        <p:nvSpPr>
          <p:cNvPr id="5734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ECD3AB6-CAE0-4247-B098-B32CE5EC6449}" type="slidenum">
              <a:rPr lang="en-US" altLang="en-US">
                <a:solidFill>
                  <a:schemeClr val="bg1"/>
                </a:solidFill>
              </a:rPr>
              <a:pPr eaLnBrk="1" hangingPunct="1"/>
              <a:t>3</a:t>
            </a:fld>
            <a:endParaRPr lang="en-US" altLang="en-US">
              <a:solidFill>
                <a:schemeClr val="bg1"/>
              </a:solidFill>
            </a:endParaRPr>
          </a:p>
        </p:txBody>
      </p:sp>
      <p:pic>
        <p:nvPicPr>
          <p:cNvPr id="57348" name="Picture 2" descr="Hinh nen 75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  <a:noFill/>
        </p:spPr>
      </p:pic>
      <p:sp>
        <p:nvSpPr>
          <p:cNvPr id="133123" name="AutoShape 3"/>
          <p:cNvSpPr>
            <a:spLocks noChangeArrowheads="1"/>
          </p:cNvSpPr>
          <p:nvPr/>
        </p:nvSpPr>
        <p:spPr bwMode="auto">
          <a:xfrm rot="21452329">
            <a:off x="2432050" y="1252539"/>
            <a:ext cx="7010400" cy="1800225"/>
          </a:xfrm>
          <a:prstGeom prst="cloudCallout">
            <a:avLst>
              <a:gd name="adj1" fmla="val 7495"/>
              <a:gd name="adj2" fmla="val 118764"/>
            </a:avLst>
          </a:prstGeom>
          <a:solidFill>
            <a:srgbClr val="F5FBA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133127" name="WordArt 7"/>
          <p:cNvSpPr>
            <a:spLocks noChangeArrowheads="1" noChangeShapeType="1" noTextEdit="1"/>
          </p:cNvSpPr>
          <p:nvPr/>
        </p:nvSpPr>
        <p:spPr bwMode="auto">
          <a:xfrm rot="21277587">
            <a:off x="3098800" y="1601788"/>
            <a:ext cx="5511800" cy="10096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759"/>
              </a:avLst>
            </a:prstTxWarp>
          </a:bodyPr>
          <a:lstStyle/>
          <a:p>
            <a:pPr algn="ctr"/>
            <a:r>
              <a:rPr lang="vi-VN" sz="2400" kern="10"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7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 ÂM NHẠC:</a:t>
            </a:r>
          </a:p>
          <a:p>
            <a:pPr algn="ctr"/>
            <a:r>
              <a:rPr lang="vi-VN" sz="2400" kern="10"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7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Nghe giỏi đoán tài</a:t>
            </a:r>
            <a:endParaRPr lang="en-US" sz="2400" kern="10">
              <a:gradFill rotWithShape="1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700000" scaled="1"/>
              </a:gra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128" name="Text Box 8"/>
          <p:cNvSpPr txBox="1">
            <a:spLocks noChangeArrowheads="1"/>
          </p:cNvSpPr>
          <p:nvPr/>
        </p:nvSpPr>
        <p:spPr bwMode="auto">
          <a:xfrm rot="21219387">
            <a:off x="3408364" y="4243389"/>
            <a:ext cx="65119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chemeClr val="accent2"/>
                </a:solidFill>
                <a:latin typeface="Times New Roman" panose="02020603050405020304" pitchFamily="18" charset="0"/>
              </a:rPr>
              <a:t>Nghe giai điệu đoán tên bài hát,tên tác giả?.</a:t>
            </a:r>
          </a:p>
        </p:txBody>
      </p:sp>
    </p:spTree>
    <p:extLst>
      <p:ext uri="{BB962C8B-B14F-4D97-AF65-F5344CB8AC3E}">
        <p14:creationId xmlns:p14="http://schemas.microsoft.com/office/powerpoint/2010/main" val="2525870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3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3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70" decel="100000"/>
                                        <p:tgtEl>
                                          <p:spTgt spid="1331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70" decel="100000"/>
                                        <p:tgtEl>
                                          <p:spTgt spid="13312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312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133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3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133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3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3" grpId="0" animBg="1"/>
      <p:bldP spid="1331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3">
            <a:extLst>
              <a:ext uri="{FF2B5EF4-FFF2-40B4-BE49-F238E27FC236}">
                <a16:creationId xmlns:a16="http://schemas.microsoft.com/office/drawing/2014/main" id="{1F4E89BB-8D9A-4774-81A6-94E76D903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2170" y="4794106"/>
            <a:ext cx="5218476" cy="101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l" eaLnBrk="1" hangingPunct="1"/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Nhạc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và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lời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: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Hoàng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Lân</a:t>
            </a:r>
            <a:endParaRPr lang="en-US" sz="3000" b="1" i="1" dirty="0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  <a:p>
            <a:pPr algn="l" eaLnBrk="1" hangingPunct="1"/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Dựa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theo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dân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ca Gia-rai</a:t>
            </a:r>
          </a:p>
        </p:txBody>
      </p:sp>
      <p:sp>
        <p:nvSpPr>
          <p:cNvPr id="30" name="Text Box 10">
            <a:extLst>
              <a:ext uri="{FF2B5EF4-FFF2-40B4-BE49-F238E27FC236}">
                <a16:creationId xmlns:a16="http://schemas.microsoft.com/office/drawing/2014/main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9556" y="4100743"/>
            <a:ext cx="8136904" cy="77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  <a:latin typeface="Cambria" pitchFamily="18" charset="0"/>
              </a:rPr>
              <a:t>KHÚC NHẠC TRÊN NƯƠNG XA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4" t="75179" r="30528" b="2372"/>
          <a:stretch/>
        </p:blipFill>
        <p:spPr bwMode="auto">
          <a:xfrm>
            <a:off x="911423" y="335748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0">
            <a:extLst>
              <a:ext uri="{FF2B5EF4-FFF2-40B4-BE49-F238E27FC236}">
                <a16:creationId xmlns:a16="http://schemas.microsoft.com/office/drawing/2014/main" id="{A9C55B59-C8EC-B19F-C5E3-502988495F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432" y="3573016"/>
            <a:ext cx="8136904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latin typeface="Cambria" pitchFamily="18" charset="0"/>
              </a:rPr>
              <a:t>ÔN TẬP BÀI HÁT: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981201"/>
            <a:ext cx="845820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 Box 4"/>
          <p:cNvSpPr txBox="1">
            <a:spLocks noChangeArrowheads="1"/>
          </p:cNvSpPr>
          <p:nvPr/>
        </p:nvSpPr>
        <p:spPr bwMode="auto">
          <a:xfrm>
            <a:off x="2362200" y="3048001"/>
            <a:ext cx="7772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>
                <a:solidFill>
                  <a:srgbClr val="0000CC"/>
                </a:solidFill>
                <a:latin typeface="Times New Roman" panose="02020603050405020304" pitchFamily="18" charset="0"/>
              </a:rPr>
              <a:t>Mì       i         í        i     Mà     a        á       a         à</a:t>
            </a: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</a:rPr>
              <a:t>  </a:t>
            </a:r>
          </a:p>
        </p:txBody>
      </p:sp>
      <p:pic>
        <p:nvPicPr>
          <p:cNvPr id="59396" name="Picture 9" descr="HOLDB19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28800" y="4038600"/>
            <a:ext cx="1905000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7" name="AutoShape 10"/>
          <p:cNvSpPr>
            <a:spLocks noChangeArrowheads="1"/>
          </p:cNvSpPr>
          <p:nvPr/>
        </p:nvSpPr>
        <p:spPr bwMode="auto">
          <a:xfrm>
            <a:off x="1905000" y="1905000"/>
            <a:ext cx="8534400" cy="1981200"/>
          </a:xfrm>
          <a:prstGeom prst="wedgeRectCallout">
            <a:avLst>
              <a:gd name="adj1" fmla="val -37111"/>
              <a:gd name="adj2" fmla="val 92787"/>
            </a:avLst>
          </a:prstGeom>
          <a:noFill/>
          <a:ln w="57150" cmpd="thinThick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9398" name="WordArt 14"/>
          <p:cNvSpPr>
            <a:spLocks noChangeArrowheads="1" noChangeShapeType="1" noTextEdit="1"/>
          </p:cNvSpPr>
          <p:nvPr/>
        </p:nvSpPr>
        <p:spPr bwMode="auto">
          <a:xfrm>
            <a:off x="1752600" y="0"/>
            <a:ext cx="4038600" cy="17526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Khëi ®éng giäng</a:t>
            </a:r>
          </a:p>
        </p:txBody>
      </p:sp>
      <p:pic>
        <p:nvPicPr>
          <p:cNvPr id="59399" name="Picture 3" descr="mu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114800"/>
            <a:ext cx="3352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5118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7D9152-F92C-4E33-B5BD-A8622D2104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46918" r="13713" b="10689"/>
          <a:stretch/>
        </p:blipFill>
        <p:spPr>
          <a:xfrm>
            <a:off x="623392" y="211500"/>
            <a:ext cx="2880320" cy="242541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BF66E79-DE48-4363-870D-ADA54B29400E}"/>
              </a:ext>
            </a:extLst>
          </p:cNvPr>
          <p:cNvSpPr/>
          <p:nvPr/>
        </p:nvSpPr>
        <p:spPr>
          <a:xfrm>
            <a:off x="1032058" y="740312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</a:t>
            </a:r>
          </a:p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GIAI ĐIỆU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C07A395-7C3E-4E36-BEC2-089028FCBB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5891" y="260648"/>
            <a:ext cx="8116733" cy="594559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EDA8D49-B153-4FD2-8876-58599ACC30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407368" y="2795787"/>
            <a:ext cx="2996214" cy="341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83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ÀN-NHẠC-TRONG-VƯỜN-B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23429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17D4F4-FA3B-4670-A6DA-CAA8E2A3A6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5891" y="260648"/>
            <a:ext cx="8116733" cy="59455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B89050-CE69-4D2A-AA45-051263B14A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479376" y="2809240"/>
            <a:ext cx="2996214" cy="341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64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KHÚC NHẠC TRÊN NƯƠNG X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1124744"/>
            <a:ext cx="10369152" cy="5101138"/>
            <a:chOff x="7968208" y="-2937582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937582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40696" y="-1223459"/>
              <a:ext cx="3672047" cy="1504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800" b="1" dirty="0">
                  <a:latin typeface="Cambria" pitchFamily="18" charset="0"/>
                  <a:cs typeface="Times New Roman" pitchFamily="18" charset="0"/>
                </a:rPr>
                <a:t>HÁT KẾT HỢP</a:t>
              </a:r>
            </a:p>
            <a:p>
              <a:pPr algn="ctr" eaLnBrk="1" hangingPunct="1"/>
              <a:r>
                <a:rPr lang="en-US" sz="4800" b="1" dirty="0">
                  <a:latin typeface="Cambria" pitchFamily="18" charset="0"/>
                  <a:cs typeface="Times New Roman" pitchFamily="18" charset="0"/>
                </a:rPr>
                <a:t>GÕ ĐỆM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:a16="http://schemas.microsoft.com/office/drawing/2014/main" id="{1A76EE6C-AE49-404C-A29D-8597CB49C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04748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23429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B89050-CE69-4D2A-AA45-051263B14A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479376" y="2809240"/>
            <a:ext cx="2996214" cy="341045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FEC2161-3725-BDA8-D76D-10195FBF9347}"/>
              </a:ext>
            </a:extLst>
          </p:cNvPr>
          <p:cNvGrpSpPr/>
          <p:nvPr/>
        </p:nvGrpSpPr>
        <p:grpSpPr>
          <a:xfrm>
            <a:off x="4126022" y="223429"/>
            <a:ext cx="7154554" cy="5964062"/>
            <a:chOff x="4126022" y="223429"/>
            <a:chExt cx="7154554" cy="596406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B93A21F-AF1E-49DE-8EC2-981E509104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8614"/>
            <a:stretch/>
          </p:blipFill>
          <p:spPr>
            <a:xfrm>
              <a:off x="4126022" y="223429"/>
              <a:ext cx="7154554" cy="567188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3225077-8958-4DA3-B9BC-4ED436B802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4871864" y="2404986"/>
              <a:ext cx="306929" cy="28803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9C92DE5-1A14-4A3C-A1AC-90750BD1BA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7320136" y="2385716"/>
              <a:ext cx="306929" cy="28803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2D36626-BD5C-4AC6-891B-E30B0EBCDD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8395084" y="2380684"/>
              <a:ext cx="306929" cy="28803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48F2B7E-2C40-4C3E-BD11-BF1C0062CC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10507195" y="2377317"/>
              <a:ext cx="306929" cy="28803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2401126-AFD4-4847-A6E8-FD65D5191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4539041" y="3573016"/>
              <a:ext cx="306929" cy="28803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6580E46-A893-4400-8BA2-4F2E943425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7305469" y="3576789"/>
              <a:ext cx="306929" cy="28803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CF0A4DC-9A3D-43CB-B24D-110E384A86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8904312" y="3573016"/>
              <a:ext cx="306929" cy="28803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0DB948A-B37A-42E9-BC5A-38A32F58A2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10462302" y="3573016"/>
              <a:ext cx="306929" cy="288032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C405187-30E7-4BE8-A993-EC3E3C4A04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4518785" y="4734163"/>
              <a:ext cx="306929" cy="28803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A32797B-B9AD-42A7-837A-B985451575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6396091" y="4734163"/>
              <a:ext cx="306929" cy="288032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DAB4A26-805A-498B-90C5-C957BF5530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7458933" y="4734163"/>
              <a:ext cx="306929" cy="28803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27B607F-1B3D-41CA-97D7-745F5A480A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10504794" y="4718278"/>
              <a:ext cx="306929" cy="288032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3A48215-D17A-4FF4-8B9B-408BA0A0F1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4564935" y="5890367"/>
              <a:ext cx="306929" cy="288032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E9FA9E6-1C46-4016-AD2D-5473784759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7166671" y="5899124"/>
              <a:ext cx="306929" cy="288032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E6BBFBB-80C0-4DFF-972B-E37CB43B01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8548548" y="5890367"/>
              <a:ext cx="306929" cy="288032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4BBEB9E-E706-4306-A6A2-E85512CECC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10609462" y="5899459"/>
              <a:ext cx="306929" cy="288032"/>
            </a:xfrm>
            <a:prstGeom prst="rect">
              <a:avLst/>
            </a:prstGeom>
          </p:spPr>
        </p:pic>
      </p:grpSp>
      <p:pic>
        <p:nvPicPr>
          <p:cNvPr id="29" name="Picture 31">
            <a:extLst>
              <a:ext uri="{FF2B5EF4-FFF2-40B4-BE49-F238E27FC236}">
                <a16:creationId xmlns:a16="http://schemas.microsoft.com/office/drawing/2014/main" id="{1291404B-F814-3C9B-D7F4-8A258430E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t="41608" r="81921" b="55161"/>
          <a:stretch>
            <a:fillRect/>
          </a:stretch>
        </p:blipFill>
        <p:spPr bwMode="auto">
          <a:xfrm>
            <a:off x="7765862" y="2377317"/>
            <a:ext cx="354580" cy="34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1">
            <a:extLst>
              <a:ext uri="{FF2B5EF4-FFF2-40B4-BE49-F238E27FC236}">
                <a16:creationId xmlns:a16="http://schemas.microsoft.com/office/drawing/2014/main" id="{4AD9B6E3-57B6-B837-863C-0DF9B8545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t="41608" r="81921" b="55161"/>
          <a:stretch>
            <a:fillRect/>
          </a:stretch>
        </p:blipFill>
        <p:spPr bwMode="auto">
          <a:xfrm>
            <a:off x="9352445" y="2355851"/>
            <a:ext cx="354580" cy="34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1">
            <a:extLst>
              <a:ext uri="{FF2B5EF4-FFF2-40B4-BE49-F238E27FC236}">
                <a16:creationId xmlns:a16="http://schemas.microsoft.com/office/drawing/2014/main" id="{E3B92336-8901-437A-CCAD-F68227FFB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t="41608" r="81921" b="55161"/>
          <a:stretch>
            <a:fillRect/>
          </a:stretch>
        </p:blipFill>
        <p:spPr bwMode="auto">
          <a:xfrm>
            <a:off x="10821179" y="2355851"/>
            <a:ext cx="354580" cy="34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AE02FE8-F906-B3C3-E71F-95F3FC89C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t="41608" r="81921" b="55161"/>
          <a:stretch>
            <a:fillRect/>
          </a:stretch>
        </p:blipFill>
        <p:spPr bwMode="auto">
          <a:xfrm>
            <a:off x="5658975" y="3543151"/>
            <a:ext cx="354580" cy="34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6FF8E1F-3444-24C1-AA3C-6F3E879DB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t="41608" r="81921" b="55161"/>
          <a:stretch>
            <a:fillRect/>
          </a:stretch>
        </p:blipFill>
        <p:spPr bwMode="auto">
          <a:xfrm>
            <a:off x="8292485" y="3568837"/>
            <a:ext cx="354580" cy="34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8A8B3A0-D0B8-E0E8-62A6-5CF01C07C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t="41608" r="81921" b="55161"/>
          <a:stretch>
            <a:fillRect/>
          </a:stretch>
        </p:blipFill>
        <p:spPr bwMode="auto">
          <a:xfrm>
            <a:off x="9651013" y="3568837"/>
            <a:ext cx="354580" cy="34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F1487A1-3CD4-AE8E-223A-6513702D0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t="41608" r="81921" b="55161"/>
          <a:stretch>
            <a:fillRect/>
          </a:stretch>
        </p:blipFill>
        <p:spPr bwMode="auto">
          <a:xfrm>
            <a:off x="6914937" y="4704298"/>
            <a:ext cx="354580" cy="34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2CDC5AF-78C0-F202-DE86-94E04B2BE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t="41608" r="81921" b="55161"/>
          <a:stretch>
            <a:fillRect/>
          </a:stretch>
        </p:blipFill>
        <p:spPr bwMode="auto">
          <a:xfrm>
            <a:off x="8923082" y="4718278"/>
            <a:ext cx="354580" cy="34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BD4538F-9E81-C6DA-666E-8E5D8AA17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t="41608" r="81921" b="55161"/>
          <a:stretch>
            <a:fillRect/>
          </a:stretch>
        </p:blipFill>
        <p:spPr bwMode="auto">
          <a:xfrm>
            <a:off x="8015685" y="5880508"/>
            <a:ext cx="354580" cy="34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E9CD234-2A5C-61CC-F8D3-9A333246C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t="41608" r="81921" b="55161"/>
          <a:stretch>
            <a:fillRect/>
          </a:stretch>
        </p:blipFill>
        <p:spPr bwMode="auto">
          <a:xfrm>
            <a:off x="9591117" y="5872080"/>
            <a:ext cx="354580" cy="34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3E0AF45-447F-8544-6B87-89259A73F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t="41608" r="81921" b="55161"/>
          <a:stretch>
            <a:fillRect/>
          </a:stretch>
        </p:blipFill>
        <p:spPr bwMode="auto">
          <a:xfrm>
            <a:off x="10939278" y="5855014"/>
            <a:ext cx="354580" cy="34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1">
            <a:extLst>
              <a:ext uri="{FF2B5EF4-FFF2-40B4-BE49-F238E27FC236}">
                <a16:creationId xmlns:a16="http://schemas.microsoft.com/office/drawing/2014/main" id="{1291404B-F814-3C9B-D7F4-8A258430E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t="41608" r="81921" b="55161"/>
          <a:stretch>
            <a:fillRect/>
          </a:stretch>
        </p:blipFill>
        <p:spPr bwMode="auto">
          <a:xfrm>
            <a:off x="6013576" y="2325808"/>
            <a:ext cx="354580" cy="34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31">
            <a:extLst>
              <a:ext uri="{FF2B5EF4-FFF2-40B4-BE49-F238E27FC236}">
                <a16:creationId xmlns:a16="http://schemas.microsoft.com/office/drawing/2014/main" id="{1291404B-F814-3C9B-D7F4-8A258430E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t="41608" r="81921" b="55161"/>
          <a:stretch>
            <a:fillRect/>
          </a:stretch>
        </p:blipFill>
        <p:spPr bwMode="auto">
          <a:xfrm>
            <a:off x="10800623" y="3525029"/>
            <a:ext cx="354580" cy="34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31">
            <a:extLst>
              <a:ext uri="{FF2B5EF4-FFF2-40B4-BE49-F238E27FC236}">
                <a16:creationId xmlns:a16="http://schemas.microsoft.com/office/drawing/2014/main" id="{1291404B-F814-3C9B-D7F4-8A258430E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t="41608" r="81921" b="55161"/>
          <a:stretch>
            <a:fillRect/>
          </a:stretch>
        </p:blipFill>
        <p:spPr bwMode="auto">
          <a:xfrm>
            <a:off x="5328104" y="4674434"/>
            <a:ext cx="354580" cy="34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31">
            <a:extLst>
              <a:ext uri="{FF2B5EF4-FFF2-40B4-BE49-F238E27FC236}">
                <a16:creationId xmlns:a16="http://schemas.microsoft.com/office/drawing/2014/main" id="{1291404B-F814-3C9B-D7F4-8A258430E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t="41608" r="81921" b="55161"/>
          <a:stretch>
            <a:fillRect/>
          </a:stretch>
        </p:blipFill>
        <p:spPr bwMode="auto">
          <a:xfrm>
            <a:off x="10811723" y="4694207"/>
            <a:ext cx="354580" cy="34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1">
            <a:extLst>
              <a:ext uri="{FF2B5EF4-FFF2-40B4-BE49-F238E27FC236}">
                <a16:creationId xmlns:a16="http://schemas.microsoft.com/office/drawing/2014/main" id="{1291404B-F814-3C9B-D7F4-8A258430E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t="41608" r="81921" b="55161"/>
          <a:stretch>
            <a:fillRect/>
          </a:stretch>
        </p:blipFill>
        <p:spPr bwMode="auto">
          <a:xfrm>
            <a:off x="5698217" y="5855013"/>
            <a:ext cx="354580" cy="34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8349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KHÚC NHẠC TRÊN NƯƠNG X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8395</TotalTime>
  <Words>239</Words>
  <Application>Microsoft Office PowerPoint</Application>
  <PresentationFormat>Widescreen</PresentationFormat>
  <Paragraphs>55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.VnTime</vt:lpstr>
      <vt:lpstr>Arial</vt:lpstr>
      <vt:lpstr>Calibri</vt:lpstr>
      <vt:lpstr>Calibri Light</vt:lpstr>
      <vt:lpstr>Cambria</vt:lpstr>
      <vt:lpstr>Time nes New Roman</vt:lpstr>
      <vt:lpstr>Times New Roman</vt:lpstr>
      <vt:lpstr>ZapfChancery-Medium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Administrator</cp:lastModifiedBy>
  <cp:revision>642</cp:revision>
  <dcterms:created xsi:type="dcterms:W3CDTF">2010-04-30T18:19:48Z</dcterms:created>
  <dcterms:modified xsi:type="dcterms:W3CDTF">2024-12-09T15:59:37Z</dcterms:modified>
</cp:coreProperties>
</file>