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32" r:id="rId3"/>
    <p:sldMasterId id="2147483753" r:id="rId4"/>
    <p:sldMasterId id="2147483765" r:id="rId5"/>
    <p:sldMasterId id="2147483772" r:id="rId6"/>
  </p:sldMasterIdLst>
  <p:notesMasterIdLst>
    <p:notesMasterId r:id="rId22"/>
  </p:notesMasterIdLst>
  <p:sldIdLst>
    <p:sldId id="7702" r:id="rId7"/>
    <p:sldId id="263" r:id="rId8"/>
    <p:sldId id="293" r:id="rId9"/>
    <p:sldId id="305" r:id="rId10"/>
    <p:sldId id="438" r:id="rId11"/>
    <p:sldId id="295" r:id="rId12"/>
    <p:sldId id="306" r:id="rId13"/>
    <p:sldId id="432" r:id="rId14"/>
    <p:sldId id="433" r:id="rId15"/>
    <p:sldId id="434" r:id="rId16"/>
    <p:sldId id="435" r:id="rId17"/>
    <p:sldId id="437" r:id="rId18"/>
    <p:sldId id="436" r:id="rId19"/>
    <p:sldId id="291"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F849-2E30-4F6A-BBCB-7712ED38BD28}"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E6812-C3FA-4C34-8115-6EA8F1E86705}" type="slidenum">
              <a:rPr lang="en-US" smtClean="0"/>
              <a:t>‹#›</a:t>
            </a:fld>
            <a:endParaRPr lang="en-US"/>
          </a:p>
        </p:txBody>
      </p:sp>
    </p:spTree>
    <p:extLst>
      <p:ext uri="{BB962C8B-B14F-4D97-AF65-F5344CB8AC3E}">
        <p14:creationId xmlns:p14="http://schemas.microsoft.com/office/powerpoint/2010/main" val="3686929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2</a:t>
            </a:fld>
            <a:endParaRPr lang="en-US"/>
          </a:p>
        </p:txBody>
      </p:sp>
    </p:spTree>
    <p:extLst>
      <p:ext uri="{BB962C8B-B14F-4D97-AF65-F5344CB8AC3E}">
        <p14:creationId xmlns:p14="http://schemas.microsoft.com/office/powerpoint/2010/main" val="5328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4E6812-C3FA-4C34-8115-6EA8F1E86705}" type="slidenum">
              <a:rPr lang="en-US" smtClean="0"/>
              <a:t>8</a:t>
            </a:fld>
            <a:endParaRPr lang="en-US"/>
          </a:p>
        </p:txBody>
      </p:sp>
    </p:spTree>
    <p:extLst>
      <p:ext uri="{BB962C8B-B14F-4D97-AF65-F5344CB8AC3E}">
        <p14:creationId xmlns:p14="http://schemas.microsoft.com/office/powerpoint/2010/main" val="1207783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4E6812-C3FA-4C34-8115-6EA8F1E86705}" type="slidenum">
              <a:rPr lang="en-US" smtClean="0"/>
              <a:t>14</a:t>
            </a:fld>
            <a:endParaRPr lang="en-US"/>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7566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049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153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180468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486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3955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283274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83225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729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1667141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377779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3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964196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239884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79082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286463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41981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7964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129453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2808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727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499436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89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046662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04886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1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36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1125852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63024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3777216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2860230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242259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2092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522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303569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3469510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382610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6984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281768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25509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248024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408296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45755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3522452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56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4061650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7071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8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25602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59956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84474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173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904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5011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2854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17583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61317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35652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2596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29/11/2024</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7276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898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0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545592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84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258655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60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144090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2614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5221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988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37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773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242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4493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7640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6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860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2138722348"/>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0185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29/11/2024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064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7.xml"/><Relationship Id="rId7"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3932EA8-116F-FA88-5750-85B44957D3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0622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7"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2003FE7-173C-3065-C322-A54706185F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33409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E51BD09-4FC6-26F1-4B7D-376AF07FB4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671012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159DA99-C436-72C4-B3CF-8AA5A963BB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462852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555EAE5-E31B-99D8-7CA6-867F98E88D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3735643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047128"/>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xml"/><Relationship Id="rId7" Type="http://schemas.openxmlformats.org/officeDocument/2006/relationships/image" Target="../media/image59.png"/><Relationship Id="rId2" Type="http://schemas.openxmlformats.org/officeDocument/2006/relationships/slideLayout" Target="../slideLayouts/slideLayout81.xml"/><Relationship Id="rId1" Type="http://schemas.openxmlformats.org/officeDocument/2006/relationships/tags" Target="../tags/tag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1.png"/><Relationship Id="rId7" Type="http://schemas.openxmlformats.org/officeDocument/2006/relationships/image" Target="../media/image90.svg"/><Relationship Id="rId2" Type="http://schemas.openxmlformats.org/officeDocument/2006/relationships/image" Target="../media/image50.png"/><Relationship Id="rId1" Type="http://schemas.openxmlformats.org/officeDocument/2006/relationships/slideLayout" Target="../slideLayouts/slideLayout70.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49.png"/><Relationship Id="rId9" Type="http://schemas.openxmlformats.org/officeDocument/2006/relationships/image" Target="../media/image92.pn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9.svg"/><Relationship Id="rId7" Type="http://schemas.openxmlformats.org/officeDocument/2006/relationships/image" Target="../media/image9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32.svg"/><Relationship Id="rId10" Type="http://schemas.openxmlformats.org/officeDocument/2006/relationships/image" Target="../media/image96.png"/><Relationship Id="rId4" Type="http://schemas.openxmlformats.org/officeDocument/2006/relationships/image" Target="../media/image31.png"/><Relationship Id="rId9" Type="http://schemas.openxmlformats.org/officeDocument/2006/relationships/image" Target="../media/image95.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93.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9.svg"/><Relationship Id="rId7" Type="http://schemas.openxmlformats.org/officeDocument/2006/relationships/image" Target="../media/image94.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32.sv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4.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jp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2.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5.xml"/><Relationship Id="rId6" Type="http://schemas.openxmlformats.org/officeDocument/2006/relationships/image" Target="../media/image81.png"/><Relationship Id="rId5" Type="http://schemas.microsoft.com/office/2007/relationships/hdphoto" Target="../media/hdphoto1.wdp"/><Relationship Id="rId4" Type="http://schemas.openxmlformats.org/officeDocument/2006/relationships/image" Target="../media/image80.png"/><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5.xml"/><Relationship Id="rId6" Type="http://schemas.openxmlformats.org/officeDocument/2006/relationships/image" Target="../media/image81.png"/><Relationship Id="rId5" Type="http://schemas.microsoft.com/office/2007/relationships/hdphoto" Target="../media/hdphoto1.wdp"/><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6.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87.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50.png"/><Relationship Id="rId7"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88.gif"/><Relationship Id="rId5" Type="http://schemas.openxmlformats.org/officeDocument/2006/relationships/image" Target="../media/image49.png"/><Relationship Id="rId10" Type="http://schemas.openxmlformats.org/officeDocument/2006/relationships/image" Target="../media/image92.png"/><Relationship Id="rId4" Type="http://schemas.openxmlformats.org/officeDocument/2006/relationships/image" Target="../media/image51.png"/><Relationship Id="rId9" Type="http://schemas.openxmlformats.org/officeDocument/2006/relationships/image" Target="../media/image91.png"/></Relationships>
</file>

<file path=ppt/slides/_rels/slide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1.png"/><Relationship Id="rId7" Type="http://schemas.openxmlformats.org/officeDocument/2006/relationships/image" Target="../media/image90.svg"/><Relationship Id="rId2" Type="http://schemas.openxmlformats.org/officeDocument/2006/relationships/image" Target="../media/image50.png"/><Relationship Id="rId1" Type="http://schemas.openxmlformats.org/officeDocument/2006/relationships/slideLayout" Target="../slideLayouts/slideLayout70.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image" Target="../media/image49.png"/><Relationship Id="rId9"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2356895"/>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80437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w="0"/>
                  <a:solidFill>
                    <a:prstClr val="white"/>
                  </a:solidFill>
                  <a:effectLst/>
                  <a:uLnTx/>
                  <a:uFillTx/>
                  <a:latin typeface="Calibri"/>
                  <a:ea typeface="+mn-ea"/>
                  <a:cs typeface="Arial"/>
                  <a:sym typeface="Arial"/>
                </a:rPr>
                <a:t>c. Phần hướng dẫn thực hiện gồm mấy bước? Nêu nội dung của mỗi bước.</a:t>
              </a:r>
              <a:endParaRPr kumimoji="0" lang="vi-VN" sz="36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2087" y="3043522"/>
            <a:ext cx="5575969" cy="3488134"/>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1: Dùng kéo cắt (hoặc dùng tay xé) hai đường chéo theo gân lá để tạo thành hai chiếc sừng.</a:t>
            </a:r>
          </a:p>
          <a:p>
            <a:pPr marL="457223" lvl="0" indent="-457223" algn="just" defTabSz="609630">
              <a:spcBef>
                <a:spcPts val="400"/>
              </a:spcBef>
              <a:spcAft>
                <a:spcPts val="400"/>
              </a:spcAft>
              <a:buFont typeface="Wingdings" panose="05000000000000000000" pitchFamily="2" charset="2"/>
              <a:buChar char="Ü"/>
            </a:pPr>
            <a:r>
              <a:rPr lang="vi-VN" sz="2400" b="1" dirty="0">
                <a:ln w="0"/>
                <a:solidFill>
                  <a:srgbClr val="F79646">
                    <a:lumMod val="50000"/>
                  </a:srgbClr>
                </a:solidFill>
                <a:latin typeface="Calibri" panose="020F0502020204030204" pitchFamily="34" charset="0"/>
                <a:cs typeface="Calibri" panose="020F0502020204030204" pitchFamily="34" charset="0"/>
                <a:sym typeface="Arial"/>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endParaRPr kumimoji="0" lang="vi-VN" sz="24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342855" y="3783003"/>
            <a:ext cx="5547581" cy="3978764"/>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92731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Calibri" panose="020F0502020204030204" pitchFamily="34" charset="0"/>
                  <a:cs typeface="Calibri" panose="020F0502020204030204" pitchFamily="34" charset="0"/>
                </a:rPr>
                <a:t>2. </a:t>
              </a:r>
              <a:r>
                <a:rPr lang="vi-VN" sz="3200" b="1" i="0" dirty="0">
                  <a:solidFill>
                    <a:srgbClr val="002060"/>
                  </a:solidFill>
                  <a:effectLst/>
                  <a:latin typeface="Calibri" panose="020F0502020204030204" pitchFamily="34" charset="0"/>
                  <a:cs typeface="Calibri" panose="020F0502020204030204" pitchFamily="34" charset="0"/>
                </a:rPr>
                <a:t>Trao đổi những điểm cần lưu ý khi viết bài hướng dẫn thực hiện một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885714" y="2438179"/>
            <a:ext cx="2916309" cy="783486"/>
          </a:xfrm>
          <a:prstGeom prst="rect">
            <a:avLst/>
          </a:prstGeom>
        </p:spPr>
      </p:pic>
      <p:pic>
        <p:nvPicPr>
          <p:cNvPr id="10" name="Picture 9">
            <a:extLst>
              <a:ext uri="{FF2B5EF4-FFF2-40B4-BE49-F238E27FC236}">
                <a16:creationId xmlns:a16="http://schemas.microsoft.com/office/drawing/2014/main" id="{1424C455-3824-64F1-B9AC-41EE9CF1C77B}"/>
              </a:ext>
            </a:extLst>
          </p:cNvPr>
          <p:cNvPicPr>
            <a:picLocks noChangeAspect="1"/>
          </p:cNvPicPr>
          <p:nvPr/>
        </p:nvPicPr>
        <p:blipFill>
          <a:blip r:embed="rId8"/>
          <a:stretch>
            <a:fillRect/>
          </a:stretch>
        </p:blipFill>
        <p:spPr>
          <a:xfrm>
            <a:off x="4431893" y="2472290"/>
            <a:ext cx="3112974" cy="855699"/>
          </a:xfrm>
          <a:prstGeom prst="rect">
            <a:avLst/>
          </a:prstGeom>
        </p:spPr>
      </p:pic>
      <p:pic>
        <p:nvPicPr>
          <p:cNvPr id="17" name="Picture 16">
            <a:extLst>
              <a:ext uri="{FF2B5EF4-FFF2-40B4-BE49-F238E27FC236}">
                <a16:creationId xmlns:a16="http://schemas.microsoft.com/office/drawing/2014/main" id="{C1788CA3-06A4-7D21-06D2-C26620D49F79}"/>
              </a:ext>
            </a:extLst>
          </p:cNvPr>
          <p:cNvPicPr>
            <a:picLocks noChangeAspect="1"/>
          </p:cNvPicPr>
          <p:nvPr/>
        </p:nvPicPr>
        <p:blipFill>
          <a:blip r:embed="rId9"/>
          <a:stretch>
            <a:fillRect/>
          </a:stretch>
        </p:blipFill>
        <p:spPr>
          <a:xfrm>
            <a:off x="7896557" y="2435631"/>
            <a:ext cx="4053748" cy="839197"/>
          </a:xfrm>
          <a:prstGeom prst="rect">
            <a:avLst/>
          </a:prstGeom>
        </p:spPr>
      </p:pic>
      <p:grpSp>
        <p:nvGrpSpPr>
          <p:cNvPr id="18" name="Group 17">
            <a:extLst>
              <a:ext uri="{FF2B5EF4-FFF2-40B4-BE49-F238E27FC236}">
                <a16:creationId xmlns:a16="http://schemas.microsoft.com/office/drawing/2014/main" id="{C8FA3C0F-D3D4-742A-A9A9-7B73C95BF515}"/>
              </a:ext>
            </a:extLst>
          </p:cNvPr>
          <p:cNvGrpSpPr/>
          <p:nvPr/>
        </p:nvGrpSpPr>
        <p:grpSpPr>
          <a:xfrm>
            <a:off x="2999959" y="3457132"/>
            <a:ext cx="5619501" cy="2590800"/>
            <a:chOff x="5875675" y="3566239"/>
            <a:chExt cx="6238626" cy="2834561"/>
          </a:xfrm>
        </p:grpSpPr>
        <p:pic>
          <p:nvPicPr>
            <p:cNvPr id="20" name="Picture 318">
              <a:extLst>
                <a:ext uri="{FF2B5EF4-FFF2-40B4-BE49-F238E27FC236}">
                  <a16:creationId xmlns:a16="http://schemas.microsoft.com/office/drawing/2014/main" id="{565C4E1D-4701-AC46-FC09-F4C05A67CF68}"/>
                </a:ext>
              </a:extLst>
            </p:cNvPr>
            <p:cNvPicPr>
              <a:picLocks noChangeAspect="1"/>
            </p:cNvPicPr>
            <p:nvPr/>
          </p:nvPicPr>
          <p:blipFill>
            <a:blip r:embed="rId10"/>
            <a:stretch>
              <a:fillRect/>
            </a:stretch>
          </p:blipFill>
          <p:spPr>
            <a:xfrm>
              <a:off x="5875675" y="3566239"/>
              <a:ext cx="6238626" cy="2834561"/>
            </a:xfrm>
            <a:prstGeom prst="rect">
              <a:avLst/>
            </a:prstGeom>
          </p:spPr>
        </p:pic>
        <p:sp>
          <p:nvSpPr>
            <p:cNvPr id="22" name="TextBox 21">
              <a:extLst>
                <a:ext uri="{FF2B5EF4-FFF2-40B4-BE49-F238E27FC236}">
                  <a16:creationId xmlns:a16="http://schemas.microsoft.com/office/drawing/2014/main" id="{BF25A272-7132-FEC2-B5F5-98E96B0FF535}"/>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2C9B67-2112-4599-B518-3AA555F9ACC8}"/>
              </a:ext>
            </a:extLst>
          </p:cNvPr>
          <p:cNvPicPr>
            <a:picLocks noChangeAspect="1"/>
          </p:cNvPicPr>
          <p:nvPr/>
        </p:nvPicPr>
        <p:blipFill>
          <a:blip r:embed="rId7"/>
          <a:stretch>
            <a:fillRect/>
          </a:stretch>
        </p:blipFill>
        <p:spPr>
          <a:xfrm>
            <a:off x="556107" y="2307265"/>
            <a:ext cx="2059502" cy="935666"/>
          </a:xfrm>
          <a:prstGeom prst="rect">
            <a:avLst/>
          </a:prstGeom>
        </p:spPr>
      </p:pic>
      <p:grpSp>
        <p:nvGrpSpPr>
          <p:cNvPr id="2" name="Nhóm 25">
            <a:extLst>
              <a:ext uri="{FF2B5EF4-FFF2-40B4-BE49-F238E27FC236}">
                <a16:creationId xmlns:a16="http://schemas.microsoft.com/office/drawing/2014/main" id="{22AE1627-1CC8-7598-E796-DD14005D001B}"/>
              </a:ext>
            </a:extLst>
          </p:cNvPr>
          <p:cNvGrpSpPr/>
          <p:nvPr/>
        </p:nvGrpSpPr>
        <p:grpSpPr>
          <a:xfrm>
            <a:off x="2683371" y="659401"/>
            <a:ext cx="3090108" cy="1499414"/>
            <a:chOff x="11988553" y="2551351"/>
            <a:chExt cx="5533253" cy="1694573"/>
          </a:xfrm>
        </p:grpSpPr>
        <p:sp>
          <p:nvSpPr>
            <p:cNvPr id="5" name="Hình chữ nhật: Góc Tròn 26">
              <a:extLst>
                <a:ext uri="{FF2B5EF4-FFF2-40B4-BE49-F238E27FC236}">
                  <a16:creationId xmlns:a16="http://schemas.microsoft.com/office/drawing/2014/main" id="{D452098E-6C08-2A64-F296-82553C9BE32A}"/>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2933"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27">
              <a:extLst>
                <a:ext uri="{FF2B5EF4-FFF2-40B4-BE49-F238E27FC236}">
                  <a16:creationId xmlns:a16="http://schemas.microsoft.com/office/drawing/2014/main" id="{1BCDF7D2-D23D-F1BA-A759-7D02BA609531}"/>
                </a:ext>
              </a:extLst>
            </p:cNvPr>
            <p:cNvSpPr/>
            <p:nvPr/>
          </p:nvSpPr>
          <p:spPr>
            <a:xfrm>
              <a:off x="12030953" y="2849025"/>
              <a:ext cx="5490853"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Chuẩn bị</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grpSp>
        <p:nvGrpSpPr>
          <p:cNvPr id="19" name="Nhóm 31">
            <a:extLst>
              <a:ext uri="{FF2B5EF4-FFF2-40B4-BE49-F238E27FC236}">
                <a16:creationId xmlns:a16="http://schemas.microsoft.com/office/drawing/2014/main" id="{C4B6C4CB-A05A-74E1-E65B-84DCAAC63109}"/>
              </a:ext>
            </a:extLst>
          </p:cNvPr>
          <p:cNvGrpSpPr/>
          <p:nvPr/>
        </p:nvGrpSpPr>
        <p:grpSpPr>
          <a:xfrm>
            <a:off x="2736241" y="3924526"/>
            <a:ext cx="7098874" cy="1499414"/>
            <a:chOff x="11072435" y="6217421"/>
            <a:chExt cx="6571680" cy="1694573"/>
          </a:xfrm>
        </p:grpSpPr>
        <p:sp>
          <p:nvSpPr>
            <p:cNvPr id="21" name="Hình chữ nhật: Góc Tròn 32">
              <a:extLst>
                <a:ext uri="{FF2B5EF4-FFF2-40B4-BE49-F238E27FC236}">
                  <a16:creationId xmlns:a16="http://schemas.microsoft.com/office/drawing/2014/main" id="{65E8EEDE-A7AD-47C6-6608-5717F1017332}"/>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Hình chữ nhật 33">
              <a:extLst>
                <a:ext uri="{FF2B5EF4-FFF2-40B4-BE49-F238E27FC236}">
                  <a16:creationId xmlns:a16="http://schemas.microsoft.com/office/drawing/2014/main" id="{6093F26A-0CF9-5BDF-E329-1CFA03F1222D}"/>
                </a:ext>
              </a:extLst>
            </p:cNvPr>
            <p:cNvSpPr/>
            <p:nvPr/>
          </p:nvSpPr>
          <p:spPr>
            <a:xfrm>
              <a:off x="11237143" y="6546761"/>
              <a:ext cx="6406972" cy="904373"/>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C</a:t>
              </a:r>
              <a:r>
                <a:rPr kumimoji="0" lang="vi-VN" sz="4800" b="1" i="0" u="none" strike="noStrike" kern="1200" cap="none" spc="0" normalizeH="0" baseline="0" noProof="0" dirty="0">
                  <a:ln w="0"/>
                  <a:solidFill>
                    <a:prstClr val="black"/>
                  </a:solidFill>
                  <a:effectLst/>
                  <a:uLnTx/>
                  <a:uFillTx/>
                  <a:latin typeface="Arial" panose="020B0604020202020204" pitchFamily="34" charset="0"/>
                  <a:ea typeface="+mn-ea"/>
                  <a:cs typeface="+mn-cs"/>
                </a:rPr>
                <a:t>ác bước thực hiện.</a:t>
              </a:r>
              <a:endParaRPr kumimoji="0" lang="vi-VN" sz="4800" b="0" i="0" u="none" strike="noStrike" kern="1200" cap="none" spc="0" normalizeH="0" baseline="0" noProof="0" dirty="0">
                <a:ln w="0"/>
                <a:solidFill>
                  <a:prstClr val="black"/>
                </a:solidFill>
                <a:effectLst/>
                <a:uLnTx/>
                <a:uFillTx/>
                <a:latin typeface="Arial" panose="020B0604020202020204" pitchFamily="34" charset="0"/>
                <a:ea typeface="+mn-ea"/>
                <a:cs typeface="+mn-cs"/>
              </a:endParaRPr>
            </a:p>
          </p:txBody>
        </p:sp>
      </p:grpSp>
      <p:sp>
        <p:nvSpPr>
          <p:cNvPr id="24" name="Hình tự do: Hình 41">
            <a:extLst>
              <a:ext uri="{FF2B5EF4-FFF2-40B4-BE49-F238E27FC236}">
                <a16:creationId xmlns:a16="http://schemas.microsoft.com/office/drawing/2014/main" id="{89E5CF85-0C2A-446F-C81B-BC5A1EB27709}"/>
              </a:ext>
            </a:extLst>
          </p:cNvPr>
          <p:cNvSpPr/>
          <p:nvPr/>
        </p:nvSpPr>
        <p:spPr>
          <a:xfrm>
            <a:off x="1916293" y="1308576"/>
            <a:ext cx="760295" cy="1096899"/>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Hình tự do: Hình 46">
            <a:extLst>
              <a:ext uri="{FF2B5EF4-FFF2-40B4-BE49-F238E27FC236}">
                <a16:creationId xmlns:a16="http://schemas.microsoft.com/office/drawing/2014/main" id="{A97208D0-FB07-ADBA-D1B6-87EB35C4AF54}"/>
              </a:ext>
            </a:extLst>
          </p:cNvPr>
          <p:cNvSpPr/>
          <p:nvPr/>
        </p:nvSpPr>
        <p:spPr>
          <a:xfrm>
            <a:off x="1830887" y="3157580"/>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946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93406"/>
            <a:ext cx="11502348" cy="632313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7" name="Picture 26">
            <a:extLst>
              <a:ext uri="{FF2B5EF4-FFF2-40B4-BE49-F238E27FC236}">
                <a16:creationId xmlns:a16="http://schemas.microsoft.com/office/drawing/2014/main" id="{B79B5BE2-D116-0D75-E2BE-E98B47818CF7}"/>
              </a:ext>
            </a:extLst>
          </p:cNvPr>
          <p:cNvPicPr>
            <a:picLocks noChangeAspect="1"/>
          </p:cNvPicPr>
          <p:nvPr/>
        </p:nvPicPr>
        <p:blipFill>
          <a:blip r:embed="rId7"/>
          <a:stretch>
            <a:fillRect/>
          </a:stretch>
        </p:blipFill>
        <p:spPr>
          <a:xfrm>
            <a:off x="551009" y="1207015"/>
            <a:ext cx="3112974" cy="855699"/>
          </a:xfrm>
          <a:prstGeom prst="rect">
            <a:avLst/>
          </a:prstGeom>
        </p:spPr>
      </p:pic>
      <p:grpSp>
        <p:nvGrpSpPr>
          <p:cNvPr id="28" name="Nhóm 28">
            <a:extLst>
              <a:ext uri="{FF2B5EF4-FFF2-40B4-BE49-F238E27FC236}">
                <a16:creationId xmlns:a16="http://schemas.microsoft.com/office/drawing/2014/main" id="{0319C4D1-0454-BE47-7705-33FA9187F437}"/>
              </a:ext>
            </a:extLst>
          </p:cNvPr>
          <p:cNvGrpSpPr/>
          <p:nvPr/>
        </p:nvGrpSpPr>
        <p:grpSpPr>
          <a:xfrm>
            <a:off x="3911661" y="971086"/>
            <a:ext cx="7326954" cy="1499414"/>
            <a:chOff x="11072435" y="4357595"/>
            <a:chExt cx="6226676" cy="1694573"/>
          </a:xfrm>
        </p:grpSpPr>
        <p:sp>
          <p:nvSpPr>
            <p:cNvPr id="29" name="Hình chữ nhật: Góc Tròn 29">
              <a:extLst>
                <a:ext uri="{FF2B5EF4-FFF2-40B4-BE49-F238E27FC236}">
                  <a16:creationId xmlns:a16="http://schemas.microsoft.com/office/drawing/2014/main" id="{22F55507-6D44-D82B-18B3-4519D485D757}"/>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0" name="Hình chữ nhật 30">
              <a:extLst>
                <a:ext uri="{FF2B5EF4-FFF2-40B4-BE49-F238E27FC236}">
                  <a16:creationId xmlns:a16="http://schemas.microsoft.com/office/drawing/2014/main" id="{05414FAF-D988-0910-7D98-08A0736D387A}"/>
                </a:ext>
              </a:extLst>
            </p:cNvPr>
            <p:cNvSpPr/>
            <p:nvPr/>
          </p:nvSpPr>
          <p:spPr>
            <a:xfrm>
              <a:off x="11090157" y="4481921"/>
              <a:ext cx="6199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Trật tự các bước thực hiện được trình bày rõ ràng, cân đối.</a:t>
              </a:r>
              <a:endParaRPr lang="vi-VN" sz="3600" kern="1200" dirty="0">
                <a:ln w="0"/>
                <a:solidFill>
                  <a:prstClr val="black"/>
                </a:solidFill>
                <a:ea typeface="+mn-ea"/>
                <a:cs typeface="+mn-cs"/>
              </a:endParaRPr>
            </a:p>
          </p:txBody>
        </p:sp>
      </p:grpSp>
      <p:cxnSp>
        <p:nvCxnSpPr>
          <p:cNvPr id="31" name="Đường nối Thẳng 43">
            <a:extLst>
              <a:ext uri="{FF2B5EF4-FFF2-40B4-BE49-F238E27FC236}">
                <a16:creationId xmlns:a16="http://schemas.microsoft.com/office/drawing/2014/main" id="{7CA87ACF-FA53-41D2-DD29-9970F31CE8D5}"/>
              </a:ext>
            </a:extLst>
          </p:cNvPr>
          <p:cNvCxnSpPr/>
          <p:nvPr/>
        </p:nvCxnSpPr>
        <p:spPr>
          <a:xfrm>
            <a:off x="3541187" y="1625607"/>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grpSp>
        <p:nvGrpSpPr>
          <p:cNvPr id="33" name="Nhóm 28">
            <a:extLst>
              <a:ext uri="{FF2B5EF4-FFF2-40B4-BE49-F238E27FC236}">
                <a16:creationId xmlns:a16="http://schemas.microsoft.com/office/drawing/2014/main" id="{539DB0FD-8146-A55B-2CBB-943016439B35}"/>
              </a:ext>
            </a:extLst>
          </p:cNvPr>
          <p:cNvGrpSpPr/>
          <p:nvPr/>
        </p:nvGrpSpPr>
        <p:grpSpPr>
          <a:xfrm>
            <a:off x="4028619" y="3512267"/>
            <a:ext cx="8007436" cy="1499414"/>
            <a:chOff x="11072435" y="4357595"/>
            <a:chExt cx="6395638" cy="1694573"/>
          </a:xfrm>
        </p:grpSpPr>
        <p:sp>
          <p:nvSpPr>
            <p:cNvPr id="34" name="Hình chữ nhật: Góc Tròn 29">
              <a:extLst>
                <a:ext uri="{FF2B5EF4-FFF2-40B4-BE49-F238E27FC236}">
                  <a16:creationId xmlns:a16="http://schemas.microsoft.com/office/drawing/2014/main" id="{F059412B-0255-FD22-C546-B88DFB875FC4}"/>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867" kern="1200">
                <a:solidFill>
                  <a:prstClr val="white"/>
                </a:solidFill>
              </a:endParaRPr>
            </a:p>
          </p:txBody>
        </p:sp>
        <p:sp>
          <p:nvSpPr>
            <p:cNvPr id="35" name="Hình chữ nhật 30">
              <a:extLst>
                <a:ext uri="{FF2B5EF4-FFF2-40B4-BE49-F238E27FC236}">
                  <a16:creationId xmlns:a16="http://schemas.microsoft.com/office/drawing/2014/main" id="{77ADF527-8669-5931-948B-AA044A69DC19}"/>
                </a:ext>
              </a:extLst>
            </p:cNvPr>
            <p:cNvSpPr/>
            <p:nvPr/>
          </p:nvSpPr>
          <p:spPr>
            <a:xfrm>
              <a:off x="11090156" y="4481921"/>
              <a:ext cx="6377917" cy="1321776"/>
            </a:xfrm>
            <a:prstGeom prst="rect">
              <a:avLst/>
            </a:prstGeom>
            <a:noFill/>
          </p:spPr>
          <p:txBody>
            <a:bodyPr wrap="square" lIns="60960" tIns="30480" rIns="60960" bIns="30480">
              <a:spAutoFit/>
            </a:bodyPr>
            <a:lstStyle/>
            <a:p>
              <a:pPr algn="just" defTabSz="609630">
                <a:buClrTx/>
              </a:pPr>
              <a:r>
                <a:rPr lang="vi-VN" sz="3600" b="1" kern="1200" dirty="0">
                  <a:ln w="0"/>
                  <a:solidFill>
                    <a:prstClr val="black"/>
                  </a:solidFill>
                  <a:ea typeface="+mn-ea"/>
                  <a:cs typeface="+mn-cs"/>
                </a:rPr>
                <a:t>Từ ngữ diễn đạt ngắn gọn, súc tích, đủ thông tin, rõ ràng, mạch lạc.</a:t>
              </a:r>
              <a:endParaRPr lang="vi-VN" sz="3600" kern="1200" dirty="0">
                <a:ln w="0"/>
                <a:solidFill>
                  <a:prstClr val="black"/>
                </a:solidFill>
                <a:ea typeface="+mn-ea"/>
                <a:cs typeface="+mn-cs"/>
              </a:endParaRPr>
            </a:p>
          </p:txBody>
        </p:sp>
      </p:grpSp>
      <p:cxnSp>
        <p:nvCxnSpPr>
          <p:cNvPr id="36" name="Đường nối Thẳng 43">
            <a:extLst>
              <a:ext uri="{FF2B5EF4-FFF2-40B4-BE49-F238E27FC236}">
                <a16:creationId xmlns:a16="http://schemas.microsoft.com/office/drawing/2014/main" id="{C8ABE255-A82D-33AD-17E4-9F1E54FCAC45}"/>
              </a:ext>
            </a:extLst>
          </p:cNvPr>
          <p:cNvCxnSpPr/>
          <p:nvPr/>
        </p:nvCxnSpPr>
        <p:spPr>
          <a:xfrm>
            <a:off x="3658145" y="4166788"/>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pic>
        <p:nvPicPr>
          <p:cNvPr id="37" name="Picture 36">
            <a:extLst>
              <a:ext uri="{FF2B5EF4-FFF2-40B4-BE49-F238E27FC236}">
                <a16:creationId xmlns:a16="http://schemas.microsoft.com/office/drawing/2014/main" id="{3F7E8191-D42C-D8F3-5BF6-A6CF820DA318}"/>
              </a:ext>
            </a:extLst>
          </p:cNvPr>
          <p:cNvPicPr>
            <a:picLocks noChangeAspect="1"/>
          </p:cNvPicPr>
          <p:nvPr/>
        </p:nvPicPr>
        <p:blipFill>
          <a:blip r:embed="rId8"/>
          <a:stretch>
            <a:fillRect/>
          </a:stretch>
        </p:blipFill>
        <p:spPr>
          <a:xfrm>
            <a:off x="531629" y="3668232"/>
            <a:ext cx="3146546" cy="925032"/>
          </a:xfrm>
          <a:prstGeom prst="rect">
            <a:avLst/>
          </a:prstGeom>
        </p:spPr>
      </p:pic>
    </p:spTree>
    <p:extLst>
      <p:ext uri="{BB962C8B-B14F-4D97-AF65-F5344CB8AC3E}">
        <p14:creationId xmlns:p14="http://schemas.microsoft.com/office/powerpoint/2010/main" val="396399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938992"/>
          </a:xfrm>
          <a:prstGeom prst="rect">
            <a:avLst/>
          </a:prstGeom>
          <a:noFill/>
        </p:spPr>
        <p:txBody>
          <a:bodyPr wrap="square">
            <a:spAutoFit/>
          </a:bodyPr>
          <a:lstStyle/>
          <a:p>
            <a:pPr lvl="0" algn="just">
              <a:defRPr/>
            </a:pP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Về</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en-US" altLang="zh-CN" sz="4000" b="1" dirty="0" err="1">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nhà</a:t>
            </a:r>
            <a:r>
              <a:rPr lang="en-US"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 </a:t>
            </a:r>
            <a:r>
              <a:rPr lang="vi-VN" altLang="zh-CN" sz="4000" b="1" dirty="0">
                <a:solidFill>
                  <a:srgbClr val="339933"/>
                </a:solidFill>
                <a:latin typeface="CAMew Roman"/>
                <a:ea typeface="思源黑体 CN Normal" panose="020B0400000000000000" pitchFamily="34" charset="-122"/>
                <a:cs typeface="三极真喵简体" panose="00000500000000000000" charset="-122"/>
                <a:sym typeface="思源黑体 CN Normal" panose="020B0400000000000000" pitchFamily="34" charset="-122"/>
              </a:rPr>
              <a:t>Tìm đọc bài viết hướng dẫn cách làm một đồ chơi đơn giản và cùng người thân làm đồ chơi đó (mang sản phẩm đến vào buổi học sau)</a:t>
            </a:r>
            <a:endParaRPr kumimoji="0" lang="zh-CN" altLang="en-US" sz="4000" b="1" i="0" u="none" strike="noStrike" kern="1200" cap="none" spc="0" normalizeH="0" baseline="0" noProof="0" dirty="0">
              <a:ln>
                <a:noFill/>
              </a:ln>
              <a:solidFill>
                <a:srgbClr val="F79646">
                  <a:lumMod val="50000"/>
                </a:srgbClr>
              </a:solidFill>
              <a:effectLst/>
              <a:uLnTx/>
              <a:uFillTx/>
              <a:latin typeface="CAMew Roman"/>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9" name="Picture 8">
            <a:extLst>
              <a:ext uri="{FF2B5EF4-FFF2-40B4-BE49-F238E27FC236}">
                <a16:creationId xmlns:a16="http://schemas.microsoft.com/office/drawing/2014/main" id="{E3611703-D509-B7C8-607C-151574846D92}"/>
              </a:ext>
            </a:extLst>
          </p:cNvPr>
          <p:cNvPicPr>
            <a:picLocks noChangeAspect="1"/>
          </p:cNvPicPr>
          <p:nvPr/>
        </p:nvPicPr>
        <p:blipFill>
          <a:blip r:embed="rId17"/>
          <a:stretch>
            <a:fillRect/>
          </a:stretch>
        </p:blipFill>
        <p:spPr>
          <a:xfrm>
            <a:off x="2553150" y="2168913"/>
            <a:ext cx="7200000" cy="2767824"/>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62298620-86DB-4202-86F2-1442F4E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44062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CA597-AAB0-87A7-2F91-24169D01AF4C}"/>
              </a:ext>
            </a:extLst>
          </p:cNvPr>
          <p:cNvSpPr txBox="1"/>
          <p:nvPr/>
        </p:nvSpPr>
        <p:spPr>
          <a:xfrm>
            <a:off x="3232298" y="1690577"/>
            <a:ext cx="7293935" cy="1569660"/>
          </a:xfrm>
          <a:prstGeom prst="rect">
            <a:avLst/>
          </a:prstGeom>
          <a:noFill/>
        </p:spPr>
        <p:txBody>
          <a:bodyPr wrap="square" rtlCol="0">
            <a:spAutoFit/>
          </a:bodyPr>
          <a:lstStyle/>
          <a:p>
            <a:r>
              <a:rPr lang="en-US" sz="9600" dirty="0" err="1">
                <a:latin typeface="Nunito black" pitchFamily="2" charset="0"/>
              </a:rPr>
              <a:t>Khám</a:t>
            </a:r>
            <a:r>
              <a:rPr lang="en-US" sz="9600" dirty="0">
                <a:latin typeface="Nunito black" pitchFamily="2" charset="0"/>
              </a:rPr>
              <a:t> </a:t>
            </a:r>
            <a:r>
              <a:rPr lang="en-US" sz="9600" dirty="0" err="1">
                <a:latin typeface="Nunito black" pitchFamily="2" charset="0"/>
              </a:rPr>
              <a:t>phá</a:t>
            </a:r>
            <a:endParaRPr lang="en-US" sz="9600" dirty="0">
              <a:latin typeface="Nunito black" pitchFamily="2" charset="0"/>
            </a:endParaRPr>
          </a:p>
        </p:txBody>
      </p:sp>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964096"/>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1. </a:t>
              </a:r>
              <a:r>
                <a:rPr lang="en-US" sz="3600" b="1" dirty="0" err="1">
                  <a:solidFill>
                    <a:srgbClr val="002060"/>
                  </a:solidFill>
                  <a:effectLst/>
                  <a:latin typeface="CAMew Roman"/>
                  <a:ea typeface="Calibri" panose="020F0502020204030204" pitchFamily="34" charset="0"/>
                </a:rPr>
                <a:t>Đọc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bài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hướng</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dẫn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dưới</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đây</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và</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thực</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hiện</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yêu</a:t>
              </a:r>
              <a:r>
                <a:rPr lang="en-US" sz="3600" b="1" dirty="0">
                  <a:solidFill>
                    <a:srgbClr val="002060"/>
                  </a:solidFill>
                  <a:effectLst/>
                  <a:latin typeface="CAMew Roman"/>
                  <a:ea typeface="Calibri" panose="020F0502020204030204" pitchFamily="34" charset="0"/>
                </a:rPr>
                <a:t> </a:t>
              </a:r>
              <a:r>
                <a:rPr lang="en-US" sz="3600" b="1" dirty="0" err="1">
                  <a:solidFill>
                    <a:srgbClr val="002060"/>
                  </a:solidFill>
                  <a:effectLst/>
                  <a:latin typeface="CAMew Roman"/>
                  <a:ea typeface="Calibri" panose="020F0502020204030204" pitchFamily="34" charset="0"/>
                </a:rPr>
                <a:t>cầu</a:t>
              </a:r>
              <a:endParaRPr lang="en-US" sz="3600" dirty="0">
                <a:solidFill>
                  <a:srgbClr val="002060"/>
                </a:solidFill>
                <a:effectLst/>
                <a:latin typeface="CAMew Roman"/>
                <a:ea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329071"/>
            <a:ext cx="11502348" cy="52705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E2C17E91-2F8D-6D58-BEC6-88B0166AF00E}"/>
              </a:ext>
            </a:extLst>
          </p:cNvPr>
          <p:cNvSpPr txBox="1"/>
          <p:nvPr/>
        </p:nvSpPr>
        <p:spPr>
          <a:xfrm>
            <a:off x="585008" y="1414130"/>
            <a:ext cx="10844991"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CÁCH LÀM MỘT CHÚ NGHÉ Ọ BẰNG LÁ</a:t>
            </a:r>
            <a:endParaRPr lang="vi-VN" sz="3200" b="0" i="0" dirty="0">
              <a:solidFill>
                <a:srgbClr val="002060"/>
              </a:solidFill>
              <a:effectLst/>
              <a:latin typeface="Calibri" panose="020F0502020204030204" pitchFamily="34" charset="0"/>
              <a:cs typeface="Calibri" panose="020F0502020204030204" pitchFamily="34" charset="0"/>
            </a:endParaRPr>
          </a:p>
          <a:p>
            <a:pPr algn="just"/>
            <a:r>
              <a:rPr lang="en-US" sz="3200" b="0" i="0" dirty="0">
                <a:solidFill>
                  <a:srgbClr val="002060"/>
                </a:solidFill>
                <a:effectLst/>
                <a:latin typeface="Calibri" panose="020F0502020204030204" pitchFamily="34" charset="0"/>
                <a:cs typeface="Calibri" panose="020F0502020204030204" pitchFamily="34" charset="0"/>
              </a:rPr>
              <a:t>   </a:t>
            </a:r>
            <a:r>
              <a:rPr lang="vi-VN" sz="3200" b="0" i="0" dirty="0">
                <a:solidFill>
                  <a:srgbClr val="002060"/>
                </a:solidFill>
                <a:effectLst/>
                <a:latin typeface="Calibri" panose="020F0502020204030204" pitchFamily="34" charset="0"/>
                <a:cs typeface="Calibri" panose="020F0502020204030204" pitchFamily="34" charset="0"/>
              </a:rPr>
              <a:t>Làm đồ chơi rất vui các bạn ạ, nhất là những đồ chơi xinh xắn, đơn giản. Tớ hướng dẫn các bạn cách làm một chú nghé ọ bằng lá nhé.</a:t>
            </a:r>
          </a:p>
        </p:txBody>
      </p:sp>
      <p:sp>
        <p:nvSpPr>
          <p:cNvPr id="19" name="TextBox 18">
            <a:extLst>
              <a:ext uri="{FF2B5EF4-FFF2-40B4-BE49-F238E27FC236}">
                <a16:creationId xmlns:a16="http://schemas.microsoft.com/office/drawing/2014/main" id="{E49DD4E0-E85C-E3BC-58E2-CF693F2590C2}"/>
              </a:ext>
            </a:extLst>
          </p:cNvPr>
          <p:cNvSpPr txBox="1"/>
          <p:nvPr/>
        </p:nvSpPr>
        <p:spPr>
          <a:xfrm>
            <a:off x="659220" y="3444950"/>
            <a:ext cx="8006316" cy="317522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Chuẩn bị</a:t>
            </a:r>
            <a:endParaRPr lang="vi-VN" sz="32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3200" b="0" i="0" u="none" strike="noStrike" dirty="0">
                <a:solidFill>
                  <a:srgbClr val="002060"/>
                </a:solidFill>
                <a:effectLst/>
                <a:latin typeface="Calibri" panose="020F0502020204030204" pitchFamily="34" charset="0"/>
                <a:cs typeface="Calibri" panose="020F0502020204030204" pitchFamily="34" charset="0"/>
              </a:rPr>
              <a:t>   </a:t>
            </a:r>
            <a:r>
              <a:rPr lang="vi-VN" sz="3200" b="0" i="0" u="none" strike="noStrike" dirty="0">
                <a:solidFill>
                  <a:srgbClr val="002060"/>
                </a:solidFill>
                <a:effectLst/>
                <a:latin typeface="Calibri" panose="020F0502020204030204" pitchFamily="34" charset="0"/>
                <a:cs typeface="Calibri" panose="020F0502020204030204" pitchFamily="34" charset="0"/>
              </a:rPr>
              <a:t>Một chiếc lá to bằng bàn tay (ví dụ: lá mít), hai sợi dây cước nhỏ (có thể tước dọc lớp vỏ ngoài của một cành cây nhỏ để làm dây). Bạn có thể chuẩn bị kéo hoặc dùng tay để </a:t>
            </a:r>
            <a:r>
              <a:rPr lang="en-US" sz="3200" b="0" i="0" u="none" strike="noStrike" dirty="0">
                <a:solidFill>
                  <a:srgbClr val="002060"/>
                </a:solidFill>
                <a:effectLst/>
                <a:latin typeface="Calibri" panose="020F0502020204030204" pitchFamily="34" charset="0"/>
                <a:cs typeface="Calibri" panose="020F0502020204030204" pitchFamily="34" charset="0"/>
              </a:rPr>
              <a:t>t</a:t>
            </a:r>
            <a:r>
              <a:rPr lang="vi-VN" sz="3200" b="0" i="0" u="none" strike="noStrike" dirty="0">
                <a:solidFill>
                  <a:srgbClr val="002060"/>
                </a:solidFill>
                <a:effectLst/>
                <a:latin typeface="Calibri" panose="020F0502020204030204" pitchFamily="34" charset="0"/>
                <a:cs typeface="Calibri" panose="020F0502020204030204" pitchFamily="34" charset="0"/>
              </a:rPr>
              <a:t>ước lá.</a:t>
            </a:r>
            <a:endParaRPr lang="en-US" sz="32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endParaRPr lang="en-US" sz="3200" dirty="0">
              <a:solidFill>
                <a:srgbClr val="00206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859CA5A-BEC7-40C7-C2F7-49F32800884A}"/>
              </a:ext>
            </a:extLst>
          </p:cNvPr>
          <p:cNvPicPr>
            <a:picLocks noChangeAspect="1"/>
          </p:cNvPicPr>
          <p:nvPr/>
        </p:nvPicPr>
        <p:blipFill>
          <a:blip r:embed="rId7"/>
          <a:stretch>
            <a:fillRect/>
          </a:stretch>
        </p:blipFill>
        <p:spPr>
          <a:xfrm>
            <a:off x="8977976" y="3412496"/>
            <a:ext cx="2764387" cy="2190862"/>
          </a:xfrm>
          <a:prstGeom prst="rect">
            <a:avLst/>
          </a:prstGeom>
        </p:spPr>
      </p:pic>
    </p:spTree>
    <p:extLst>
      <p:ext uri="{BB962C8B-B14F-4D97-AF65-F5344CB8AC3E}">
        <p14:creationId xmlns:p14="http://schemas.microsoft.com/office/powerpoint/2010/main" val="406358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361507"/>
            <a:ext cx="11502348" cy="6238076"/>
          </a:xfrm>
          <a:prstGeom prst="roundRect">
            <a:avLst>
              <a:gd name="adj" fmla="val 13599"/>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E2C17E91-2F8D-6D58-BEC6-88B0166AF00E}"/>
              </a:ext>
            </a:extLst>
          </p:cNvPr>
          <p:cNvSpPr txBox="1"/>
          <p:nvPr/>
        </p:nvSpPr>
        <p:spPr>
          <a:xfrm>
            <a:off x="553110" y="754911"/>
            <a:ext cx="8622787" cy="5632311"/>
          </a:xfrm>
          <a:prstGeom prst="rect">
            <a:avLst/>
          </a:prstGeom>
          <a:noFill/>
        </p:spPr>
        <p:txBody>
          <a:bodyPr wrap="square" rtlCol="0">
            <a:spAutoFit/>
          </a:bodyPr>
          <a:lstStyle/>
          <a:p>
            <a:pPr lvl="0" algn="just"/>
            <a:r>
              <a:rPr lang="en-US" sz="3000" b="1" dirty="0">
                <a:solidFill>
                  <a:srgbClr val="002060"/>
                </a:solidFill>
                <a:latin typeface="Calibri" panose="020F0502020204030204" pitchFamily="34" charset="0"/>
                <a:cs typeface="Calibri" panose="020F0502020204030204" pitchFamily="34" charset="0"/>
              </a:rPr>
              <a:t>   </a:t>
            </a:r>
            <a:r>
              <a:rPr lang="vi-VN" sz="3000" b="1" dirty="0">
                <a:solidFill>
                  <a:srgbClr val="002060"/>
                </a:solidFill>
                <a:latin typeface="Calibri" panose="020F0502020204030204" pitchFamily="34" charset="0"/>
                <a:cs typeface="Calibri" panose="020F0502020204030204" pitchFamily="34" charset="0"/>
              </a:rPr>
              <a:t>Hướng dẫn thực hiện</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1: Dùng kéo cắt (hoặc dùng tay xé) hai đường chéo theo gân lá để tạo thành hai chiếc sừng.</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Bước 2: Cuộn phần lá hai bên lại thành hình tròn để tạo bụng nghé. Buộc một sợi dây quanh cuộn lá để không bị bung ra. Sau đó dùng sợi dây còn lại buộc vào cuống lá, luồn dây qua bụng để kéo, tạo chuyển động cho đầu nghé.</a:t>
            </a:r>
          </a:p>
          <a:p>
            <a:pPr lvl="0" algn="just"/>
            <a:r>
              <a:rPr lang="en-US" sz="3000" dirty="0">
                <a:solidFill>
                  <a:srgbClr val="002060"/>
                </a:solidFill>
                <a:latin typeface="Calibri" panose="020F0502020204030204" pitchFamily="34" charset="0"/>
                <a:cs typeface="Calibri" panose="020F0502020204030204" pitchFamily="34" charset="0"/>
              </a:rPr>
              <a:t>   </a:t>
            </a:r>
            <a:r>
              <a:rPr lang="vi-VN" sz="3000" dirty="0">
                <a:solidFill>
                  <a:srgbClr val="002060"/>
                </a:solidFill>
                <a:latin typeface="Calibri" panose="020F0502020204030204" pitchFamily="34" charset="0"/>
                <a:cs typeface="Calibri" panose="020F0502020204030204" pitchFamily="34" charset="0"/>
              </a:rPr>
              <a:t>Thế là chú nghé ọ đáng yêu đã sẵn sàng chơi với chúng mình rồi. Khi chơi, chúng mình chỉ cần cầm chiếc dây giật nhẹ để đầu nghé ngúc ngoắc lên xuống, giống như đang lắc lư vậy. Các bạn làm thử xem nào.</a:t>
            </a:r>
          </a:p>
        </p:txBody>
      </p:sp>
      <p:pic>
        <p:nvPicPr>
          <p:cNvPr id="5" name="Picture 4">
            <a:extLst>
              <a:ext uri="{FF2B5EF4-FFF2-40B4-BE49-F238E27FC236}">
                <a16:creationId xmlns:a16="http://schemas.microsoft.com/office/drawing/2014/main" id="{DABF6481-E18A-D876-39F4-93574A53FBEE}"/>
              </a:ext>
            </a:extLst>
          </p:cNvPr>
          <p:cNvPicPr>
            <a:picLocks noChangeAspect="1"/>
          </p:cNvPicPr>
          <p:nvPr/>
        </p:nvPicPr>
        <p:blipFill>
          <a:blip r:embed="rId7"/>
          <a:stretch>
            <a:fillRect/>
          </a:stretch>
        </p:blipFill>
        <p:spPr>
          <a:xfrm>
            <a:off x="9314121" y="1435341"/>
            <a:ext cx="2520027" cy="2020462"/>
          </a:xfrm>
          <a:prstGeom prst="rect">
            <a:avLst/>
          </a:prstGeom>
        </p:spPr>
      </p:pic>
    </p:spTree>
    <p:extLst>
      <p:ext uri="{BB962C8B-B14F-4D97-AF65-F5344CB8AC3E}">
        <p14:creationId xmlns:p14="http://schemas.microsoft.com/office/powerpoint/2010/main" val="1031886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6"/>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a. Bài viết hướng dẫn thực hiện công việc gì?</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153888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Bài viết hướng dẫn thực hiện công việc làm một đồ chơi (chú nghé ọ bằng lá)</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9"/>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10"/>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81080" y="688928"/>
            <a:ext cx="5677116" cy="1080273"/>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vi-VN" sz="1200" kern="1200">
              <a:solidFill>
                <a:prstClr val="white"/>
              </a:solidFill>
              <a:latin typeface="Arial" panose="020B0604020202020204" pitchFamily="34" charset="0"/>
            </a:endParaRPr>
          </a:p>
        </p:txBody>
      </p:sp>
    </p:spTree>
    <p:extLst>
      <p:ext uri="{BB962C8B-B14F-4D97-AF65-F5344CB8AC3E}">
        <p14:creationId xmlns:p14="http://schemas.microsoft.com/office/powerpoint/2010/main" val="1578026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sp>
        <p:nvSpPr>
          <p:cNvPr id="24" name="TextBox 23">
            <a:extLst>
              <a:ext uri="{FF2B5EF4-FFF2-40B4-BE49-F238E27FC236}">
                <a16:creationId xmlns:a16="http://schemas.microsoft.com/office/drawing/2014/main" id="{3D9C48BE-AD69-47C8-999E-B77FE50E8FE9}"/>
              </a:ext>
            </a:extLst>
          </p:cNvPr>
          <p:cNvSpPr txBox="1"/>
          <p:nvPr/>
        </p:nvSpPr>
        <p:spPr>
          <a:xfrm>
            <a:off x="4153718" y="6251579"/>
            <a:ext cx="662565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prstClr val="black">
                    <a:lumMod val="95000"/>
                    <a:lumOff val="5000"/>
                  </a:prstClr>
                </a:solidFill>
                <a:effectLst/>
                <a:uLnTx/>
                <a:uFillTx/>
                <a:latin typeface="Arial" panose="020B0604020202020204" pitchFamily="34" charset="0"/>
                <a:ea typeface="Arial-Rounded" panose="020B0500000000000000" pitchFamily="34" charset="0"/>
                <a:cs typeface="Arial" panose="020B0604020202020204" pitchFamily="34" charset="0"/>
                <a:sym typeface="Arial"/>
              </a:rPr>
              <a:t>Nam Khánh</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32" name="Picture 9">
            <a:extLst>
              <a:ext uri="{FF2B5EF4-FFF2-40B4-BE49-F238E27FC236}">
                <a16:creationId xmlns:a16="http://schemas.microsoft.com/office/drawing/2014/main" id="{A91A74DE-B0A1-4727-8386-490A92F29ACB}"/>
              </a:ext>
            </a:extLst>
          </p:cNvPr>
          <p:cNvPicPr>
            <a:picLocks noChangeAspect="1"/>
          </p:cNvPicPr>
          <p:nvPr/>
        </p:nvPicPr>
        <p:blipFill>
          <a:blip r:embed="rId5"/>
          <a:srcRect/>
          <a:stretch>
            <a:fillRect/>
          </a:stretch>
        </p:blipFill>
        <p:spPr>
          <a:xfrm>
            <a:off x="10822570" y="3245093"/>
            <a:ext cx="1316650" cy="2537903"/>
          </a:xfrm>
          <a:prstGeom prst="rect">
            <a:avLst/>
          </a:prstGeom>
        </p:spPr>
      </p:pic>
      <p:grpSp>
        <p:nvGrpSpPr>
          <p:cNvPr id="41" name="Nhóm 24">
            <a:extLst>
              <a:ext uri="{FF2B5EF4-FFF2-40B4-BE49-F238E27FC236}">
                <a16:creationId xmlns:a16="http://schemas.microsoft.com/office/drawing/2014/main" id="{A5D4D0FB-CC36-49EC-872F-BF42F75B90D6}"/>
              </a:ext>
            </a:extLst>
          </p:cNvPr>
          <p:cNvGrpSpPr/>
          <p:nvPr/>
        </p:nvGrpSpPr>
        <p:grpSpPr>
          <a:xfrm>
            <a:off x="6209414" y="460733"/>
            <a:ext cx="5982586" cy="1587304"/>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92670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b. Phần chuẩn bị gồm những nội dung nào?</a:t>
              </a:r>
              <a:endParaRPr kumimoji="0" lang="vi-VN" sz="40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288610"/>
            <a:ext cx="5575969" cy="2523768"/>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Phần chuẩn bị yêu cầu phải có vật liệu, dụng cụ để làm đồ chơi, gồm: một chiếc lá, hai sợi dây cước nhỏ, kéo (hoặc tay).</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4A05F976-DEFE-CC8B-D4A1-60EA00C3C500}"/>
              </a:ext>
            </a:extLst>
          </p:cNvPr>
          <p:cNvPicPr>
            <a:picLocks noChangeAspect="1"/>
          </p:cNvPicPr>
          <p:nvPr/>
        </p:nvPicPr>
        <p:blipFill>
          <a:blip r:embed="rId8"/>
          <a:stretch>
            <a:fillRect/>
          </a:stretch>
        </p:blipFill>
        <p:spPr>
          <a:xfrm>
            <a:off x="478353" y="1994712"/>
            <a:ext cx="5284493" cy="4591050"/>
          </a:xfrm>
          <a:prstGeom prst="rect">
            <a:avLst/>
          </a:prstGeom>
        </p:spPr>
      </p:pic>
      <p:pic>
        <p:nvPicPr>
          <p:cNvPr id="7" name="Picture 6">
            <a:extLst>
              <a:ext uri="{FF2B5EF4-FFF2-40B4-BE49-F238E27FC236}">
                <a16:creationId xmlns:a16="http://schemas.microsoft.com/office/drawing/2014/main" id="{629765D8-653D-3F16-E87A-250D2FF69599}"/>
              </a:ext>
            </a:extLst>
          </p:cNvPr>
          <p:cNvPicPr>
            <a:picLocks noChangeAspect="1"/>
          </p:cNvPicPr>
          <p:nvPr/>
        </p:nvPicPr>
        <p:blipFill>
          <a:blip r:embed="rId9"/>
          <a:stretch>
            <a:fillRect/>
          </a:stretch>
        </p:blipFill>
        <p:spPr>
          <a:xfrm>
            <a:off x="473480" y="808073"/>
            <a:ext cx="5248275" cy="938435"/>
          </a:xfrm>
          <a:prstGeom prst="rect">
            <a:avLst/>
          </a:prstGeom>
        </p:spPr>
      </p:pic>
      <p:sp>
        <p:nvSpPr>
          <p:cNvPr id="8" name="Hình tự do: Hình 25">
            <a:extLst>
              <a:ext uri="{FF2B5EF4-FFF2-40B4-BE49-F238E27FC236}">
                <a16:creationId xmlns:a16="http://schemas.microsoft.com/office/drawing/2014/main" id="{5B38336A-BD22-BB68-C004-6B95E9E52841}"/>
              </a:ext>
            </a:extLst>
          </p:cNvPr>
          <p:cNvSpPr/>
          <p:nvPr/>
        </p:nvSpPr>
        <p:spPr>
          <a:xfrm>
            <a:off x="417284" y="2166854"/>
            <a:ext cx="4686344" cy="2915509"/>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67</TotalTime>
  <Words>551</Words>
  <Application>Microsoft Office PowerPoint</Application>
  <PresentationFormat>Widescreen</PresentationFormat>
  <Paragraphs>34</Paragraphs>
  <Slides>15</Slides>
  <Notes>4</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15</vt:i4>
      </vt:variant>
    </vt:vector>
  </HeadingPairs>
  <TitlesOfParts>
    <vt:vector size="31" baseType="lpstr">
      <vt:lpstr>#9Slide07 HoneyCream</vt:lpstr>
      <vt:lpstr>Arial</vt:lpstr>
      <vt:lpstr>Calibri</vt:lpstr>
      <vt:lpstr>CAMew Roman</vt:lpstr>
      <vt:lpstr>Montserrat Light</vt:lpstr>
      <vt:lpstr>Nunito black</vt:lpstr>
      <vt:lpstr>Times New Roman</vt:lpstr>
      <vt:lpstr>UTM Avo</vt:lpstr>
      <vt:lpstr>Wingdings</vt:lpstr>
      <vt:lpstr>汉仪正圆-45W</vt:lpstr>
      <vt:lpstr>1_Tema de Office</vt:lpstr>
      <vt:lpstr>1_PPTMON theme</vt:lpstr>
      <vt:lpstr>PPTMON theme</vt:lpstr>
      <vt:lpstr>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25</cp:revision>
  <dcterms:created xsi:type="dcterms:W3CDTF">2023-09-17T13:08:24Z</dcterms:created>
  <dcterms:modified xsi:type="dcterms:W3CDTF">2024-11-29T01:36:24Z</dcterms:modified>
  <cp:category>9Slide.vn</cp:category>
</cp:coreProperties>
</file>