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1" r:id="rId2"/>
    <p:sldMasterId id="2147483693" r:id="rId3"/>
  </p:sldMasterIdLst>
  <p:notesMasterIdLst>
    <p:notesMasterId r:id="rId25"/>
  </p:notesMasterIdLst>
  <p:sldIdLst>
    <p:sldId id="412" r:id="rId4"/>
    <p:sldId id="369" r:id="rId5"/>
    <p:sldId id="256" r:id="rId6"/>
    <p:sldId id="259" r:id="rId7"/>
    <p:sldId id="376" r:id="rId8"/>
    <p:sldId id="377" r:id="rId9"/>
    <p:sldId id="261" r:id="rId10"/>
    <p:sldId id="370" r:id="rId11"/>
    <p:sldId id="387" r:id="rId12"/>
    <p:sldId id="390" r:id="rId13"/>
    <p:sldId id="271" r:id="rId14"/>
    <p:sldId id="371" r:id="rId15"/>
    <p:sldId id="388" r:id="rId16"/>
    <p:sldId id="378" r:id="rId17"/>
    <p:sldId id="379" r:id="rId18"/>
    <p:sldId id="380" r:id="rId19"/>
    <p:sldId id="402" r:id="rId20"/>
    <p:sldId id="416" r:id="rId21"/>
    <p:sldId id="417" r:id="rId22"/>
    <p:sldId id="418" r:id="rId23"/>
    <p:sldId id="411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Patrick Hand" panose="00000500000000000000" pitchFamily="2" charset="0"/>
      <p:regular r:id="rId32"/>
    </p:embeddedFont>
    <p:embeddedFont>
      <p:font typeface="Patrick Hand SC" panose="00000500000000000000" pitchFamily="2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970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00932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7835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5039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522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3878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8558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9958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971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0691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40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3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813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590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165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454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741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17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901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163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560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8988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9895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195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2786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355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477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7730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7133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174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192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3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941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948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974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9" r:id="rId4"/>
    <p:sldLayoutId id="2147483676" r:id="rId5"/>
    <p:sldLayoutId id="214748367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53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828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59"/>
            <a:ext cx="9144000" cy="51479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3200" y="2647950"/>
            <a:ext cx="4627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Teacher: Trần Thị Trang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Quoc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Tuan Primary School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AFE45-48A8-6267-43F2-D11E6939F6C3}"/>
              </a:ext>
            </a:extLst>
          </p:cNvPr>
          <p:cNvSpPr txBox="1"/>
          <p:nvPr/>
        </p:nvSpPr>
        <p:spPr>
          <a:xfrm>
            <a:off x="1752600" y="1895386"/>
            <a:ext cx="5787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WELCOME TO MY CLASS</a:t>
            </a:r>
          </a:p>
        </p:txBody>
      </p:sp>
    </p:spTree>
    <p:extLst>
      <p:ext uri="{BB962C8B-B14F-4D97-AF65-F5344CB8AC3E}">
        <p14:creationId xmlns:p14="http://schemas.microsoft.com/office/powerpoint/2010/main" val="2811424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281" y="175097"/>
            <a:ext cx="7166042" cy="472958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10135C6-2AF3-DA5B-0C41-F7863B4D3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168" y="2529574"/>
            <a:ext cx="560949" cy="56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727EE25-4EAD-F06B-C728-C1488DB87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68" y="3205574"/>
            <a:ext cx="560949" cy="56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623948-E4D8-0832-D9A7-D7889909E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169" y="3885634"/>
            <a:ext cx="560949" cy="56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F2176F4-FE95-6FDE-E52D-B8E9FC484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169" y="4528290"/>
            <a:ext cx="560949" cy="56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4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46796" y="2792331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/>
              <a:t>Let’s write.</a:t>
            </a:r>
            <a:endParaRPr sz="96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03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51" y="1542399"/>
            <a:ext cx="8735045" cy="22520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909DCE-7561-D813-8C54-FB9219982FA8}"/>
              </a:ext>
            </a:extLst>
          </p:cNvPr>
          <p:cNvSpPr txBox="1"/>
          <p:nvPr/>
        </p:nvSpPr>
        <p:spPr>
          <a:xfrm>
            <a:off x="2519708" y="1764240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Lucy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EFBA99-5392-C2A3-0BA2-1E3BF3E26842}"/>
              </a:ext>
            </a:extLst>
          </p:cNvPr>
          <p:cNvSpPr txBox="1"/>
          <p:nvPr/>
        </p:nvSpPr>
        <p:spPr>
          <a:xfrm>
            <a:off x="2803599" y="2142318"/>
            <a:ext cx="1481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English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730459-9BCF-0897-E8AE-254B99281CC6}"/>
              </a:ext>
            </a:extLst>
          </p:cNvPr>
          <p:cNvSpPr txBox="1"/>
          <p:nvPr/>
        </p:nvSpPr>
        <p:spPr>
          <a:xfrm>
            <a:off x="6677175" y="2142318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science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9A535F-CB7E-B4FF-89AE-F4798B4667FA}"/>
              </a:ext>
            </a:extLst>
          </p:cNvPr>
          <p:cNvSpPr txBox="1"/>
          <p:nvPr/>
        </p:nvSpPr>
        <p:spPr>
          <a:xfrm>
            <a:off x="561937" y="2586821"/>
            <a:ext cx="1845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Tuesdays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EFE5AD-030E-465F-14CB-2B5C34C9D7F0}"/>
              </a:ext>
            </a:extLst>
          </p:cNvPr>
          <p:cNvSpPr txBox="1"/>
          <p:nvPr/>
        </p:nvSpPr>
        <p:spPr>
          <a:xfrm>
            <a:off x="3734021" y="2568597"/>
            <a:ext cx="1223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music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BC4F3B-C366-ED26-A37F-F7C2C1B3081A}"/>
              </a:ext>
            </a:extLst>
          </p:cNvPr>
          <p:cNvSpPr txBox="1"/>
          <p:nvPr/>
        </p:nvSpPr>
        <p:spPr>
          <a:xfrm>
            <a:off x="6063700" y="2568597"/>
            <a:ext cx="1463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Fridays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F08E29-9262-F1B0-4E1E-B5D070E12F6B}"/>
              </a:ext>
            </a:extLst>
          </p:cNvPr>
          <p:cNvSpPr txBox="1"/>
          <p:nvPr/>
        </p:nvSpPr>
        <p:spPr>
          <a:xfrm>
            <a:off x="561937" y="2929020"/>
            <a:ext cx="1223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music</a:t>
            </a:r>
          </a:p>
        </p:txBody>
      </p:sp>
    </p:spTree>
    <p:extLst>
      <p:ext uri="{BB962C8B-B14F-4D97-AF65-F5344CB8AC3E}">
        <p14:creationId xmlns:p14="http://schemas.microsoft.com/office/powerpoint/2010/main" val="39712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36" y="1399726"/>
            <a:ext cx="8735045" cy="225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28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50912" y="20973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905632" y="108448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739763" y="2773605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800" dirty="0"/>
              <a:t>Project</a:t>
            </a:r>
            <a:endParaRPr sz="138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56250" y="128879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92829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4550"/>
            <a:ext cx="9144000" cy="436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36000" y="18137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90720" y="80088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41338" y="100519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05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000" y="2600827"/>
            <a:ext cx="5941200" cy="841800"/>
          </a:xfrm>
        </p:spPr>
        <p:txBody>
          <a:bodyPr/>
          <a:lstStyle/>
          <a:p>
            <a:r>
              <a:rPr lang="en-US" sz="9600" dirty="0"/>
              <a:t>Fun </a:t>
            </a:r>
            <a:r>
              <a:rPr lang="en-US" sz="9600"/>
              <a:t>corner </a:t>
            </a:r>
            <a:br>
              <a:rPr lang="en-US" sz="9600"/>
            </a:br>
            <a:r>
              <a:rPr lang="en-US" sz="9600"/>
              <a:t>&amp; </a:t>
            </a:r>
            <a:r>
              <a:rPr lang="en-US" sz="9600" dirty="0"/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929587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4">
            <a:extLst>
              <a:ext uri="{FF2B5EF4-FFF2-40B4-BE49-F238E27FC236}">
                <a16:creationId xmlns:a16="http://schemas.microsoft.com/office/drawing/2014/main" id="{01DEC2AD-B403-4413-9E64-7A0ABA394A54}"/>
              </a:ext>
            </a:extLst>
          </p:cNvPr>
          <p:cNvSpPr>
            <a:spLocks/>
          </p:cNvSpPr>
          <p:nvPr/>
        </p:nvSpPr>
        <p:spPr>
          <a:xfrm>
            <a:off x="938254" y="1019801"/>
            <a:ext cx="7712175" cy="17321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Fridays</a:t>
            </a:r>
            <a:r>
              <a:rPr lang="es-E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./ Mondays</a:t>
            </a:r>
            <a:r>
              <a:rPr lang="es-E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s-E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I/ to</a:t>
            </a:r>
            <a:r>
              <a:rPr lang="es-E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s-ES" sz="36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es-E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go/ from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0" name="3">
            <a:extLst>
              <a:ext uri="{FF2B5EF4-FFF2-40B4-BE49-F238E27FC236}">
                <a16:creationId xmlns:a16="http://schemas.microsoft.com/office/drawing/2014/main" id="{E4373225-8267-4B6A-94B1-D0E54287C623}"/>
              </a:ext>
            </a:extLst>
          </p:cNvPr>
          <p:cNvSpPr>
            <a:spLocks/>
          </p:cNvSpPr>
          <p:nvPr/>
        </p:nvSpPr>
        <p:spPr>
          <a:xfrm>
            <a:off x="600914" y="3062413"/>
            <a:ext cx="7870609" cy="1262079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3A7E7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s-E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s-E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es-E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E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Mondays</a:t>
            </a:r>
            <a:r>
              <a:rPr lang="es-E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Fridays</a:t>
            </a:r>
            <a:r>
              <a:rPr lang="es-E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1">
            <a:extLst>
              <a:ext uri="{FF2B5EF4-FFF2-40B4-BE49-F238E27FC236}">
                <a16:creationId xmlns:a16="http://schemas.microsoft.com/office/drawing/2014/main" id="{234DE393-719F-453E-91CF-A36AFFF79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187" y="1577245"/>
            <a:ext cx="613366" cy="6172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52583" y="243713"/>
            <a:ext cx="4489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Adobe Garamond Pro Bold" panose="02020702060506020403" pitchFamily="18" charset="0"/>
                <a:ea typeface="Adobe Fangsong Std R" panose="02020400000000000000" pitchFamily="18" charset="-128"/>
              </a:rPr>
              <a:t>Reorder the words.</a:t>
            </a:r>
            <a:endParaRPr lang="en-GB" sz="2800" b="1">
              <a:solidFill>
                <a:schemeClr val="bg1">
                  <a:lumMod val="10000"/>
                </a:schemeClr>
              </a:solidFill>
              <a:latin typeface="Adobe Garamond Pro Bold" panose="02020702060506020403" pitchFamily="18" charset="0"/>
              <a:ea typeface="Adobe Fangsong Std R" panose="020204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4">
            <a:extLst>
              <a:ext uri="{FF2B5EF4-FFF2-40B4-BE49-F238E27FC236}">
                <a16:creationId xmlns:a16="http://schemas.microsoft.com/office/drawing/2014/main" id="{01DEC2AD-B403-4413-9E64-7A0ABA394A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49572" y="1136886"/>
            <a:ext cx="7317872" cy="17321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9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every/ day./ I/ maths/ have</a:t>
            </a:r>
            <a:endParaRPr lang="es-ES" sz="39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>
            <a:extLst>
              <a:ext uri="{FF2B5EF4-FFF2-40B4-BE49-F238E27FC236}">
                <a16:creationId xmlns:a16="http://schemas.microsoft.com/office/drawing/2014/main" id="{E4373225-8267-4B6A-94B1-D0E54287C6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6696" y="3543521"/>
            <a:ext cx="7870609" cy="10596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3A7E7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maths every day.</a:t>
            </a:r>
          </a:p>
        </p:txBody>
      </p:sp>
      <p:pic>
        <p:nvPicPr>
          <p:cNvPr id="30" name="1">
            <a:extLst>
              <a:ext uri="{FF2B5EF4-FFF2-40B4-BE49-F238E27FC236}">
                <a16:creationId xmlns:a16="http://schemas.microsoft.com/office/drawing/2014/main" id="{3620F7F8-82B4-4508-B024-F7CFFF8F7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127" y="1629479"/>
            <a:ext cx="613366" cy="6172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2583" y="243713"/>
            <a:ext cx="4489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Adobe Garamond Pro Bold" panose="02020702060506020403" pitchFamily="18" charset="0"/>
                <a:ea typeface="Adobe Fangsong Std R" panose="02020400000000000000" pitchFamily="18" charset="-128"/>
              </a:rPr>
              <a:t>Reorder the words.</a:t>
            </a:r>
            <a:endParaRPr lang="en-GB" sz="2800" b="1">
              <a:solidFill>
                <a:schemeClr val="bg1">
                  <a:lumMod val="10000"/>
                </a:schemeClr>
              </a:solidFill>
              <a:latin typeface="Adobe Garamond Pro Bold" panose="02020702060506020403" pitchFamily="18" charset="0"/>
              <a:ea typeface="Adobe Fangsong Std 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773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4">
            <a:extLst>
              <a:ext uri="{FF2B5EF4-FFF2-40B4-BE49-F238E27FC236}">
                <a16:creationId xmlns:a16="http://schemas.microsoft.com/office/drawing/2014/main" id="{01DEC2AD-B403-4413-9E64-7A0ABA394A54}"/>
              </a:ext>
            </a:extLst>
          </p:cNvPr>
          <p:cNvSpPr>
            <a:spLocks/>
          </p:cNvSpPr>
          <p:nvPr/>
        </p:nvSpPr>
        <p:spPr>
          <a:xfrm>
            <a:off x="1192696" y="886510"/>
            <a:ext cx="7545668" cy="17321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s-ES" sz="32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Fridays</a:t>
            </a:r>
            <a:r>
              <a:rPr lang="es-E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./ and/ have/ science</a:t>
            </a:r>
            <a:endParaRPr lang="es-E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32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Mondays</a:t>
            </a:r>
            <a:r>
              <a:rPr lang="es-E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I/ on</a:t>
            </a:r>
            <a:endParaRPr lang="es-E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>
            <a:extLst>
              <a:ext uri="{FF2B5EF4-FFF2-40B4-BE49-F238E27FC236}">
                <a16:creationId xmlns:a16="http://schemas.microsoft.com/office/drawing/2014/main" id="{E4373225-8267-4B6A-94B1-D0E54287C623}"/>
              </a:ext>
            </a:extLst>
          </p:cNvPr>
          <p:cNvSpPr>
            <a:spLocks/>
          </p:cNvSpPr>
          <p:nvPr/>
        </p:nvSpPr>
        <p:spPr>
          <a:xfrm>
            <a:off x="581141" y="2887579"/>
            <a:ext cx="7870609" cy="1533087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3A7E7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rgbClr val="C00000"/>
                </a:solidFill>
              </a:rPr>
              <a:t>I </a:t>
            </a:r>
            <a:r>
              <a:rPr lang="es-ES" sz="4000" dirty="0" err="1">
                <a:solidFill>
                  <a:srgbClr val="C00000"/>
                </a:solidFill>
              </a:rPr>
              <a:t>have</a:t>
            </a:r>
            <a:r>
              <a:rPr lang="es-ES" sz="4000" dirty="0">
                <a:solidFill>
                  <a:srgbClr val="C00000"/>
                </a:solidFill>
              </a:rPr>
              <a:t> </a:t>
            </a:r>
            <a:r>
              <a:rPr lang="es-ES" sz="4000" dirty="0" err="1">
                <a:solidFill>
                  <a:srgbClr val="C00000"/>
                </a:solidFill>
              </a:rPr>
              <a:t>science</a:t>
            </a:r>
            <a:r>
              <a:rPr lang="es-ES" sz="4000" dirty="0">
                <a:solidFill>
                  <a:srgbClr val="C00000"/>
                </a:solidFill>
              </a:rPr>
              <a:t> </a:t>
            </a:r>
            <a:r>
              <a:rPr lang="es-ES" sz="4000" dirty="0" err="1">
                <a:solidFill>
                  <a:srgbClr val="C00000"/>
                </a:solidFill>
              </a:rPr>
              <a:t>on</a:t>
            </a:r>
            <a:r>
              <a:rPr lang="es-ES" sz="4000" dirty="0">
                <a:solidFill>
                  <a:srgbClr val="C00000"/>
                </a:solidFill>
              </a:rPr>
              <a:t> </a:t>
            </a:r>
            <a:r>
              <a:rPr lang="es-ES" sz="4000" dirty="0" err="1">
                <a:solidFill>
                  <a:srgbClr val="C00000"/>
                </a:solidFill>
              </a:rPr>
              <a:t>Mondays</a:t>
            </a:r>
            <a:r>
              <a:rPr lang="es-ES" sz="4000" dirty="0">
                <a:solidFill>
                  <a:srgbClr val="C00000"/>
                </a:solidFill>
              </a:rPr>
              <a:t> and </a:t>
            </a:r>
            <a:r>
              <a:rPr lang="es-ES" sz="4000" dirty="0" err="1">
                <a:solidFill>
                  <a:srgbClr val="C00000"/>
                </a:solidFill>
              </a:rPr>
              <a:t>Fridays</a:t>
            </a:r>
            <a:r>
              <a:rPr lang="es-ES" sz="40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28" name="1">
            <a:extLst>
              <a:ext uri="{FF2B5EF4-FFF2-40B4-BE49-F238E27FC236}">
                <a16:creationId xmlns:a16="http://schemas.microsoft.com/office/drawing/2014/main" id="{8463C014-8F6A-4B87-BF3B-440A50090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564" y="1443954"/>
            <a:ext cx="613366" cy="6172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2583" y="243713"/>
            <a:ext cx="4489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Adobe Garamond Pro Bold" panose="02020702060506020403" pitchFamily="18" charset="0"/>
                <a:ea typeface="Adobe Fangsong Std R" panose="02020400000000000000" pitchFamily="18" charset="-128"/>
              </a:rPr>
              <a:t>Reorder the words.</a:t>
            </a:r>
            <a:endParaRPr lang="en-GB" sz="2800" b="1">
              <a:solidFill>
                <a:schemeClr val="bg1">
                  <a:lumMod val="10000"/>
                </a:schemeClr>
              </a:solidFill>
              <a:latin typeface="Adobe Garamond Pro Bold" panose="02020702060506020403" pitchFamily="18" charset="0"/>
              <a:ea typeface="Adobe Fangsong Std 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770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4">
            <a:extLst>
              <a:ext uri="{FF2B5EF4-FFF2-40B4-BE49-F238E27FC236}">
                <a16:creationId xmlns:a16="http://schemas.microsoft.com/office/drawing/2014/main" id="{01DEC2AD-B403-4413-9E64-7A0ABA394A54}"/>
              </a:ext>
            </a:extLst>
          </p:cNvPr>
          <p:cNvSpPr>
            <a:spLocks/>
          </p:cNvSpPr>
          <p:nvPr/>
        </p:nvSpPr>
        <p:spPr>
          <a:xfrm>
            <a:off x="663295" y="941055"/>
            <a:ext cx="7870609" cy="17321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es-ES" sz="44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./ </a:t>
            </a:r>
            <a:r>
              <a:rPr lang="es-ES" sz="4400" b="1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es-ES" sz="4400" b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I/</a:t>
            </a:r>
            <a:br>
              <a:rPr lang="es-ES" sz="4400" b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400" b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science/ very</a:t>
            </a:r>
            <a:endParaRPr lang="es-ES" sz="4400" b="1" dirty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>
            <a:extLst>
              <a:ext uri="{FF2B5EF4-FFF2-40B4-BE49-F238E27FC236}">
                <a16:creationId xmlns:a16="http://schemas.microsoft.com/office/drawing/2014/main" id="{E4373225-8267-4B6A-94B1-D0E54287C623}"/>
              </a:ext>
            </a:extLst>
          </p:cNvPr>
          <p:cNvSpPr>
            <a:spLocks/>
          </p:cNvSpPr>
          <p:nvPr/>
        </p:nvSpPr>
        <p:spPr>
          <a:xfrm>
            <a:off x="543762" y="3174948"/>
            <a:ext cx="7870609" cy="10596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3A7E7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s-ES" sz="4400" dirty="0" err="1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es-ES" sz="44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400" dirty="0" err="1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s-ES" sz="44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400" dirty="0" err="1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es-ES" sz="44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400" dirty="0" err="1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es-ES" sz="44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8" name="1">
            <a:extLst>
              <a:ext uri="{FF2B5EF4-FFF2-40B4-BE49-F238E27FC236}">
                <a16:creationId xmlns:a16="http://schemas.microsoft.com/office/drawing/2014/main" id="{CB945E10-E7B0-4B8F-88B8-3680DCA52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49" y="1336371"/>
            <a:ext cx="613366" cy="6172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2583" y="243713"/>
            <a:ext cx="4489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Adobe Garamond Pro Bold" panose="02020702060506020403" pitchFamily="18" charset="0"/>
                <a:ea typeface="Adobe Fangsong Std R" panose="02020400000000000000" pitchFamily="18" charset="-128"/>
              </a:rPr>
              <a:t>Reorder the words.</a:t>
            </a:r>
            <a:endParaRPr lang="en-GB" sz="2800" b="1">
              <a:solidFill>
                <a:schemeClr val="bg1">
                  <a:lumMod val="10000"/>
                </a:schemeClr>
              </a:solidFill>
              <a:latin typeface="Adobe Garamond Pro Bold" panose="02020702060506020403" pitchFamily="18" charset="0"/>
              <a:ea typeface="Adobe Fangsong Std 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130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 Ppt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" y="221673"/>
            <a:ext cx="8892201" cy="468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81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Unit 7</a:t>
            </a:r>
            <a:br>
              <a:rPr lang="en-GB" dirty="0"/>
            </a:br>
            <a:r>
              <a:rPr lang="en-GB" dirty="0"/>
              <a:t>Our timetables</a:t>
            </a:r>
            <a:endParaRPr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2998624" y="3252029"/>
            <a:ext cx="3306701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>
                <a:solidFill>
                  <a:srgbClr val="FF0000"/>
                </a:solidFill>
              </a:rPr>
              <a:t>Lesson 3 - period 6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5169853" y="2035416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6"/>
          <p:cNvSpPr/>
          <p:nvPr/>
        </p:nvSpPr>
        <p:spPr>
          <a:xfrm flipH="1">
            <a:off x="5169853" y="3632266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6"/>
          <p:cNvSpPr/>
          <p:nvPr/>
        </p:nvSpPr>
        <p:spPr>
          <a:xfrm flipH="1">
            <a:off x="1459578" y="3632266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6"/>
          <p:cNvSpPr/>
          <p:nvPr/>
        </p:nvSpPr>
        <p:spPr>
          <a:xfrm flipH="1">
            <a:off x="1459578" y="2035416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Table of Contents</a:t>
            </a:r>
            <a:endParaRPr dirty="0"/>
          </a:p>
        </p:txBody>
      </p:sp>
      <p:sp>
        <p:nvSpPr>
          <p:cNvPr id="327" name="Google Shape;327;p36"/>
          <p:cNvSpPr txBox="1">
            <a:spLocks noGrp="1"/>
          </p:cNvSpPr>
          <p:nvPr>
            <p:ph type="subTitle" idx="1"/>
          </p:nvPr>
        </p:nvSpPr>
        <p:spPr>
          <a:xfrm>
            <a:off x="2501143" y="1381004"/>
            <a:ext cx="251237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400" dirty="0"/>
              <a:t>Warm-up</a:t>
            </a:r>
            <a:endParaRPr sz="4400" dirty="0"/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6225924" y="1139341"/>
            <a:ext cx="221446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400" dirty="0"/>
              <a:t>Read and circle.</a:t>
            </a:r>
            <a:endParaRPr sz="4400" dirty="0"/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2434786" y="2946803"/>
            <a:ext cx="251237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400" dirty="0"/>
              <a:t>Let’s write.</a:t>
            </a:r>
            <a:endParaRPr sz="4400" dirty="0"/>
          </a:p>
        </p:txBody>
      </p:sp>
      <p:sp>
        <p:nvSpPr>
          <p:cNvPr id="332" name="Google Shape;332;p36"/>
          <p:cNvSpPr txBox="1">
            <a:spLocks noGrp="1"/>
          </p:cNvSpPr>
          <p:nvPr>
            <p:ph type="subTitle" idx="6"/>
          </p:nvPr>
        </p:nvSpPr>
        <p:spPr>
          <a:xfrm>
            <a:off x="6349141" y="2992830"/>
            <a:ext cx="251237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400" dirty="0"/>
              <a:t>Project</a:t>
            </a:r>
            <a:endParaRPr sz="4400" dirty="0"/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 idx="9"/>
          </p:nvPr>
        </p:nvSpPr>
        <p:spPr>
          <a:xfrm>
            <a:off x="1129775" y="1267416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sp>
        <p:nvSpPr>
          <p:cNvPr id="336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4842075" y="1267479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</a:t>
            </a:r>
            <a:endParaRPr/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 idx="14"/>
          </p:nvPr>
        </p:nvSpPr>
        <p:spPr>
          <a:xfrm>
            <a:off x="1129775" y="2839104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03</a:t>
            </a:r>
            <a:endParaRPr/>
          </a:p>
        </p:txBody>
      </p:sp>
      <p:sp>
        <p:nvSpPr>
          <p:cNvPr id="338" name="Google Shape;338;p36"/>
          <p:cNvSpPr txBox="1">
            <a:spLocks noGrp="1"/>
          </p:cNvSpPr>
          <p:nvPr>
            <p:ph type="title" idx="15"/>
          </p:nvPr>
        </p:nvSpPr>
        <p:spPr>
          <a:xfrm>
            <a:off x="4842075" y="2839104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1268761" y="1038641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1268761" y="2629316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4971536" y="1038641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36"/>
          <p:cNvGrpSpPr/>
          <p:nvPr/>
        </p:nvGrpSpPr>
        <p:grpSpPr>
          <a:xfrm rot="-5400000">
            <a:off x="4971536" y="2629316"/>
            <a:ext cx="279350" cy="312825"/>
            <a:chOff x="1835200" y="3337050"/>
            <a:chExt cx="279350" cy="312825"/>
          </a:xfrm>
        </p:grpSpPr>
        <p:sp>
          <p:nvSpPr>
            <p:cNvPr id="352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323;p36">
            <a:extLst>
              <a:ext uri="{FF2B5EF4-FFF2-40B4-BE49-F238E27FC236}">
                <a16:creationId xmlns:a16="http://schemas.microsoft.com/office/drawing/2014/main" id="{D562530C-9162-4BEA-D5C3-02ABB8B12424}"/>
              </a:ext>
            </a:extLst>
          </p:cNvPr>
          <p:cNvSpPr/>
          <p:nvPr/>
        </p:nvSpPr>
        <p:spPr>
          <a:xfrm flipH="1">
            <a:off x="3054746" y="4704269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32;p36">
            <a:extLst>
              <a:ext uri="{FF2B5EF4-FFF2-40B4-BE49-F238E27FC236}">
                <a16:creationId xmlns:a16="http://schemas.microsoft.com/office/drawing/2014/main" id="{D26C3628-7DA3-CC0A-81E0-751B66ABE92E}"/>
              </a:ext>
            </a:extLst>
          </p:cNvPr>
          <p:cNvSpPr txBox="1">
            <a:spLocks/>
          </p:cNvSpPr>
          <p:nvPr/>
        </p:nvSpPr>
        <p:spPr>
          <a:xfrm>
            <a:off x="4136496" y="3832065"/>
            <a:ext cx="251237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GB" sz="4400" dirty="0"/>
              <a:t> fun corner &amp; wrap-up</a:t>
            </a:r>
          </a:p>
        </p:txBody>
      </p:sp>
      <p:sp>
        <p:nvSpPr>
          <p:cNvPr id="12" name="Google Shape;338;p36">
            <a:extLst>
              <a:ext uri="{FF2B5EF4-FFF2-40B4-BE49-F238E27FC236}">
                <a16:creationId xmlns:a16="http://schemas.microsoft.com/office/drawing/2014/main" id="{6C706220-EF15-09F0-4B89-D9ABE84751CF}"/>
              </a:ext>
            </a:extLst>
          </p:cNvPr>
          <p:cNvSpPr txBox="1">
            <a:spLocks/>
          </p:cNvSpPr>
          <p:nvPr/>
        </p:nvSpPr>
        <p:spPr>
          <a:xfrm>
            <a:off x="2752647" y="3938228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7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GB" dirty="0"/>
              <a:t>05</a:t>
            </a:r>
          </a:p>
        </p:txBody>
      </p:sp>
      <p:grpSp>
        <p:nvGrpSpPr>
          <p:cNvPr id="13" name="Google Shape;351;p36">
            <a:extLst>
              <a:ext uri="{FF2B5EF4-FFF2-40B4-BE49-F238E27FC236}">
                <a16:creationId xmlns:a16="http://schemas.microsoft.com/office/drawing/2014/main" id="{885AB631-853D-6FAA-C426-EA021A1E2BE8}"/>
              </a:ext>
            </a:extLst>
          </p:cNvPr>
          <p:cNvGrpSpPr/>
          <p:nvPr/>
        </p:nvGrpSpPr>
        <p:grpSpPr>
          <a:xfrm rot="-5400000">
            <a:off x="2882108" y="3728440"/>
            <a:ext cx="279350" cy="312825"/>
            <a:chOff x="1835200" y="3337050"/>
            <a:chExt cx="279350" cy="312825"/>
          </a:xfrm>
        </p:grpSpPr>
        <p:sp>
          <p:nvSpPr>
            <p:cNvPr id="14" name="Google Shape;352;p36">
              <a:extLst>
                <a:ext uri="{FF2B5EF4-FFF2-40B4-BE49-F238E27FC236}">
                  <a16:creationId xmlns:a16="http://schemas.microsoft.com/office/drawing/2014/main" id="{CFB9AC04-DA98-A1A1-4971-5D47C458DC43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3;p36">
              <a:extLst>
                <a:ext uri="{FF2B5EF4-FFF2-40B4-BE49-F238E27FC236}">
                  <a16:creationId xmlns:a16="http://schemas.microsoft.com/office/drawing/2014/main" id="{F7719A95-8AEF-04C4-869F-846D9CFAA87E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4;p36">
              <a:extLst>
                <a:ext uri="{FF2B5EF4-FFF2-40B4-BE49-F238E27FC236}">
                  <a16:creationId xmlns:a16="http://schemas.microsoft.com/office/drawing/2014/main" id="{E989B9F4-1F33-CC20-90E4-DF9BAE275108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53303" y="209497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908023" y="1082067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802512" y="2707583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800" dirty="0"/>
              <a:t>Warm-up</a:t>
            </a:r>
            <a:endParaRPr sz="138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58641" y="128637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88553" y="134203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504066" y="65920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6498" y="4683136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92863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152" y="121562"/>
            <a:ext cx="6829246" cy="4818605"/>
          </a:xfrm>
          <a:prstGeom prst="rect">
            <a:avLst/>
          </a:prstGeom>
        </p:spPr>
      </p:pic>
      <p:pic>
        <p:nvPicPr>
          <p:cNvPr id="2" name="Track 7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92151" y="320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8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56393" y="18780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911113" y="865187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552544" y="2512678"/>
            <a:ext cx="694518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 dirty="0"/>
              <a:t>Read and circle.</a:t>
            </a:r>
            <a:endParaRPr sz="88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61731" y="106949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59" y="1306229"/>
            <a:ext cx="8454887" cy="201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745" y="285345"/>
            <a:ext cx="6893668" cy="454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7179"/>
      </p:ext>
    </p:extLst>
  </p:cSld>
  <p:clrMapOvr>
    <a:masterClrMapping/>
  </p:clrMapOvr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162</Words>
  <Application>Microsoft Office PowerPoint</Application>
  <PresentationFormat>On-screen Show (16:9)</PresentationFormat>
  <Paragraphs>47</Paragraphs>
  <Slides>21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Adobe Garamond Pro Bold</vt:lpstr>
      <vt:lpstr>Times New Roman</vt:lpstr>
      <vt:lpstr>Calibri Light</vt:lpstr>
      <vt:lpstr>Patrick Hand SC</vt:lpstr>
      <vt:lpstr>Patrick Hand</vt:lpstr>
      <vt:lpstr>English Language Grammar Rules by Slidesgo</vt:lpstr>
      <vt:lpstr>4_Office Theme</vt:lpstr>
      <vt:lpstr>5_Office Theme</vt:lpstr>
      <vt:lpstr>PowerPoint Presentation</vt:lpstr>
      <vt:lpstr>PowerPoint Presentation</vt:lpstr>
      <vt:lpstr>Unit 7 Our timetables</vt:lpstr>
      <vt:lpstr>Table of Contents</vt:lpstr>
      <vt:lpstr>Warm-up</vt:lpstr>
      <vt:lpstr>PowerPoint Presentation</vt:lpstr>
      <vt:lpstr>Read and circle.</vt:lpstr>
      <vt:lpstr>PowerPoint Presentation</vt:lpstr>
      <vt:lpstr>PowerPoint Presentation</vt:lpstr>
      <vt:lpstr>PowerPoint Presentation</vt:lpstr>
      <vt:lpstr>Let’s write.</vt:lpstr>
      <vt:lpstr>PowerPoint Presentation</vt:lpstr>
      <vt:lpstr>PowerPoint Presentation</vt:lpstr>
      <vt:lpstr>Project</vt:lpstr>
      <vt:lpstr>PowerPoint Presentation</vt:lpstr>
      <vt:lpstr>05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Administrator</cp:lastModifiedBy>
  <cp:revision>33</cp:revision>
  <dcterms:modified xsi:type="dcterms:W3CDTF">2024-12-08T10:25:09Z</dcterms:modified>
</cp:coreProperties>
</file>