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7" r:id="rId4"/>
  </p:sldMasterIdLst>
  <p:notesMasterIdLst>
    <p:notesMasterId r:id="rId26"/>
  </p:notesMasterIdLst>
  <p:sldIdLst>
    <p:sldId id="284" r:id="rId5"/>
    <p:sldId id="285" r:id="rId6"/>
    <p:sldId id="286" r:id="rId7"/>
    <p:sldId id="287" r:id="rId8"/>
    <p:sldId id="288" r:id="rId9"/>
    <p:sldId id="289" r:id="rId10"/>
    <p:sldId id="290" r:id="rId11"/>
    <p:sldId id="265" r:id="rId12"/>
    <p:sldId id="305" r:id="rId13"/>
    <p:sldId id="267" r:id="rId14"/>
    <p:sldId id="268" r:id="rId15"/>
    <p:sldId id="269" r:id="rId16"/>
    <p:sldId id="270" r:id="rId17"/>
    <p:sldId id="271" r:id="rId18"/>
    <p:sldId id="308" r:id="rId19"/>
    <p:sldId id="279" r:id="rId20"/>
    <p:sldId id="280" r:id="rId21"/>
    <p:sldId id="281" r:id="rId22"/>
    <p:sldId id="282" r:id="rId23"/>
    <p:sldId id="291" r:id="rId24"/>
    <p:sldId id="29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60" d="100"/>
          <a:sy n="60" d="100"/>
        </p:scale>
        <p:origin x="80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84323-2A5C-42FB-892F-74069FCA80C7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6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4.png"/><Relationship Id="rId18" Type="http://schemas.openxmlformats.org/officeDocument/2006/relationships/image" Target="../media/image17.jpe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11.png"/><Relationship Id="rId12" Type="http://schemas.microsoft.com/office/2007/relationships/hdphoto" Target="../media/hdphoto6.wdp"/><Relationship Id="rId17" Type="http://schemas.openxmlformats.org/officeDocument/2006/relationships/image" Target="../media/image8.png"/><Relationship Id="rId2" Type="http://schemas.openxmlformats.org/officeDocument/2006/relationships/audio" Target="../media/media2.mp3"/><Relationship Id="rId16" Type="http://schemas.openxmlformats.org/officeDocument/2006/relationships/image" Target="../media/image16.png"/><Relationship Id="rId1" Type="http://schemas.microsoft.com/office/2007/relationships/media" Target="../media/media2.mp3"/><Relationship Id="rId6" Type="http://schemas.microsoft.com/office/2007/relationships/hdphoto" Target="../media/hdphoto3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5" Type="http://schemas.microsoft.com/office/2007/relationships/hdphoto" Target="../media/hdphoto7.wdp"/><Relationship Id="rId10" Type="http://schemas.microsoft.com/office/2007/relationships/hdphoto" Target="../media/hdphoto5.wdp"/><Relationship Id="rId4" Type="http://schemas.openxmlformats.org/officeDocument/2006/relationships/image" Target="../media/image9.png"/><Relationship Id="rId9" Type="http://schemas.openxmlformats.org/officeDocument/2006/relationships/image" Target="../media/image12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7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7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7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7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65655"/>
            <a:ext cx="10972800" cy="4060825"/>
          </a:xfrm>
        </p:spPr>
        <p:txBody>
          <a:bodyPr/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7200" b="1" noProof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15900" y="216535"/>
            <a:ext cx="2537460" cy="9829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1370" y="1358265"/>
            <a:ext cx="8980170" cy="5176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76550" y="337185"/>
            <a:ext cx="7432675" cy="36334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3425" y="4350385"/>
            <a:ext cx="8305800" cy="2194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630" y="86995"/>
            <a:ext cx="2583180" cy="11201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2025" y="1820545"/>
            <a:ext cx="8712200" cy="321754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670810" y="3895090"/>
            <a:ext cx="635000" cy="547370"/>
          </a:xfrm>
          <a:prstGeom prst="ellipse">
            <a:avLst/>
          </a:prstGeom>
          <a:noFill/>
          <a:ln w="44450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9030" y="1012190"/>
            <a:ext cx="10309225" cy="400685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178300" y="4391660"/>
            <a:ext cx="466725" cy="5073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689600" y="4391660"/>
            <a:ext cx="466725" cy="5073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576185" y="4391660"/>
            <a:ext cx="466725" cy="5073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656445" y="4391660"/>
            <a:ext cx="770255" cy="5073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bldLvl="0" animBg="1"/>
      <p:bldP spid="5" grpId="1" animBg="1"/>
      <p:bldP spid="6" grpId="0" bldLvl="0" animBg="1"/>
      <p:bldP spid="6" grpId="1" animBg="1"/>
      <p:bldP spid="14" grpId="0" bldLvl="0" animBg="1"/>
      <p:bldP spid="1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3990" y="173355"/>
            <a:ext cx="9404350" cy="37064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695" y="4379595"/>
            <a:ext cx="9197975" cy="136588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5678805" y="4422140"/>
            <a:ext cx="467360" cy="5276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959340" y="4379595"/>
            <a:ext cx="467360" cy="5276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827260" y="5109845"/>
            <a:ext cx="467360" cy="5276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bldLvl="0" animBg="1"/>
      <p:bldP spid="13" grpId="1" animBg="1"/>
      <p:bldP spid="14" grpId="0" bldLvl="0" animBg="1"/>
      <p:bldP spid="1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Tiết</a:t>
            </a: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2263140" cy="9982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825" y="1435735"/>
            <a:ext cx="9759950" cy="375221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6450330" y="3106420"/>
            <a:ext cx="14097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>
                <a:solidFill>
                  <a:srgbClr val="FF0000"/>
                </a:solidFill>
              </a:rPr>
              <a:t>= </a:t>
            </a:r>
            <a:r>
              <a:rPr lang="en-US" sz="3600">
                <a:solidFill>
                  <a:srgbClr val="FF0000"/>
                </a:solidFill>
              </a:rPr>
              <a:t>9</a:t>
            </a:r>
            <a:r>
              <a:rPr lang="en-US" sz="3600" i="1">
                <a:solidFill>
                  <a:srgbClr val="FF0000"/>
                </a:solidFill>
              </a:rPr>
              <a:t> l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6683375" y="3826510"/>
            <a:ext cx="14097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>
                <a:solidFill>
                  <a:srgbClr val="FF0000"/>
                </a:solidFill>
              </a:rPr>
              <a:t>= </a:t>
            </a:r>
            <a:r>
              <a:rPr lang="en-US" sz="3600">
                <a:solidFill>
                  <a:srgbClr val="FF0000"/>
                </a:solidFill>
              </a:rPr>
              <a:t>32</a:t>
            </a:r>
            <a:r>
              <a:rPr lang="en-US" sz="3600" i="1">
                <a:solidFill>
                  <a:srgbClr val="FF0000"/>
                </a:solidFill>
              </a:rPr>
              <a:t> l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6308725" y="4542790"/>
            <a:ext cx="14097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>
                <a:solidFill>
                  <a:srgbClr val="FF0000"/>
                </a:solidFill>
              </a:rPr>
              <a:t>= </a:t>
            </a:r>
            <a:r>
              <a:rPr lang="en-US" sz="3600">
                <a:solidFill>
                  <a:srgbClr val="FF0000"/>
                </a:solidFill>
              </a:rPr>
              <a:t>13</a:t>
            </a:r>
            <a:r>
              <a:rPr lang="en-US" sz="3600" i="1">
                <a:solidFill>
                  <a:srgbClr val="FF0000"/>
                </a:solidFill>
              </a:rPr>
              <a:t> l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10619105" y="3106420"/>
            <a:ext cx="11963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>
                <a:solidFill>
                  <a:srgbClr val="FF0000"/>
                </a:solidFill>
              </a:rPr>
              <a:t>= </a:t>
            </a:r>
            <a:r>
              <a:rPr lang="en-US" sz="3600">
                <a:solidFill>
                  <a:srgbClr val="FF0000"/>
                </a:solidFill>
              </a:rPr>
              <a:t>6</a:t>
            </a:r>
            <a:r>
              <a:rPr lang="en-US" sz="3600" i="1">
                <a:solidFill>
                  <a:srgbClr val="FF0000"/>
                </a:solidFill>
              </a:rPr>
              <a:t> l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10841990" y="3826510"/>
            <a:ext cx="11963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>
                <a:solidFill>
                  <a:srgbClr val="FF0000"/>
                </a:solidFill>
              </a:rPr>
              <a:t>= </a:t>
            </a:r>
            <a:r>
              <a:rPr lang="en-US" sz="3600">
                <a:solidFill>
                  <a:srgbClr val="FF0000"/>
                </a:solidFill>
              </a:rPr>
              <a:t>9</a:t>
            </a:r>
            <a:r>
              <a:rPr lang="en-US" sz="3600" i="1">
                <a:solidFill>
                  <a:srgbClr val="FF0000"/>
                </a:solidFill>
              </a:rPr>
              <a:t> l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10781030" y="4542790"/>
            <a:ext cx="11963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>
                <a:solidFill>
                  <a:srgbClr val="FF0000"/>
                </a:solidFill>
              </a:rPr>
              <a:t>= </a:t>
            </a:r>
            <a:r>
              <a:rPr lang="en-US" sz="3600">
                <a:solidFill>
                  <a:srgbClr val="FF0000"/>
                </a:solidFill>
              </a:rPr>
              <a:t>9</a:t>
            </a:r>
            <a:r>
              <a:rPr lang="en-US" sz="3600" i="1">
                <a:solidFill>
                  <a:srgbClr val="FF0000"/>
                </a:solidFill>
              </a:rPr>
              <a:t> 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0" grpId="0"/>
      <p:bldP spid="10" grpId="1"/>
      <p:bldP spid="11" grpId="0"/>
      <p:bldP spid="11" grpId="1"/>
      <p:bldP spid="12" grpId="0"/>
      <p:bldP spid="12" grpId="1"/>
      <p:bldP spid="14" grpId="0"/>
      <p:bldP spid="14" grpId="1"/>
      <p:bldP spid="15" grpId="0"/>
      <p:bldP spid="1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04975" y="375285"/>
            <a:ext cx="9198610" cy="553021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487035" y="2769235"/>
            <a:ext cx="415290" cy="4159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8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632190" y="2769235"/>
            <a:ext cx="587375" cy="4159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746625" y="5406390"/>
            <a:ext cx="547370" cy="4159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1" grpId="0" bldLvl="0" animBg="1"/>
      <p:bldP spid="1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480695"/>
            <a:ext cx="10567670" cy="510095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497830" y="4999990"/>
            <a:ext cx="49657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926830" y="4999990"/>
            <a:ext cx="719455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80235" y="112395"/>
            <a:ext cx="8796020" cy="43237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3920" y="4592320"/>
            <a:ext cx="8061960" cy="191262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6379210" y="5973445"/>
            <a:ext cx="659130" cy="39624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748270" y="5973445"/>
            <a:ext cx="659130" cy="39624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107805" y="5973445"/>
            <a:ext cx="659130" cy="39624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/>
              <a:t>7</a:t>
            </a:r>
            <a:endParaRPr lang="en-US" sz="3600" dirty="0"/>
          </a:p>
        </p:txBody>
      </p:sp>
      <p:sp>
        <p:nvSpPr>
          <p:cNvPr id="13" name="Cloud Callout 12"/>
          <p:cNvSpPr/>
          <p:nvPr/>
        </p:nvSpPr>
        <p:spPr>
          <a:xfrm>
            <a:off x="0" y="1417320"/>
            <a:ext cx="3143250" cy="2924175"/>
          </a:xfrm>
          <a:prstGeom prst="cloud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Đồ vật  nào đựng nhiều nước nhất? đồ vật nào đựng ít nước nhất?</a:t>
            </a:r>
          </a:p>
        </p:txBody>
      </p:sp>
      <p:sp>
        <p:nvSpPr>
          <p:cNvPr id="14" name="Cloud Callout 13"/>
          <p:cNvSpPr/>
          <p:nvPr/>
        </p:nvSpPr>
        <p:spPr>
          <a:xfrm>
            <a:off x="0" y="1417320"/>
            <a:ext cx="3143250" cy="2924175"/>
          </a:xfrm>
          <a:prstGeom prst="cloud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Can đựng nhiều nước nhất</a:t>
            </a:r>
          </a:p>
          <a:p>
            <a:pPr algn="ctr"/>
            <a:r>
              <a:rPr lang="en-US" sz="2400"/>
              <a:t>Bình đựng ít nước nhất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animBg="1"/>
      <p:bldP spid="13" grpId="1" animBg="1"/>
      <p:bldP spid="14" grpId="0" bldLvl="0" animBg="1"/>
      <p:bldP spid="1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" y="0"/>
            <a:ext cx="1208786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000" y1="64608" x2="5846" y2="75059"/>
                        <a14:foregroundMark x1="79846" y1="15202" x2="77538" y2="15439"/>
                        <a14:foregroundMark x1="83077" y1="14727" x2="83385" y2="13777"/>
                        <a14:foregroundMark x1="83385" y1="18527" x2="82923" y2="19715"/>
                        <a14:foregroundMark x1="81538" y1="27553" x2="81538" y2="27553"/>
                        <a14:foregroundMark x1="80154" y1="8076" x2="80154" y2="8076"/>
                        <a14:foregroundMark x1="76462" y1="9739" x2="76462" y2="9739"/>
                        <a14:foregroundMark x1="74615" y1="3563" x2="74615" y2="3563"/>
                        <a14:foregroundMark x1="90308" y1="23278" x2="89692" y2="26366"/>
                        <a14:foregroundMark x1="98154" y1="25653" x2="98154" y2="25653"/>
                        <a14:foregroundMark x1="95077" y1="22328" x2="95077" y2="22328"/>
                        <a14:foregroundMark x1="87231" y1="79572" x2="87692" y2="82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717" y="-1343606"/>
            <a:ext cx="7205551" cy="466698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3250110" y="656679"/>
            <a:ext cx="57175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HỒNG TẶNG CÔ</a:t>
            </a:r>
            <a:endParaRPr lang="en-US" sz="4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25410" y="235856"/>
            <a:ext cx="4323519" cy="878065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926597" y="3635928"/>
            <a:ext cx="6364563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em hãy hái những bông hoa hồng đẹp nhất để dành tặng mẹ và cô giáo bằng cách trả lời nhanh và đúng </a:t>
            </a:r>
          </a:p>
          <a:p>
            <a:pPr algn="ctr"/>
            <a: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câu hỏi.</a:t>
            </a:r>
            <a:endParaRPr lang="en-US" sz="3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" name="Picture 2" descr="Káº¿t quáº£ hÃ¬nh áº£nh cho rose cartoon png pink">
            <a:hlinkClick r:id="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8936792" y="4892538"/>
            <a:ext cx="1549490" cy="179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oa hong tang co (July - In Lov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38635" y="140980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3">
                <p:cTn id="3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9" grpId="0"/>
      <p:bldP spid="4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8450" y="173355"/>
            <a:ext cx="9225280" cy="5194935"/>
          </a:xfrm>
          <a:prstGeom prst="rect">
            <a:avLst/>
          </a:prstGeom>
        </p:spPr>
      </p:pic>
      <p:sp>
        <p:nvSpPr>
          <p:cNvPr id="6" name="Rectangular Callout 5"/>
          <p:cNvSpPr/>
          <p:nvPr/>
        </p:nvSpPr>
        <p:spPr>
          <a:xfrm>
            <a:off x="2818765" y="5615940"/>
            <a:ext cx="6421120" cy="1105535"/>
          </a:xfrm>
          <a:prstGeom prst="wedge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Trong can còn lại số lít nước mắm là:</a:t>
            </a:r>
          </a:p>
          <a:p>
            <a:pPr algn="ctr"/>
            <a:r>
              <a:rPr lang="en-US" sz="2800"/>
              <a:t>15 - 7 = 8 (l)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5120" y="2857500"/>
            <a:ext cx="5516880" cy="1143000"/>
          </a:xfrm>
        </p:spPr>
        <p:txBody>
          <a:bodyPr/>
          <a:lstStyle/>
          <a:p>
            <a: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Củng cố bài học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8452648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animBg="1"/>
      <p:bldP spid="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875"/>
            <a:ext cx="12192000" cy="6858000"/>
          </a:xfrm>
          <a:prstGeom prst="rect">
            <a:avLst/>
          </a:prstGeom>
        </p:spPr>
      </p:pic>
      <p:pic>
        <p:nvPicPr>
          <p:cNvPr id="126" name="Picture 3" descr="C:\Users\ADMIN\Desktop\Tai nguyen thiet ke tro choi\Bảng gỗ\1.jpg">
            <a:hlinkClick r:id="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558" y="-47024"/>
            <a:ext cx="826241" cy="8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4" descr="C:\Users\ADMIN\Desktop\Tai nguyen thiet ke tro choi\Bảng gỗ\2.jpg">
            <a:hlinkClick r:id="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714" y="-39387"/>
            <a:ext cx="781442" cy="83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Picture 5" descr="C:\Users\ADMIN\Desktop\Tai nguyen thiet ke tro choi\Bảng gỗ\3.jpg">
            <a:hlinkClick r:id="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432" y="-43543"/>
            <a:ext cx="791253" cy="8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6" descr="C:\Users\ADMIN\Desktop\Tai nguyen thiet ke tro choi\Bảng gỗ\4.jpg">
            <a:hlinkClick r:id="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002" y="-39387"/>
            <a:ext cx="753836" cy="80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13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4771">
            <a:off x="8588799" y="2463989"/>
            <a:ext cx="990738" cy="2438740"/>
          </a:xfrm>
          <a:prstGeom prst="rect">
            <a:avLst/>
          </a:prstGeom>
        </p:spPr>
      </p:pic>
      <p:pic>
        <p:nvPicPr>
          <p:cNvPr id="136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70369">
            <a:off x="1588247" y="3397365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7198">
            <a:off x="8433794" y="2407141"/>
            <a:ext cx="990738" cy="2438740"/>
          </a:xfrm>
          <a:prstGeom prst="rect">
            <a:avLst/>
          </a:prstGeom>
        </p:spPr>
      </p:pic>
      <p:pic>
        <p:nvPicPr>
          <p:cNvPr id="138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24254">
            <a:off x="1525372" y="4723095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3740">
            <a:off x="8210974" y="1198054"/>
            <a:ext cx="990738" cy="2438740"/>
          </a:xfrm>
          <a:prstGeom prst="rect">
            <a:avLst/>
          </a:prstGeom>
        </p:spPr>
      </p:pic>
      <p:pic>
        <p:nvPicPr>
          <p:cNvPr id="140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4816244" y="3295997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1210">
            <a:off x="8536376" y="1238067"/>
            <a:ext cx="990738" cy="2438740"/>
          </a:xfrm>
          <a:prstGeom prst="rect">
            <a:avLst/>
          </a:prstGeom>
        </p:spPr>
      </p:pic>
      <p:pic>
        <p:nvPicPr>
          <p:cNvPr id="142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4373366" y="5203424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5930021" y="5889565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14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03250">
            <a:off x="8148517" y="1662540"/>
            <a:ext cx="990738" cy="2438740"/>
          </a:xfrm>
          <a:prstGeom prst="rect">
            <a:avLst/>
          </a:prstGeom>
        </p:spPr>
      </p:pic>
      <p:pic>
        <p:nvPicPr>
          <p:cNvPr id="145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5651409" y="4327636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7273">
            <a:off x="8433037" y="972828"/>
            <a:ext cx="990738" cy="2438740"/>
          </a:xfrm>
          <a:prstGeom prst="rect">
            <a:avLst/>
          </a:prstGeom>
        </p:spPr>
      </p:pic>
      <p:pic>
        <p:nvPicPr>
          <p:cNvPr id="147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6978853" y="3611756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8048">
            <a:off x="8897344" y="1579221"/>
            <a:ext cx="990738" cy="2438740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3230">
            <a:off x="8351236" y="2189879"/>
            <a:ext cx="990738" cy="2438740"/>
          </a:xfrm>
          <a:prstGeom prst="rect">
            <a:avLst/>
          </a:prstGeom>
        </p:spPr>
      </p:pic>
      <p:pic>
        <p:nvPicPr>
          <p:cNvPr id="150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3429620" y="5645228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1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714">
            <a:off x="8599192" y="1817499"/>
            <a:ext cx="990738" cy="2438740"/>
          </a:xfrm>
          <a:prstGeom prst="rect">
            <a:avLst/>
          </a:prstGeom>
        </p:spPr>
      </p:pic>
      <p:pic>
        <p:nvPicPr>
          <p:cNvPr id="152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70369">
            <a:off x="1971790" y="5856744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" name="Picture 1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527">
            <a:off x="8736684" y="1994026"/>
            <a:ext cx="990738" cy="2438740"/>
          </a:xfrm>
          <a:prstGeom prst="rect">
            <a:avLst/>
          </a:prstGeom>
        </p:spPr>
      </p:pic>
      <p:pic>
        <p:nvPicPr>
          <p:cNvPr id="154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70369">
            <a:off x="3176506" y="4097442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4" descr="Káº¿t quáº£ hÃ¬nh áº£nh cho vase cartoo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512" y="3281054"/>
            <a:ext cx="2135770" cy="213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399666" y="-32797"/>
            <a:ext cx="609600" cy="609600"/>
          </a:xfrm>
          <a:prstGeom prst="rect">
            <a:avLst/>
          </a:prstGeom>
        </p:spPr>
      </p:pic>
      <p:pic>
        <p:nvPicPr>
          <p:cNvPr id="35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379355" y="873101"/>
            <a:ext cx="609600" cy="609600"/>
          </a:xfrm>
          <a:prstGeom prst="rect">
            <a:avLst/>
          </a:prstGeom>
        </p:spPr>
      </p:pic>
      <p:pic>
        <p:nvPicPr>
          <p:cNvPr id="36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423960" y="1700770"/>
            <a:ext cx="609600" cy="609600"/>
          </a:xfrm>
          <a:prstGeom prst="rect">
            <a:avLst/>
          </a:prstGeom>
        </p:spPr>
      </p:pic>
      <p:pic>
        <p:nvPicPr>
          <p:cNvPr id="37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423960" y="2606668"/>
            <a:ext cx="609600" cy="609600"/>
          </a:xfrm>
          <a:prstGeom prst="rect">
            <a:avLst/>
          </a:prstGeom>
        </p:spPr>
      </p:pic>
      <p:pic>
        <p:nvPicPr>
          <p:cNvPr id="38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427751" y="3372739"/>
            <a:ext cx="609600" cy="609600"/>
          </a:xfrm>
          <a:prstGeom prst="rect">
            <a:avLst/>
          </a:prstGeom>
        </p:spPr>
      </p:pic>
      <p:pic>
        <p:nvPicPr>
          <p:cNvPr id="39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398681" y="4163670"/>
            <a:ext cx="609600" cy="609600"/>
          </a:xfrm>
          <a:prstGeom prst="rect">
            <a:avLst/>
          </a:prstGeom>
        </p:spPr>
      </p:pic>
      <p:pic>
        <p:nvPicPr>
          <p:cNvPr id="40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379355" y="4922291"/>
            <a:ext cx="609600" cy="609600"/>
          </a:xfrm>
          <a:prstGeom prst="rect">
            <a:avLst/>
          </a:prstGeom>
        </p:spPr>
      </p:pic>
      <p:pic>
        <p:nvPicPr>
          <p:cNvPr id="41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367562" y="5638472"/>
            <a:ext cx="609600" cy="609600"/>
          </a:xfrm>
          <a:prstGeom prst="rect">
            <a:avLst/>
          </a:prstGeom>
        </p:spPr>
      </p:pic>
      <p:pic>
        <p:nvPicPr>
          <p:cNvPr id="4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329527" y="6418063"/>
            <a:ext cx="609600" cy="609600"/>
          </a:xfrm>
          <a:prstGeom prst="rect">
            <a:avLst/>
          </a:prstGeom>
        </p:spPr>
      </p:pic>
      <p:pic>
        <p:nvPicPr>
          <p:cNvPr id="4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342472" y="7201272"/>
            <a:ext cx="609600" cy="6096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664" y="3382836"/>
            <a:ext cx="5265499" cy="33851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4085700" y="4804982"/>
            <a:ext cx="401002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MỪNG NGÀY 8/3</a:t>
            </a:r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595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595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595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59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55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59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59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5595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595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5595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audio>
              <p:cMediaNode vol="53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424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545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53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484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53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515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515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56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545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6111" y="-1728041"/>
            <a:ext cx="4279778" cy="77397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14942" y="2501512"/>
            <a:ext cx="2906356" cy="580662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343125" y="2861319"/>
            <a:ext cx="468503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 quả và túi rau, túi nào nặng hơn?</a:t>
            </a:r>
            <a:endParaRPr lang="en-US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Káº¿t quáº£ hÃ¬nh áº£nh cho rose cartoon png pink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1514268" y="4860822"/>
            <a:ext cx="1401025" cy="161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3400" y="573405"/>
            <a:ext cx="3505200" cy="1958340"/>
          </a:xfrm>
          <a:prstGeom prst="rect">
            <a:avLst/>
          </a:prstGeom>
        </p:spPr>
      </p:pic>
      <p:sp>
        <p:nvSpPr>
          <p:cNvPr id="3" name="TextBox 14"/>
          <p:cNvSpPr txBox="1"/>
          <p:nvPr/>
        </p:nvSpPr>
        <p:spPr>
          <a:xfrm>
            <a:off x="5384525" y="5174624"/>
            <a:ext cx="206184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 quả</a:t>
            </a:r>
            <a:endParaRPr lang="en-US" sz="48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3" grpId="0"/>
      <p:bldP spid="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6111" y="-1728041"/>
            <a:ext cx="4279778" cy="77397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14942" y="2501512"/>
            <a:ext cx="2906356" cy="580662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00555" y="2985779"/>
            <a:ext cx="461835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 và 3 con chó, con nào nhẹ hơn?</a:t>
            </a:r>
            <a:endParaRPr lang="en-US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Káº¿t quáº£ hÃ¬nh áº£nh cho rose cartoon png pink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1514268" y="4860822"/>
            <a:ext cx="1401025" cy="161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6035" y="218440"/>
            <a:ext cx="4663440" cy="2667000"/>
          </a:xfrm>
          <a:prstGeom prst="rect">
            <a:avLst/>
          </a:prstGeom>
        </p:spPr>
      </p:pic>
      <p:sp>
        <p:nvSpPr>
          <p:cNvPr id="3" name="TextBox 14"/>
          <p:cNvSpPr txBox="1"/>
          <p:nvPr/>
        </p:nvSpPr>
        <p:spPr>
          <a:xfrm>
            <a:off x="4353920" y="4883159"/>
            <a:ext cx="392176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con chó nhẹ hơn</a:t>
            </a:r>
            <a:endParaRPr lang="en-US" sz="40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3" grpId="0"/>
      <p:bldP spid="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6111" y="-1728041"/>
            <a:ext cx="4279778" cy="77397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14942" y="2501512"/>
            <a:ext cx="2906356" cy="580662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715874" y="1684405"/>
            <a:ext cx="290385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>
                <a:sym typeface="+mn-ea"/>
              </a:rPr>
              <a:t>12 kg + 23 kg = ?</a:t>
            </a:r>
            <a:endParaRPr lang="en-US" sz="3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11855" y="5051434"/>
            <a:ext cx="1325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kg</a:t>
            </a:r>
            <a:endParaRPr lang="en-US" sz="40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Káº¿t quáº£ hÃ¬nh áº£nh cho rose cartoon png pink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1514268" y="4860822"/>
            <a:ext cx="1401025" cy="161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6111" y="-1728041"/>
            <a:ext cx="4279778" cy="77397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14942" y="2501512"/>
            <a:ext cx="2906356" cy="580662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892087" y="1684405"/>
            <a:ext cx="262001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000000"/>
                </a:solidFill>
                <a:latin typeface="Calibri" panose="020F0502020204030204" charset="0"/>
                <a:ea typeface="+mn-ea"/>
                <a:cs typeface="+mn-ea"/>
                <a:sym typeface="+mn-ea"/>
              </a:rPr>
              <a:t>13 kg - 8 kg = ?</a:t>
            </a:r>
            <a:endParaRPr lang="en-US" sz="3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19500" y="5051434"/>
            <a:ext cx="1071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kg</a:t>
            </a:r>
            <a:endParaRPr lang="en-US" sz="40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Káº¿t quáº£ hÃ¬nh áº£nh cho rose cartoon png pink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1514268" y="4860822"/>
            <a:ext cx="1401025" cy="161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60725" y="1739265"/>
            <a:ext cx="7839710" cy="2306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16:</a:t>
            </a:r>
            <a:r>
              <a:rPr kumimoji="0" lang="en-US" sz="72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Tiết</a:t>
            </a: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197</Words>
  <Application>Microsoft Office PowerPoint</Application>
  <PresentationFormat>Widescreen</PresentationFormat>
  <Paragraphs>50</Paragraphs>
  <Slides>21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Microsoft YaHei</vt:lpstr>
      <vt:lpstr>Microsoft YaHei</vt:lpstr>
      <vt:lpstr>SimSun</vt:lpstr>
      <vt:lpstr>SimSun</vt:lpstr>
      <vt:lpstr>Arial</vt:lpstr>
      <vt:lpstr>Calibri</vt:lpstr>
      <vt:lpstr>Calibri Light</vt:lpstr>
      <vt:lpstr>等线</vt:lpstr>
      <vt:lpstr>ITC Avant Garde Std Bk</vt:lpstr>
      <vt:lpstr>Times New Roman</vt:lpstr>
      <vt:lpstr>字魂17号-萌趣果冻体</vt:lpstr>
      <vt:lpstr>2_Office Theme</vt:lpstr>
      <vt:lpstr>1_Office Theme</vt:lpstr>
      <vt:lpstr>1_Office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HP</cp:lastModifiedBy>
  <cp:revision>4</cp:revision>
  <dcterms:created xsi:type="dcterms:W3CDTF">2021-05-13T04:51:00Z</dcterms:created>
  <dcterms:modified xsi:type="dcterms:W3CDTF">2024-04-09T02:17:15Z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