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536" r:id="rId3"/>
    <p:sldId id="537" r:id="rId4"/>
    <p:sldId id="538" r:id="rId5"/>
    <p:sldId id="539" r:id="rId6"/>
    <p:sldId id="540" r:id="rId7"/>
    <p:sldId id="541" r:id="rId8"/>
    <p:sldId id="542" r:id="rId9"/>
    <p:sldId id="543" r:id="rId10"/>
    <p:sldId id="544" r:id="rId11"/>
    <p:sldId id="545" r:id="rId12"/>
    <p:sldId id="546" r:id="rId1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-Rounded"/>
        <a:cs typeface="Arial-Rounded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-Rounded"/>
        <a:cs typeface="Arial-Rounded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-Rounded"/>
        <a:cs typeface="Arial-Rounded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-Rounded"/>
        <a:cs typeface="Arial-Rounded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-Rounded"/>
        <a:cs typeface="Arial-Rounded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-Rounded"/>
        <a:cs typeface="Arial-Rounded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-Rounded"/>
        <a:cs typeface="Arial-Rounded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-Rounded"/>
        <a:cs typeface="Arial-Rounded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-Rounded"/>
        <a:cs typeface="Arial-Rounded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60" d="100"/>
          <a:sy n="60" d="100"/>
        </p:scale>
        <p:origin x="732" y="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C9A7715-E180-48E7-A5C9-84222FFBD51E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5FAD87A-935D-4F4F-BE03-86BAD1BA20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>
                <a:sym typeface="+mn-ea"/>
              </a:rPr>
              <a:t>Bài giảng thiết kế bởi: Hương Thảo - tranthao121006@gmail.com</a:t>
            </a:r>
            <a:endParaRPr lang="en-US" smtClean="0"/>
          </a:p>
        </p:txBody>
      </p:sp>
      <p:sp>
        <p:nvSpPr>
          <p:cNvPr id="1044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85DC051-B20C-47C6-910E-A4C717E27F9E}" type="slidenum">
              <a:rPr lang="zh-CN" altLang="en-US" sz="1200">
                <a:solidFill>
                  <a:srgbClr val="000000"/>
                </a:solidFill>
                <a:latin typeface="等线"/>
                <a:ea typeface="等线"/>
                <a:cs typeface="等线"/>
              </a:rPr>
              <a:pPr algn="r"/>
              <a:t>11</a:t>
            </a:fld>
            <a:endParaRPr lang="en-US" altLang="zh-CN" sz="1200">
              <a:solidFill>
                <a:srgbClr val="000000"/>
              </a:solidFill>
              <a:latin typeface="等线"/>
              <a:ea typeface="等线"/>
              <a:cs typeface="等线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Master" Target="../slideMasters/slideMaster1.xml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60B0-53D3-45E1-A8B5-FAF742B63538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4BA4-60BB-453F-90F5-CF5DB748C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nen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>
            <a:extLst/>
          </p:cNvPr>
          <p:cNvSpPr txBox="1"/>
          <p:nvPr userDrawn="1"/>
        </p:nvSpPr>
        <p:spPr>
          <a:xfrm>
            <a:off x="9250363" y="47625"/>
            <a:ext cx="34671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: tranthao121004@gmail.com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0B57C-1557-430F-8936-961606499A8C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07E9-D4F0-43BB-A16E-22C798E2D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0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302125" y="4902200"/>
            <a:ext cx="79184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799513" y="4002088"/>
            <a:ext cx="3421062" cy="271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1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902200"/>
            <a:ext cx="791845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1881B-0E32-4724-B1E3-CCD0E61CB22F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8C8F5-7818-4FB0-BF33-5847C1082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"/>
          <p:cNvPicPr>
            <a:picLocks noChangeAspect="1"/>
          </p:cNvPicPr>
          <p:nvPr userDrawn="1"/>
        </p:nvPicPr>
        <p:blipFill>
          <a:blip r:embed="rId2"/>
          <a:srcRect l="11908" t="16713" b="14111"/>
          <a:stretch>
            <a:fillRect/>
          </a:stretch>
        </p:blipFill>
        <p:spPr bwMode="auto">
          <a:xfrm>
            <a:off x="2455863" y="508000"/>
            <a:ext cx="7558087" cy="58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1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87738" y="1330325"/>
            <a:ext cx="5507037" cy="155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"/>
          <p:cNvPicPr>
            <a:picLocks noChangeAspect="1"/>
          </p:cNvPicPr>
          <p:nvPr userDrawn="1"/>
        </p:nvPicPr>
        <p:blipFill>
          <a:blip r:embed="rId4"/>
          <a:srcRect l="4193" t="2191" r="2695" b="6030"/>
          <a:stretch>
            <a:fillRect/>
          </a:stretch>
        </p:blipFill>
        <p:spPr bwMode="auto">
          <a:xfrm>
            <a:off x="112713" y="3452813"/>
            <a:ext cx="3481387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0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825500" y="142875"/>
            <a:ext cx="16303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9" descr="7025f93bab81e29a45dfc8ebfbf481b9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7913688" y="955675"/>
            <a:ext cx="4786312" cy="676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8">
            <a:extLst/>
          </p:cNvPr>
          <p:cNvSpPr/>
          <p:nvPr userDrawn="1"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sp>
        <p:nvSpPr>
          <p:cNvPr id="8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2D043-3732-46D9-BE16-E474747B82CB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9" name="Slide Number Placeholder 4">
            <a:extLst/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985BC-F5EC-4D4B-A6FB-20A1170E6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Shape">
            <a:hlinkClick r:id="" action="ppaction://media"/>
          </p:cNvPr>
          <p:cNvPicPr>
            <a:picLocks noChangeAspect="1"/>
          </p:cNvPicPr>
          <p:nvPr userDrawn="1"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27113" y="-16002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>
            <a:extLst/>
          </p:cNvPr>
          <p:cNvSpPr txBox="1"/>
          <p:nvPr userDrawn="1"/>
        </p:nvSpPr>
        <p:spPr>
          <a:xfrm>
            <a:off x="2968625" y="2320925"/>
            <a:ext cx="65611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Đọc</a:t>
            </a: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mở</a:t>
            </a:r>
            <a:r>
              <a:rPr lang="en-US" sz="7200" b="1" dirty="0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7200" b="1" dirty="0" err="1">
                <a:solidFill>
                  <a:prstClr val="whit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rộng</a:t>
            </a:r>
            <a:endParaRPr lang="en-US" sz="72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8">
            <a:extLst/>
          </p:cNvPr>
          <p:cNvSpPr txBox="1"/>
          <p:nvPr userDrawn="1"/>
        </p:nvSpPr>
        <p:spPr>
          <a:xfrm>
            <a:off x="8248650" y="5910263"/>
            <a:ext cx="3467100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kern="0" dirty="0" err="1">
                <a:latin typeface="+mn-lt"/>
                <a:ea typeface="+mn-ea"/>
                <a:cs typeface="Arial"/>
                <a:sym typeface="Arial"/>
              </a:rPr>
              <a:t>Hương</a:t>
            </a:r>
            <a:r>
              <a:rPr lang="en-US" sz="1200" kern="0" dirty="0"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lang="en-US" sz="1200" kern="0" dirty="0" err="1">
                <a:latin typeface="+mn-lt"/>
                <a:ea typeface="+mn-ea"/>
                <a:cs typeface="Arial"/>
                <a:sym typeface="Arial"/>
              </a:rPr>
              <a:t>Thảo</a:t>
            </a:r>
            <a:r>
              <a:rPr lang="en-US" sz="1200" kern="0" dirty="0">
                <a:latin typeface="+mn-lt"/>
                <a:ea typeface="+mn-ea"/>
                <a:cs typeface="Arial"/>
                <a:sym typeface="Arial"/>
              </a:rPr>
              <a:t>: tranthao121004@gmail.com</a:t>
            </a:r>
          </a:p>
        </p:txBody>
      </p:sp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CC982-FAA0-4175-AF24-8E8089C325B7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8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2A41F-CA94-40BC-BFF1-EDA1D77F8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76200" y="0"/>
            <a:ext cx="12268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73063" y="344488"/>
            <a:ext cx="11493500" cy="622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10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364288" y="1274763"/>
            <a:ext cx="5214937" cy="558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1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40375" y="6143625"/>
            <a:ext cx="6556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16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 rot="1374652">
            <a:off x="114300" y="968375"/>
            <a:ext cx="4206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18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6115050" y="5756275"/>
            <a:ext cx="49688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20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8132763" y="93663"/>
            <a:ext cx="498475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24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635000" y="1274763"/>
            <a:ext cx="571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26"/>
          <p:cNvPicPr>
            <a:picLocks noChangeAspect="1"/>
          </p:cNvPicPr>
          <p:nvPr userDrawn="1"/>
        </p:nvPicPr>
        <p:blipFill>
          <a:blip r:embed="rId10"/>
          <a:srcRect l="66515" b="75098"/>
          <a:stretch>
            <a:fillRect/>
          </a:stretch>
        </p:blipFill>
        <p:spPr bwMode="auto">
          <a:xfrm rot="7290495">
            <a:off x="10806113" y="5221287"/>
            <a:ext cx="2044700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28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9652000" y="754063"/>
            <a:ext cx="44450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36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939800" y="4003675"/>
            <a:ext cx="53340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39">
            <a:extLst/>
          </p:cNvPr>
          <p:cNvSpPr/>
          <p:nvPr userDrawn="1"/>
        </p:nvSpPr>
        <p:spPr>
          <a:xfrm>
            <a:off x="11460163" y="700088"/>
            <a:ext cx="98425" cy="857250"/>
          </a:xfrm>
          <a:prstGeom prst="rect">
            <a:avLst/>
          </a:prstGeom>
          <a:solidFill>
            <a:srgbClr val="49D9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pic>
        <p:nvPicPr>
          <p:cNvPr id="14" name="图片 23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8631238" y="4953000"/>
            <a:ext cx="715962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>
            <a:extLst/>
          </p:cNvPr>
          <p:cNvSpPr/>
          <p:nvPr userDrawn="1"/>
        </p:nvSpPr>
        <p:spPr>
          <a:xfrm>
            <a:off x="490782" y="2406689"/>
            <a:ext cx="5944848" cy="992579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60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b="1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/>
          </p:cNvPr>
          <p:cNvSpPr/>
          <p:nvPr userDrawn="1"/>
        </p:nvSpPr>
        <p:spPr>
          <a:xfrm>
            <a:off x="106363" y="95250"/>
            <a:ext cx="11972925" cy="6635750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Arial"/>
              <a:cs typeface="+mn-ea"/>
              <a:sym typeface="+mn-lt"/>
            </a:endParaRPr>
          </a:p>
        </p:txBody>
      </p:sp>
      <p:pic>
        <p:nvPicPr>
          <p:cNvPr id="3" name="图片 8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595688" y="57150"/>
            <a:ext cx="5002212" cy="154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A_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38413" y="1049338"/>
            <a:ext cx="7546975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22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9199563" y="4086225"/>
            <a:ext cx="24225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20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47700" y="409575"/>
            <a:ext cx="16303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>
            <a:extLst/>
          </p:cNvPr>
          <p:cNvSpPr/>
          <p:nvPr userDrawn="1"/>
        </p:nvSpPr>
        <p:spPr>
          <a:xfrm>
            <a:off x="280988" y="1122363"/>
            <a:ext cx="11641137" cy="5480050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FAB4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BAE5E4"/>
              </a:solidFill>
              <a:latin typeface="Arial-Rounded"/>
              <a:cs typeface="+mn-cs"/>
              <a:sym typeface="Arial"/>
            </a:endParaRPr>
          </a:p>
        </p:txBody>
      </p:sp>
      <p:grpSp>
        <p:nvGrpSpPr>
          <p:cNvPr id="5" name="Group 12"/>
          <p:cNvGrpSpPr>
            <a:grpSpLocks/>
          </p:cNvGrpSpPr>
          <p:nvPr userDrawn="1"/>
        </p:nvGrpSpPr>
        <p:grpSpPr bwMode="auto">
          <a:xfrm>
            <a:off x="377825" y="255588"/>
            <a:ext cx="2617788" cy="2076450"/>
            <a:chOff x="237072" y="234585"/>
            <a:chExt cx="1448294" cy="1448294"/>
          </a:xfrm>
        </p:grpSpPr>
        <p:sp>
          <p:nvSpPr>
            <p:cNvPr id="6" name="Oval 13">
              <a:extLst/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FAB40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  <p:sp>
          <p:nvSpPr>
            <p:cNvPr id="7" name="Oval 14">
              <a:extLst/>
            </p:cNvPr>
            <p:cNvSpPr/>
            <p:nvPr/>
          </p:nvSpPr>
          <p:spPr>
            <a:xfrm>
              <a:off x="283621" y="281090"/>
              <a:ext cx="1355195" cy="135528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  <p:sp>
          <p:nvSpPr>
            <p:cNvPr id="8" name="Oval 15">
              <a:extLst/>
            </p:cNvPr>
            <p:cNvSpPr/>
            <p:nvPr/>
          </p:nvSpPr>
          <p:spPr>
            <a:xfrm>
              <a:off x="252003" y="247872"/>
              <a:ext cx="1418432" cy="1419505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</p:grp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D473F-B24C-44C1-A07A-2BCC4BD74174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C0453-A854-40F7-8ADD-69DF523F9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ocument 17">
            <a:extLst/>
          </p:cNvPr>
          <p:cNvSpPr/>
          <p:nvPr userDrawn="1"/>
        </p:nvSpPr>
        <p:spPr>
          <a:xfrm>
            <a:off x="-138113" y="0"/>
            <a:ext cx="12345988" cy="174148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9"/>
          <p:cNvGrpSpPr>
            <a:grpSpLocks/>
          </p:cNvGrpSpPr>
          <p:nvPr userDrawn="1"/>
        </p:nvGrpSpPr>
        <p:grpSpPr bwMode="auto">
          <a:xfrm>
            <a:off x="2222500" y="2224088"/>
            <a:ext cx="9845675" cy="1784350"/>
            <a:chOff x="9566064" y="964372"/>
            <a:chExt cx="5446164" cy="698253"/>
          </a:xfrm>
        </p:grpSpPr>
        <p:sp>
          <p:nvSpPr>
            <p:cNvPr id="4" name="Rectangle 10">
              <a:extLst/>
            </p:cNvPr>
            <p:cNvSpPr/>
            <p:nvPr/>
          </p:nvSpPr>
          <p:spPr>
            <a:xfrm rot="416356">
              <a:off x="13067170" y="966857"/>
              <a:ext cx="1945058" cy="695768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" name="Rectangle 10">
              <a:extLst/>
            </p:cNvPr>
            <p:cNvSpPr/>
            <p:nvPr/>
          </p:nvSpPr>
          <p:spPr>
            <a:xfrm>
              <a:off x="9566064" y="964372"/>
              <a:ext cx="5333763" cy="6466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ectangle 10">
              <a:extLst/>
            </p:cNvPr>
            <p:cNvSpPr/>
            <p:nvPr/>
          </p:nvSpPr>
          <p:spPr>
            <a:xfrm>
              <a:off x="9624021" y="1023388"/>
              <a:ext cx="5049249" cy="543569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" name="Rectangle 17">
            <a:extLst/>
          </p:cNvPr>
          <p:cNvSpPr/>
          <p:nvPr userDrawn="1"/>
        </p:nvSpPr>
        <p:spPr>
          <a:xfrm>
            <a:off x="120650" y="2160588"/>
            <a:ext cx="1546225" cy="1762125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US" sz="1350" kern="0" dirty="0">
              <a:solidFill>
                <a:prstClr val="white"/>
              </a:solidFill>
              <a:latin typeface="Calibri"/>
              <a:cs typeface="+mn-cs"/>
              <a:sym typeface="Arial"/>
            </a:endParaRPr>
          </a:p>
        </p:txBody>
      </p:sp>
      <p:sp>
        <p:nvSpPr>
          <p:cNvPr id="8" name="Rectangle 16">
            <a:extLst/>
          </p:cNvPr>
          <p:cNvSpPr/>
          <p:nvPr userDrawn="1"/>
        </p:nvSpPr>
        <p:spPr>
          <a:xfrm>
            <a:off x="419100" y="2224088"/>
            <a:ext cx="1393825" cy="1581150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9" name="Group 23">
            <a:extLst/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10" name="Oval 24">
              <a:extLst/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cs typeface="+mn-cs"/>
                <a:sym typeface="Arial"/>
              </a:endParaRPr>
            </a:p>
          </p:txBody>
        </p:sp>
        <p:sp>
          <p:nvSpPr>
            <p:cNvPr id="11" name="Oval 25">
              <a:extLst/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buFont typeface="Arial"/>
                <a:buNone/>
                <a:defRPr/>
              </a:pPr>
              <a:endParaRPr lang="en-US" sz="1350" kern="0">
                <a:solidFill>
                  <a:prstClr val="white"/>
                </a:solidFill>
                <a:latin typeface="Calibri"/>
                <a:cs typeface="+mn-cs"/>
                <a:sym typeface="Arial"/>
              </a:endParaRPr>
            </a:p>
          </p:txBody>
        </p:sp>
      </p:grpSp>
      <p:sp>
        <p:nvSpPr>
          <p:cNvPr id="12" name="TextBox 26">
            <a:extLst/>
          </p:cNvPr>
          <p:cNvSpPr txBox="1"/>
          <p:nvPr userDrawn="1"/>
        </p:nvSpPr>
        <p:spPr>
          <a:xfrm>
            <a:off x="9272588" y="6473825"/>
            <a:ext cx="34671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: tranthao121004@gmail.com</a:t>
            </a:r>
          </a:p>
        </p:txBody>
      </p:sp>
      <p:sp>
        <p:nvSpPr>
          <p:cNvPr id="1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0BC2-4C93-42F1-82C2-D11A078BA485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1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5A676-54A2-4940-B832-299EBE2D8D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/>
          </p:cNvPr>
          <p:cNvSpPr/>
          <p:nvPr userDrawn="1"/>
        </p:nvSpPr>
        <p:spPr>
          <a:xfrm>
            <a:off x="280988" y="1122363"/>
            <a:ext cx="11691937" cy="552291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BAE5E4"/>
              </a:solidFill>
              <a:latin typeface="Arial-Rounded"/>
              <a:cs typeface="+mn-cs"/>
              <a:sym typeface="Arial"/>
            </a:endParaRPr>
          </a:p>
        </p:txBody>
      </p: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377825" y="255588"/>
            <a:ext cx="2630488" cy="2047875"/>
            <a:chOff x="237072" y="234585"/>
            <a:chExt cx="1448294" cy="1448294"/>
          </a:xfrm>
        </p:grpSpPr>
        <p:sp>
          <p:nvSpPr>
            <p:cNvPr id="4" name="Oval 14">
              <a:extLst/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  <p:sp>
          <p:nvSpPr>
            <p:cNvPr id="5" name="Oval 15">
              <a:extLst/>
            </p:cNvPr>
            <p:cNvSpPr/>
            <p:nvPr/>
          </p:nvSpPr>
          <p:spPr>
            <a:xfrm>
              <a:off x="283397" y="280616"/>
              <a:ext cx="1355645" cy="135623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  <p:sp>
          <p:nvSpPr>
            <p:cNvPr id="6" name="Oval 16">
              <a:extLst/>
            </p:cNvPr>
            <p:cNvSpPr/>
            <p:nvPr/>
          </p:nvSpPr>
          <p:spPr>
            <a:xfrm>
              <a:off x="254553" y="252548"/>
              <a:ext cx="1418576" cy="1419104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/>
          </p:cNvPr>
          <p:cNvSpPr/>
          <p:nvPr userDrawn="1"/>
        </p:nvSpPr>
        <p:spPr>
          <a:xfrm>
            <a:off x="247650" y="287338"/>
            <a:ext cx="11696700" cy="6434137"/>
          </a:xfrm>
          <a:prstGeom prst="roundRect">
            <a:avLst>
              <a:gd name="adj" fmla="val 8405"/>
            </a:avLst>
          </a:prstGeom>
          <a:solidFill>
            <a:srgbClr val="FFFFFF"/>
          </a:solidFill>
          <a:ln w="25400" cap="flat" cmpd="sng" algn="ctr">
            <a:solidFill>
              <a:schemeClr val="bg1">
                <a:lumMod val="85000"/>
              </a:schemeClr>
            </a:solidFill>
            <a:prstDash val="lgDash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 dirty="0">
              <a:solidFill>
                <a:srgbClr val="BAE5E4"/>
              </a:solidFill>
              <a:latin typeface="Arial-Rounded"/>
              <a:cs typeface="+mn-cs"/>
              <a:sym typeface="Arial"/>
            </a:endParaRPr>
          </a:p>
        </p:txBody>
      </p:sp>
      <p:sp>
        <p:nvSpPr>
          <p:cNvPr id="3" name="Date Placeholder 2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F6546-5989-42C9-AE7E-26D3A55B6835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4" name="Footer Placeholder 3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766D-2BF1-4478-9333-05149C2FE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7">
            <a:extLst/>
          </p:cNvPr>
          <p:cNvSpPr/>
          <p:nvPr userDrawn="1"/>
        </p:nvSpPr>
        <p:spPr>
          <a:xfrm>
            <a:off x="280988" y="1122363"/>
            <a:ext cx="11720512" cy="556418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sz="1400" kern="0">
              <a:solidFill>
                <a:srgbClr val="BAE5E4"/>
              </a:solidFill>
              <a:latin typeface="Arial-Rounded"/>
              <a:cs typeface="+mn-cs"/>
              <a:sym typeface="Arial"/>
            </a:endParaRPr>
          </a:p>
        </p:txBody>
      </p: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377825" y="255588"/>
            <a:ext cx="2636838" cy="2062162"/>
            <a:chOff x="237072" y="234585"/>
            <a:chExt cx="1448294" cy="1448294"/>
          </a:xfrm>
        </p:grpSpPr>
        <p:sp>
          <p:nvSpPr>
            <p:cNvPr id="4" name="Oval 14">
              <a:extLst/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  <p:sp>
          <p:nvSpPr>
            <p:cNvPr id="5" name="Oval 15">
              <a:extLst/>
            </p:cNvPr>
            <p:cNvSpPr/>
            <p:nvPr/>
          </p:nvSpPr>
          <p:spPr>
            <a:xfrm>
              <a:off x="283285" y="280297"/>
              <a:ext cx="1355868" cy="135687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  <p:sp>
          <p:nvSpPr>
            <p:cNvPr id="6" name="Oval 16">
              <a:extLst/>
            </p:cNvPr>
            <p:cNvSpPr/>
            <p:nvPr/>
          </p:nvSpPr>
          <p:spPr>
            <a:xfrm>
              <a:off x="244920" y="252424"/>
              <a:ext cx="1418647" cy="1419306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BAE5E4"/>
                </a:solidFill>
                <a:latin typeface="Arial-Rounded"/>
                <a:cs typeface="+mn-cs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68288" y="336550"/>
            <a:ext cx="11655425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8"/>
          <p:cNvPicPr>
            <a:picLocks noChangeAspect="1"/>
          </p:cNvPicPr>
          <p:nvPr userDrawn="1"/>
        </p:nvPicPr>
        <p:blipFill>
          <a:blip r:embed="rId3"/>
          <a:srcRect l="66515" b="75098"/>
          <a:stretch>
            <a:fillRect/>
          </a:stretch>
        </p:blipFill>
        <p:spPr bwMode="auto">
          <a:xfrm rot="17520652">
            <a:off x="-1242219" y="-526256"/>
            <a:ext cx="3021013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C65FA3C-BBC1-4B75-BDA3-16EB96D10905}" type="datetimeFigureOut">
              <a:rPr lang="en-US"/>
              <a:pPr>
                <a:defRPr/>
              </a:pPr>
              <a:t>4/9/2024</a:t>
            </a:fld>
            <a:endParaRPr lang="en-US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56BFFE-C3FE-4DEB-BFBD-EE8BB3D9F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extBox 7">
            <a:extLst/>
          </p:cNvPr>
          <p:cNvSpPr txBox="1"/>
          <p:nvPr userDrawn="1"/>
        </p:nvSpPr>
        <p:spPr>
          <a:xfrm>
            <a:off x="9250363" y="47625"/>
            <a:ext cx="34671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Arial"/>
                <a:sym typeface="Arial"/>
              </a:rPr>
              <a:t>: tranthao121004@gmail.com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693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Arial-Rounded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-Rounded"/>
          <a:ea typeface="Arial-Rounded"/>
          <a:cs typeface="Arial-Rounded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Arial-Rounded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-Rounded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-Rounded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-Rounded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Arial-Rounded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6.png"/><Relationship Id="rId3" Type="http://schemas.openxmlformats.org/officeDocument/2006/relationships/image" Target="../media/image17.png"/><Relationship Id="rId7" Type="http://schemas.openxmlformats.org/officeDocument/2006/relationships/image" Target="../media/image23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36.png"/><Relationship Id="rId10" Type="http://schemas.openxmlformats.org/officeDocument/2006/relationships/image" Target="../media/image21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png"/><Relationship Id="rId11" Type="http://schemas.openxmlformats.org/officeDocument/2006/relationships/slide" Target="slide10.xml"/><Relationship Id="rId5" Type="http://schemas.openxmlformats.org/officeDocument/2006/relationships/image" Target="../media/image33.png"/><Relationship Id="rId10" Type="http://schemas.openxmlformats.org/officeDocument/2006/relationships/slide" Target="slide7.xml"/><Relationship Id="rId4" Type="http://schemas.openxmlformats.org/officeDocument/2006/relationships/image" Target="../media/image32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8288" y="2986088"/>
            <a:ext cx="4606925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/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Chào mừng thầy cô và các 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225" y="1484313"/>
            <a:ext cx="7632700" cy="108108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Sắp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xếp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“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Gấu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xinh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xắn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kệ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” 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38" y="3062288"/>
            <a:ext cx="7993062" cy="19446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Gấu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bông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xin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xắn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đặt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trên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kệ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9156700" y="5949950"/>
            <a:ext cx="1219200" cy="71913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405" name="TextBox 5"/>
          <p:cNvSpPr txBox="1">
            <a:spLocks noChangeArrowheads="1"/>
          </p:cNvSpPr>
          <p:nvPr/>
        </p:nvSpPr>
        <p:spPr bwMode="auto">
          <a:xfrm>
            <a:off x="1524000" y="6396038"/>
            <a:ext cx="193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.Vn3DH" pitchFamily="34" charset="0"/>
              </a:rPr>
              <a:t>BT Truc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982" y="0"/>
            <a:ext cx="118791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4800" y="393700"/>
            <a:ext cx="5065713" cy="624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8" name="图片 8"/>
          <p:cNvPicPr>
            <a:picLocks noChangeAspect="1"/>
          </p:cNvPicPr>
          <p:nvPr/>
        </p:nvPicPr>
        <p:blipFill>
          <a:blip r:embed="rId5"/>
          <a:srcRect l="8008" t="35025" r="59441" b="34782"/>
          <a:stretch>
            <a:fillRect/>
          </a:stretch>
        </p:blipFill>
        <p:spPr bwMode="auto">
          <a:xfrm>
            <a:off x="-592138" y="1706563"/>
            <a:ext cx="4430713" cy="549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9" name="图片 9"/>
          <p:cNvPicPr>
            <a:picLocks noChangeAspect="1"/>
          </p:cNvPicPr>
          <p:nvPr/>
        </p:nvPicPr>
        <p:blipFill>
          <a:blip r:embed="rId5"/>
          <a:srcRect l="56471" t="36974" r="10977" b="32834"/>
          <a:stretch>
            <a:fillRect/>
          </a:stretch>
        </p:blipFill>
        <p:spPr bwMode="auto">
          <a:xfrm>
            <a:off x="2622550" y="2001838"/>
            <a:ext cx="4465638" cy="549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0" name="图片 1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374652">
            <a:off x="114300" y="968375"/>
            <a:ext cx="420688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1" name="图片 12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000" y="1274763"/>
            <a:ext cx="57150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图片 13"/>
          <p:cNvPicPr>
            <a:picLocks noChangeAspect="1"/>
          </p:cNvPicPr>
          <p:nvPr/>
        </p:nvPicPr>
        <p:blipFill>
          <a:blip r:embed="rId8"/>
          <a:srcRect l="66515" b="75098"/>
          <a:stretch>
            <a:fillRect/>
          </a:stretch>
        </p:blipFill>
        <p:spPr bwMode="auto">
          <a:xfrm rot="660128">
            <a:off x="9693275" y="-1176338"/>
            <a:ext cx="3019425" cy="314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1210565">
            <a:off x="5902325" y="2289175"/>
            <a:ext cx="422275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4" name="图片 1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787525" y="1203325"/>
            <a:ext cx="6445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5" name="图片 17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340225" y="669925"/>
            <a:ext cx="3921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6" name="图片 1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827701">
            <a:off x="2692400" y="708025"/>
            <a:ext cx="392113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7" name="图片 2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59100" y="1471613"/>
            <a:ext cx="1054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>
            <a:extLst/>
          </p:cNvPr>
          <p:cNvSpPr txBox="1"/>
          <p:nvPr/>
        </p:nvSpPr>
        <p:spPr>
          <a:xfrm>
            <a:off x="7127875" y="2547938"/>
            <a:ext cx="4117975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+mj-lt"/>
                <a:ea typeface="+mn-ea"/>
                <a:cs typeface="Arial"/>
                <a:sym typeface="Arial"/>
              </a:rPr>
              <a:t>3. </a:t>
            </a:r>
            <a:r>
              <a:rPr lang="vi-VN" sz="4000" b="1" kern="0" dirty="0">
                <a:solidFill>
                  <a:srgbClr val="FF0000"/>
                </a:solidFill>
                <a:latin typeface="+mj-lt"/>
                <a:ea typeface="+mn-ea"/>
                <a:cs typeface="Arial"/>
                <a:sym typeface="Arial"/>
              </a:rPr>
              <a:t>Đặt một câu nêu đặc điểm của một đồ chơi </a:t>
            </a:r>
            <a:r>
              <a:rPr lang="vi-VN" sz="4000" b="1" kern="0" dirty="0">
                <a:solidFill>
                  <a:srgbClr val="BAE5E4">
                    <a:lumMod val="50000"/>
                  </a:srgbClr>
                </a:solidFill>
                <a:latin typeface="+mj-lt"/>
                <a:ea typeface="+mn-ea"/>
                <a:cs typeface="Arial"/>
                <a:sym typeface="Arial"/>
              </a:rPr>
              <a:t>.</a:t>
            </a:r>
            <a:endParaRPr lang="en-US" sz="4000" b="1" kern="0" dirty="0">
              <a:solidFill>
                <a:srgbClr val="BAE5E4">
                  <a:lumMod val="50000"/>
                </a:srgbClr>
              </a:solidFill>
              <a:latin typeface="+mj-lt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Box 1"/>
          <p:cNvSpPr txBox="1">
            <a:spLocks noChangeArrowheads="1"/>
          </p:cNvSpPr>
          <p:nvPr/>
        </p:nvSpPr>
        <p:spPr bwMode="auto">
          <a:xfrm>
            <a:off x="1743741" y="1870924"/>
            <a:ext cx="8155062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latin typeface="Arial-Rounded"/>
              </a:rPr>
              <a:t>Tiết</a:t>
            </a:r>
            <a:r>
              <a:rPr lang="en-US" sz="6000" dirty="0">
                <a:latin typeface="Arial-Rounded"/>
              </a:rPr>
              <a:t> 4</a:t>
            </a:r>
          </a:p>
          <a:p>
            <a:pPr algn="ctr"/>
            <a:r>
              <a:rPr lang="en-US" sz="6000" dirty="0" err="1">
                <a:latin typeface="Arial-Rounded"/>
              </a:rPr>
              <a:t>Luyện</a:t>
            </a:r>
            <a:r>
              <a:rPr lang="en-US" sz="6000" dirty="0">
                <a:latin typeface="Arial-Rounded"/>
              </a:rPr>
              <a:t> </a:t>
            </a:r>
            <a:r>
              <a:rPr lang="en-US" sz="6000" dirty="0" err="1">
                <a:latin typeface="Arial-Rounded"/>
              </a:rPr>
              <a:t>từ</a:t>
            </a:r>
            <a:r>
              <a:rPr lang="en-US" sz="6000" dirty="0">
                <a:latin typeface="Arial-Rounded"/>
              </a:rPr>
              <a:t> </a:t>
            </a:r>
            <a:r>
              <a:rPr lang="en-US" sz="6000" dirty="0" err="1">
                <a:latin typeface="Arial-Rounded"/>
              </a:rPr>
              <a:t>và</a:t>
            </a:r>
            <a:r>
              <a:rPr lang="en-US" sz="6000" dirty="0">
                <a:latin typeface="Arial-Rounded"/>
              </a:rPr>
              <a:t> </a:t>
            </a:r>
            <a:r>
              <a:rPr lang="en-US" sz="6000" dirty="0" err="1">
                <a:latin typeface="Arial-Rounded"/>
              </a:rPr>
              <a:t>câu</a:t>
            </a:r>
            <a:endParaRPr lang="en-US" sz="6000" dirty="0">
              <a:latin typeface="Arial-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/>
          </p:cNvPr>
          <p:cNvSpPr txBox="1"/>
          <p:nvPr/>
        </p:nvSpPr>
        <p:spPr>
          <a:xfrm>
            <a:off x="3216853" y="331788"/>
            <a:ext cx="8953500" cy="1468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1. </a:t>
            </a:r>
            <a:r>
              <a:rPr lang="vi-VN" sz="32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Tìm từ ngữ gọi tên các đồ chơi có trong bức tranh dưới đây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  <a:latin typeface="+mj-lt"/>
                <a:ea typeface="+mn-ea"/>
                <a:cs typeface="+mn-cs"/>
              </a:rPr>
              <a:t>.</a:t>
            </a:r>
          </a:p>
        </p:txBody>
      </p:sp>
      <p:pic>
        <p:nvPicPr>
          <p:cNvPr id="9523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4138" y="1762125"/>
            <a:ext cx="6197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>
            <a:extLst/>
          </p:cNvPr>
          <p:cNvSpPr/>
          <p:nvPr/>
        </p:nvSpPr>
        <p:spPr>
          <a:xfrm>
            <a:off x="3427413" y="2014538"/>
            <a:ext cx="690562" cy="876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5" name="Oval 4">
            <a:extLst/>
          </p:cNvPr>
          <p:cNvSpPr/>
          <p:nvPr/>
        </p:nvSpPr>
        <p:spPr>
          <a:xfrm>
            <a:off x="3379788" y="2809875"/>
            <a:ext cx="690562" cy="8747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6" name="Oval 5">
            <a:extLst/>
          </p:cNvPr>
          <p:cNvSpPr/>
          <p:nvPr/>
        </p:nvSpPr>
        <p:spPr>
          <a:xfrm>
            <a:off x="4259263" y="2074863"/>
            <a:ext cx="690562" cy="874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7" name="Oval 6">
            <a:extLst/>
          </p:cNvPr>
          <p:cNvSpPr/>
          <p:nvPr/>
        </p:nvSpPr>
        <p:spPr>
          <a:xfrm>
            <a:off x="5492750" y="2014538"/>
            <a:ext cx="690563" cy="876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8" name="Oval 7">
            <a:extLst/>
          </p:cNvPr>
          <p:cNvSpPr/>
          <p:nvPr/>
        </p:nvSpPr>
        <p:spPr>
          <a:xfrm>
            <a:off x="6726238" y="2074863"/>
            <a:ext cx="690562" cy="8747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9" name="Oval 8">
            <a:extLst/>
          </p:cNvPr>
          <p:cNvSpPr/>
          <p:nvPr/>
        </p:nvSpPr>
        <p:spPr>
          <a:xfrm>
            <a:off x="7613650" y="2014538"/>
            <a:ext cx="690563" cy="876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0" name="Oval 9">
            <a:extLst/>
          </p:cNvPr>
          <p:cNvSpPr/>
          <p:nvPr/>
        </p:nvSpPr>
        <p:spPr>
          <a:xfrm>
            <a:off x="7593013" y="2844800"/>
            <a:ext cx="690562" cy="6588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1" name="Oval 10">
            <a:extLst/>
          </p:cNvPr>
          <p:cNvSpPr/>
          <p:nvPr/>
        </p:nvSpPr>
        <p:spPr>
          <a:xfrm>
            <a:off x="6489700" y="3932238"/>
            <a:ext cx="1597025" cy="754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x-none"/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1524000" y="4810125"/>
            <a:ext cx="500062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gấu </a:t>
            </a:r>
            <a:r>
              <a:rPr lang="x-none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bông, </a:t>
            </a: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3343275" y="4843463"/>
            <a:ext cx="38941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búp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bê</a:t>
            </a:r>
            <a:r>
              <a:rPr lang="x-none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 </a:t>
            </a: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4675188" y="4843463"/>
            <a:ext cx="45227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 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máy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bay</a:t>
            </a:r>
            <a:r>
              <a:rPr lang="x-none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 </a:t>
            </a: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6427788" y="4846638"/>
            <a:ext cx="34575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  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rô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-bot</a:t>
            </a:r>
            <a:r>
              <a:rPr lang="x-none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 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10284403" y="4902200"/>
            <a:ext cx="24812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ô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tô</a:t>
            </a:r>
            <a:r>
              <a:rPr lang="x-none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 </a:t>
            </a:r>
          </a:p>
        </p:txBody>
      </p:sp>
      <p:sp>
        <p:nvSpPr>
          <p:cNvPr id="17" name="TextBox 16">
            <a:extLst/>
          </p:cNvPr>
          <p:cNvSpPr txBox="1"/>
          <p:nvPr/>
        </p:nvSpPr>
        <p:spPr>
          <a:xfrm>
            <a:off x="8231189" y="4871317"/>
            <a:ext cx="3009900" cy="585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bóng</a:t>
            </a:r>
            <a:r>
              <a:rPr lang="x-none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 </a:t>
            </a:r>
            <a:endParaRPr lang="x-none" sz="3200" dirty="0">
              <a:solidFill>
                <a:srgbClr val="FF000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8" name="TextBox 17">
            <a:extLst/>
          </p:cNvPr>
          <p:cNvSpPr txBox="1"/>
          <p:nvPr/>
        </p:nvSpPr>
        <p:spPr>
          <a:xfrm>
            <a:off x="1547813" y="5262563"/>
            <a:ext cx="58070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cờ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cá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+mn-ea"/>
                <a:cs typeface="+mn-cs"/>
              </a:rPr>
              <a:t>ngựa</a:t>
            </a:r>
            <a:r>
              <a:rPr lang="en-US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x-none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 </a:t>
            </a:r>
          </a:p>
        </p:txBody>
      </p:sp>
      <p:sp>
        <p:nvSpPr>
          <p:cNvPr id="19" name="TextBox 18">
            <a:extLst/>
          </p:cNvPr>
          <p:cNvSpPr txBox="1"/>
          <p:nvPr/>
        </p:nvSpPr>
        <p:spPr>
          <a:xfrm>
            <a:off x="3798888" y="5268913"/>
            <a:ext cx="72662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dây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nhảy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lê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- </a:t>
            </a:r>
            <a:r>
              <a:rPr lang="en-US" sz="3200" dirty="0" err="1">
                <a:solidFill>
                  <a:srgbClr val="FF0000"/>
                </a:solidFill>
                <a:latin typeface="+mj-lt"/>
                <a:ea typeface="+mn-ea"/>
                <a:cs typeface="+mn-cs"/>
              </a:rPr>
              <a:t>gô</a:t>
            </a:r>
            <a:r>
              <a:rPr lang="x-none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xếp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,</a:t>
            </a:r>
            <a:r>
              <a:rPr lang="x-none" sz="3200" dirty="0" smtClean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 </a:t>
            </a:r>
            <a:r>
              <a:rPr lang="x-none" sz="320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….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/>
          </p:cNvPr>
          <p:cNvSpPr txBox="1"/>
          <p:nvPr/>
        </p:nvSpPr>
        <p:spPr>
          <a:xfrm>
            <a:off x="2915084" y="366713"/>
            <a:ext cx="9121775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en-US" sz="3600" b="1" kern="0" dirty="0">
                <a:solidFill>
                  <a:srgbClr val="BAE5E4">
                    <a:lumMod val="50000"/>
                  </a:srgbClr>
                </a:solidFill>
                <a:latin typeface="+mj-lt"/>
                <a:ea typeface="+mn-ea"/>
                <a:cs typeface="Arial"/>
                <a:sym typeface="Arial"/>
              </a:rPr>
              <a:t>2. </a:t>
            </a:r>
            <a:r>
              <a:rPr lang="vi-VN" sz="3600" b="1" kern="0" dirty="0">
                <a:solidFill>
                  <a:srgbClr val="BAE5E4">
                    <a:lumMod val="50000"/>
                  </a:srgbClr>
                </a:solidFill>
                <a:latin typeface="+mj-lt"/>
                <a:ea typeface="+mn-ea"/>
                <a:cs typeface="Arial"/>
                <a:sym typeface="Arial"/>
              </a:rPr>
              <a:t>Sắp xếp từ ngữ thành câu và viết vào vở.</a:t>
            </a:r>
            <a:endParaRPr lang="en-US" sz="3600" b="1" kern="0" dirty="0">
              <a:solidFill>
                <a:srgbClr val="BAE5E4">
                  <a:lumMod val="50000"/>
                </a:srgbClr>
              </a:solidFill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11" name="TextBox 10">
            <a:extLst/>
          </p:cNvPr>
          <p:cNvSpPr txBox="1"/>
          <p:nvPr/>
        </p:nvSpPr>
        <p:spPr>
          <a:xfrm>
            <a:off x="3001963" y="1126115"/>
            <a:ext cx="8477250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ea typeface="+mn-ea"/>
                <a:cs typeface="Arial"/>
                <a:sym typeface="Arial"/>
              </a:rPr>
              <a:t>a) </a:t>
            </a:r>
            <a:r>
              <a:rPr lang="vi-VN" sz="3600" kern="0" dirty="0">
                <a:solidFill>
                  <a:srgbClr val="000000"/>
                </a:solidFill>
                <a:latin typeface="+mj-lt"/>
                <a:ea typeface="+mn-ea"/>
                <a:cs typeface="Arial"/>
                <a:sym typeface="Arial"/>
              </a:rPr>
              <a:t>rất, mềm mại, chú gấu bông.</a:t>
            </a:r>
          </a:p>
        </p:txBody>
      </p:sp>
      <p:sp>
        <p:nvSpPr>
          <p:cNvPr id="12" name="TextBox 11">
            <a:extLst/>
          </p:cNvPr>
          <p:cNvSpPr txBox="1"/>
          <p:nvPr/>
        </p:nvSpPr>
        <p:spPr>
          <a:xfrm>
            <a:off x="3001963" y="1733335"/>
            <a:ext cx="8704262" cy="8175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+mn-ea"/>
                <a:cs typeface="Arial"/>
                <a:sym typeface="Wingdings" panose="05000000000000000000" pitchFamily="2" charset="2"/>
              </a:rPr>
              <a:t> Chú gấu bông rất mềm mại.</a:t>
            </a:r>
            <a:endParaRPr lang="vi-VN" sz="3600" kern="0" dirty="0">
              <a:solidFill>
                <a:srgbClr val="FC7D77">
                  <a:lumMod val="75000"/>
                </a:srgbClr>
              </a:solidFill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13" name="TextBox 12">
            <a:extLst/>
          </p:cNvPr>
          <p:cNvSpPr txBox="1"/>
          <p:nvPr/>
        </p:nvSpPr>
        <p:spPr>
          <a:xfrm>
            <a:off x="1636856" y="2336791"/>
            <a:ext cx="10379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ea typeface="+mn-ea"/>
                <a:cs typeface="Arial"/>
                <a:sym typeface="Arial"/>
              </a:rPr>
              <a:t>b) </a:t>
            </a:r>
            <a:r>
              <a:rPr lang="vi-VN" sz="3600" kern="0" dirty="0">
                <a:solidFill>
                  <a:srgbClr val="000000"/>
                </a:solidFill>
                <a:latin typeface="+mj-lt"/>
                <a:ea typeface="+mn-ea"/>
                <a:cs typeface="Arial"/>
                <a:sym typeface="Arial"/>
              </a:rPr>
              <a:t>sặc sỡ, có nhiều màu sắc, đồ chơi lê-gô.</a:t>
            </a:r>
          </a:p>
        </p:txBody>
      </p:sp>
      <p:sp>
        <p:nvSpPr>
          <p:cNvPr id="14" name="TextBox 13">
            <a:extLst/>
          </p:cNvPr>
          <p:cNvSpPr txBox="1"/>
          <p:nvPr/>
        </p:nvSpPr>
        <p:spPr>
          <a:xfrm>
            <a:off x="1636856" y="3151781"/>
            <a:ext cx="99088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+mn-ea"/>
                <a:cs typeface="Arial"/>
                <a:sym typeface="Wingdings" panose="05000000000000000000" pitchFamily="2" charset="2"/>
              </a:rPr>
              <a:t> Đồ chơi lê- gô có nhiều màu sắc sặc sỡ.</a:t>
            </a:r>
            <a:endParaRPr lang="vi-VN" sz="3600" kern="0" dirty="0">
              <a:solidFill>
                <a:srgbClr val="FC7D77">
                  <a:lumMod val="75000"/>
                </a:srgbClr>
              </a:solidFill>
              <a:latin typeface="+mj-lt"/>
              <a:ea typeface="+mn-ea"/>
              <a:cs typeface="Arial"/>
              <a:sym typeface="Arial"/>
            </a:endParaRPr>
          </a:p>
        </p:txBody>
      </p:sp>
      <p:sp>
        <p:nvSpPr>
          <p:cNvPr id="15" name="TextBox 14">
            <a:extLst/>
          </p:cNvPr>
          <p:cNvSpPr txBox="1"/>
          <p:nvPr/>
        </p:nvSpPr>
        <p:spPr>
          <a:xfrm>
            <a:off x="2089438" y="3944324"/>
            <a:ext cx="8477250" cy="8096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vi-VN" sz="3600" b="1" kern="0" dirty="0">
                <a:solidFill>
                  <a:srgbClr val="FC7D77">
                    <a:lumMod val="75000"/>
                  </a:srgbClr>
                </a:solidFill>
                <a:latin typeface="+mj-lt"/>
                <a:ea typeface="+mn-ea"/>
                <a:cs typeface="Arial"/>
                <a:sym typeface="Arial"/>
              </a:rPr>
              <a:t>c) </a:t>
            </a:r>
            <a:r>
              <a:rPr lang="vi-VN" sz="3600" kern="0" dirty="0">
                <a:solidFill>
                  <a:srgbClr val="000000"/>
                </a:solidFill>
                <a:latin typeface="+mj-lt"/>
                <a:ea typeface="+mn-ea"/>
                <a:cs typeface="Arial"/>
                <a:sym typeface="Arial"/>
              </a:rPr>
              <a:t>xinh xắn, bạn búp bê, và dễ thương.</a:t>
            </a:r>
          </a:p>
        </p:txBody>
      </p:sp>
      <p:sp>
        <p:nvSpPr>
          <p:cNvPr id="16" name="TextBox 15">
            <a:extLst/>
          </p:cNvPr>
          <p:cNvSpPr txBox="1"/>
          <p:nvPr/>
        </p:nvSpPr>
        <p:spPr>
          <a:xfrm>
            <a:off x="2637993" y="4739541"/>
            <a:ext cx="8702675" cy="817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lang="vi-VN" sz="3600" kern="0" dirty="0">
                <a:solidFill>
                  <a:srgbClr val="FC7D77">
                    <a:lumMod val="75000"/>
                  </a:srgbClr>
                </a:solidFill>
                <a:latin typeface="+mj-lt"/>
                <a:ea typeface="+mn-ea"/>
                <a:cs typeface="Arial"/>
                <a:sym typeface="Wingdings" panose="05000000000000000000" pitchFamily="2" charset="2"/>
              </a:rPr>
              <a:t> Bạn búp bê xinh xắn và dễ thương.</a:t>
            </a:r>
            <a:endParaRPr lang="vi-VN" sz="3600" kern="0" dirty="0">
              <a:solidFill>
                <a:srgbClr val="FC7D77">
                  <a:lumMod val="75000"/>
                </a:srgbClr>
              </a:solidFill>
              <a:latin typeface="+mj-lt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37042" y="4581128"/>
            <a:ext cx="6533200" cy="110799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Trò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chơi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Tưới</a:t>
            </a:r>
            <a:r>
              <a:rPr lang="en-US" sz="66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 </a:t>
            </a:r>
            <a:r>
              <a:rPr lang="en-US" sz="6600" b="1" spc="5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rPr>
              <a:t>hoa</a:t>
            </a:r>
            <a:endParaRPr lang="en-US" sz="66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</a:endParaRPr>
          </a:p>
        </p:txBody>
      </p:sp>
      <p:pic>
        <p:nvPicPr>
          <p:cNvPr id="11" name="Picture 10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l="43329" t="19446"/>
          <a:stretch/>
        </p:blipFill>
        <p:spPr>
          <a:xfrm>
            <a:off x="8470242" y="2905953"/>
            <a:ext cx="2357024" cy="3350350"/>
          </a:xfrm>
          <a:prstGeom prst="round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6203" y="-416766"/>
            <a:ext cx="4432176" cy="54929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38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9900" y="3449638"/>
            <a:ext cx="1000125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4963" y="3587750"/>
            <a:ext cx="103028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5363" y="4475163"/>
            <a:ext cx="170021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92438" y="5013325"/>
            <a:ext cx="1000125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>
            <a:extLst/>
          </a:blip>
          <a:srcRect l="43329" t="19446"/>
          <a:stretch/>
        </p:blipFill>
        <p:spPr>
          <a:xfrm>
            <a:off x="8675791" y="2132856"/>
            <a:ext cx="2357024" cy="3350350"/>
          </a:xfrm>
          <a:prstGeom prst="roundRect">
            <a:avLst/>
          </a:prstGeom>
        </p:spPr>
      </p:pic>
      <p:pic>
        <p:nvPicPr>
          <p:cNvPr id="51" name="Picture 5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739885" y="3458276"/>
            <a:ext cx="1000125" cy="215741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2" name="Picture 6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4144227" y="3596018"/>
            <a:ext cx="1030287" cy="2182813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3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6075046" y="4446398"/>
            <a:ext cx="1700213" cy="235267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4" name="Picture 8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2992099" y="5005076"/>
            <a:ext cx="1000125" cy="2084387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6" name="Cloud Callout 25"/>
          <p:cNvSpPr/>
          <p:nvPr/>
        </p:nvSpPr>
        <p:spPr>
          <a:xfrm>
            <a:off x="5422900" y="42863"/>
            <a:ext cx="5165725" cy="2090737"/>
          </a:xfrm>
          <a:prstGeom prst="cloudCallout">
            <a:avLst>
              <a:gd name="adj1" fmla="val 20213"/>
              <a:gd name="adj2" fmla="val 90850"/>
            </a:avLst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>
                <a:solidFill>
                  <a:prstClr val="black"/>
                </a:solidFill>
                <a:latin typeface="Calibri"/>
              </a:rPr>
              <a:t>Mình tưới chậu hoa nào đây?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225" y="957263"/>
            <a:ext cx="7632700" cy="1608137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Sắp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xếp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“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giữa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sân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đứng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sừng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sững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”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38" y="3062288"/>
            <a:ext cx="7993062" cy="19446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Cây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bàng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đứng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sừng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sững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giữa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sân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9156700" y="5949950"/>
            <a:ext cx="1219200" cy="71913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333" name="TextBox 5"/>
          <p:cNvSpPr txBox="1">
            <a:spLocks noChangeArrowheads="1"/>
          </p:cNvSpPr>
          <p:nvPr/>
        </p:nvSpPr>
        <p:spPr bwMode="auto">
          <a:xfrm>
            <a:off x="1524000" y="6396038"/>
            <a:ext cx="193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.Vn3DH" pitchFamily="34" charset="0"/>
              </a:rPr>
              <a:t>BT Truc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225" y="903288"/>
            <a:ext cx="7632700" cy="1662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Sắp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xếp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thành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“ 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lợi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bắt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con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mèo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con,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chuột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đang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”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38" y="3062288"/>
            <a:ext cx="7993062" cy="19446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Con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mèo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con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lanh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lợi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đang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bắt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chuột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9156700" y="5949950"/>
            <a:ext cx="1219200" cy="71913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0357" name="TextBox 5"/>
          <p:cNvSpPr txBox="1">
            <a:spLocks noChangeArrowheads="1"/>
          </p:cNvSpPr>
          <p:nvPr/>
        </p:nvSpPr>
        <p:spPr bwMode="auto">
          <a:xfrm>
            <a:off x="1524000" y="6396038"/>
            <a:ext cx="193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.Vn3DH" pitchFamily="34" charset="0"/>
              </a:rPr>
              <a:t>BT Truc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62225" y="903288"/>
            <a:ext cx="7632700" cy="1662112"/>
          </a:xfrm>
          <a:prstGeom prst="round2Diag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prstClr val="black"/>
                </a:solidFill>
                <a:latin typeface="Calibri"/>
              </a:rPr>
              <a:t>Sắp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xếp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: “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điều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khiển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Con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rô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bốt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xa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”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382838" y="3062288"/>
            <a:ext cx="7993062" cy="1944687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Con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rô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-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bốt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được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điều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khiển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từ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/>
              </a:rPr>
              <a:t>xa</a:t>
            </a:r>
            <a:endParaRPr lang="en-US" sz="4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Left Arrow 4">
            <a:hlinkClick r:id="rId2" action="ppaction://hlinksldjump"/>
          </p:cNvPr>
          <p:cNvSpPr/>
          <p:nvPr/>
        </p:nvSpPr>
        <p:spPr>
          <a:xfrm>
            <a:off x="9156700" y="5949950"/>
            <a:ext cx="1219200" cy="719138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1381" name="TextBox 5"/>
          <p:cNvSpPr txBox="1">
            <a:spLocks noChangeArrowheads="1"/>
          </p:cNvSpPr>
          <p:nvPr/>
        </p:nvSpPr>
        <p:spPr bwMode="auto">
          <a:xfrm>
            <a:off x="1524000" y="6396038"/>
            <a:ext cx="19351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.Vn3DH" pitchFamily="34" charset="0"/>
              </a:rPr>
              <a:t>BT Truc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295</Words>
  <Application>Microsoft Office PowerPoint</Application>
  <PresentationFormat>Widescreen</PresentationFormat>
  <Paragraphs>37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.Vn3DH</vt:lpstr>
      <vt:lpstr>Arial</vt:lpstr>
      <vt:lpstr>Arial-Rounded</vt:lpstr>
      <vt:lpstr>Calibri</vt:lpstr>
      <vt:lpstr>等线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HP</cp:lastModifiedBy>
  <cp:revision>57</cp:revision>
  <dcterms:created xsi:type="dcterms:W3CDTF">2021-07-20T01:55:21Z</dcterms:created>
  <dcterms:modified xsi:type="dcterms:W3CDTF">2024-04-09T02:27:09Z</dcterms:modified>
</cp:coreProperties>
</file>