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15"/>
  </p:notesMasterIdLst>
  <p:sldIdLst>
    <p:sldId id="529" r:id="rId3"/>
    <p:sldId id="557" r:id="rId4"/>
    <p:sldId id="558" r:id="rId5"/>
    <p:sldId id="560" r:id="rId6"/>
    <p:sldId id="561" r:id="rId7"/>
    <p:sldId id="565" r:id="rId8"/>
    <p:sldId id="562" r:id="rId9"/>
    <p:sldId id="563" r:id="rId10"/>
    <p:sldId id="564" r:id="rId11"/>
    <p:sldId id="566" r:id="rId12"/>
    <p:sldId id="568" r:id="rId13"/>
    <p:sldId id="5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4" d="100"/>
          <a:sy n="74" d="100"/>
        </p:scale>
        <p:origin x="4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26/2/2022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615086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855002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494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26/2/2022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26/2/2022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61323755"/>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6" name="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7" name="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8" name="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9"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10"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6"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8"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9"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11"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2"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4"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20" name="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Rectangle 20">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2" name="Picture 21"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8108" y="2798616"/>
            <a:ext cx="6477000" cy="3943350"/>
          </a:xfrm>
          <a:prstGeom prst="rect">
            <a:avLst/>
          </a:prstGeom>
        </p:spPr>
      </p:pic>
    </p:spTree>
    <p:extLst>
      <p:ext uri="{BB962C8B-B14F-4D97-AF65-F5344CB8AC3E}">
        <p14:creationId xmlns:p14="http://schemas.microsoft.com/office/powerpoint/2010/main" val="1580495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question_lgh/2021_51/1623838390-uni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876" y="2150772"/>
            <a:ext cx="7184328" cy="4383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4" y="1735168"/>
            <a:ext cx="8593701" cy="523220"/>
          </a:xfrm>
          <a:prstGeom prst="rect">
            <a:avLst/>
          </a:prstGeom>
          <a:noFill/>
        </p:spPr>
        <p:txBody>
          <a:bodyPr wrap="square" rtlCol="0">
            <a:spAutoFit/>
          </a:bodyPr>
          <a:lstStyle/>
          <a:p>
            <a:pPr defTabSz="1219170">
              <a:buClr>
                <a:srgbClr val="000000"/>
              </a:buClr>
              <a:defRPr/>
            </a:pPr>
            <a:r>
              <a:rPr lang="en-US" sz="2800"/>
              <a:t>2. Kể lại từng đoạn của câu chuyện theo tranh.</a:t>
            </a:r>
            <a:endParaRPr lang="en-US" sz="2800" kern="0" dirty="0">
              <a:solidFill>
                <a:srgbClr val="FF0000"/>
              </a:solidFill>
              <a:latin typeface="UTM Cookies" panose="02040603050506020204" pitchFamily="18" charset="0"/>
              <a:cs typeface="Arial"/>
              <a:sym typeface="Arial"/>
            </a:endParaRPr>
          </a:p>
        </p:txBody>
      </p:sp>
      <p:sp>
        <p:nvSpPr>
          <p:cNvPr id="5" name="Cloud 4"/>
          <p:cNvSpPr/>
          <p:nvPr/>
        </p:nvSpPr>
        <p:spPr>
          <a:xfrm>
            <a:off x="438808" y="2343957"/>
            <a:ext cx="3193034" cy="15583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3630" y="2570151"/>
            <a:ext cx="2553513" cy="954107"/>
          </a:xfrm>
          <a:prstGeom prst="rect">
            <a:avLst/>
          </a:prstGeom>
          <a:noFill/>
        </p:spPr>
        <p:txBody>
          <a:bodyPr wrap="square" rtlCol="0">
            <a:spAutoFit/>
          </a:bodyPr>
          <a:lstStyle/>
          <a:p>
            <a:pPr algn="ctr" defTabSz="1219170">
              <a:buClr>
                <a:srgbClr val="000000"/>
              </a:buClr>
              <a:defRPr/>
            </a:pPr>
            <a:r>
              <a:rPr lang="en-US" sz="2800" b="1" smtClean="0">
                <a:solidFill>
                  <a:srgbClr val="FF0000"/>
                </a:solidFill>
              </a:rPr>
              <a:t>Làm việc nhóm</a:t>
            </a:r>
            <a:endParaRPr lang="en-US" sz="2800" kern="0" dirty="0">
              <a:solidFill>
                <a:srgbClr val="FF0000"/>
              </a:solidFill>
              <a:latin typeface="UTM Cookies" panose="02040603050506020204" pitchFamily="18" charset="0"/>
              <a:cs typeface="Arial"/>
              <a:sym typeface="Arial"/>
            </a:endParaRPr>
          </a:p>
        </p:txBody>
      </p:sp>
      <p:sp>
        <p:nvSpPr>
          <p:cNvPr id="9" name="TextBox 8"/>
          <p:cNvSpPr txBox="1"/>
          <p:nvPr/>
        </p:nvSpPr>
        <p:spPr>
          <a:xfrm>
            <a:off x="779972" y="3896672"/>
            <a:ext cx="2607172" cy="1569660"/>
          </a:xfrm>
          <a:prstGeom prst="rect">
            <a:avLst/>
          </a:prstGeom>
          <a:noFill/>
        </p:spPr>
        <p:txBody>
          <a:bodyPr wrap="square" rtlCol="0">
            <a:spAutoFit/>
          </a:bodyPr>
          <a:lstStyle/>
          <a:p>
            <a:pPr defTabSz="1219170">
              <a:buClr>
                <a:srgbClr val="000000"/>
              </a:buClr>
              <a:defRPr/>
            </a:pPr>
            <a:r>
              <a:rPr lang="en-US" sz="2400" smtClean="0">
                <a:solidFill>
                  <a:srgbClr val="7030A0"/>
                </a:solidFill>
              </a:rPr>
              <a:t>Nối tiếp kể từng đoạn của câu chuyện(cả câu chuyện)</a:t>
            </a:r>
            <a:endParaRPr lang="en-US" sz="2400" kern="0" dirty="0">
              <a:solidFill>
                <a:srgbClr val="7030A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10069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pic>
        <p:nvPicPr>
          <p:cNvPr id="7" name="Picture 6"/>
          <p:cNvPicPr>
            <a:picLocks noChangeAspect="1"/>
          </p:cNvPicPr>
          <p:nvPr/>
        </p:nvPicPr>
        <p:blipFill>
          <a:blip r:embed="rId2"/>
          <a:stretch>
            <a:fillRect/>
          </a:stretch>
        </p:blipFill>
        <p:spPr>
          <a:xfrm>
            <a:off x="2653048" y="1823021"/>
            <a:ext cx="7482625" cy="4719446"/>
          </a:xfrm>
          <a:prstGeom prst="rect">
            <a:avLst/>
          </a:prstGeom>
        </p:spPr>
      </p:pic>
    </p:spTree>
    <p:extLst>
      <p:ext uri="{BB962C8B-B14F-4D97-AF65-F5344CB8AC3E}">
        <p14:creationId xmlns:p14="http://schemas.microsoft.com/office/powerpoint/2010/main" val="227849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pic>
        <p:nvPicPr>
          <p:cNvPr id="2" name="Picture 1"/>
          <p:cNvPicPr>
            <a:picLocks noChangeAspect="1"/>
          </p:cNvPicPr>
          <p:nvPr/>
        </p:nvPicPr>
        <p:blipFill>
          <a:blip r:embed="rId2"/>
          <a:stretch>
            <a:fillRect/>
          </a:stretch>
        </p:blipFill>
        <p:spPr>
          <a:xfrm>
            <a:off x="2846233" y="1849125"/>
            <a:ext cx="7791718" cy="4641828"/>
          </a:xfrm>
          <a:prstGeom prst="rect">
            <a:avLst/>
          </a:prstGeom>
        </p:spPr>
      </p:pic>
    </p:spTree>
    <p:extLst>
      <p:ext uri="{BB962C8B-B14F-4D97-AF65-F5344CB8AC3E}">
        <p14:creationId xmlns:p14="http://schemas.microsoft.com/office/powerpoint/2010/main" val="109883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1505" y="2365914"/>
            <a:ext cx="2713127" cy="3375026"/>
          </a:xfrm>
          <a:prstGeom prst="rect">
            <a:avLst/>
          </a:prstGeom>
          <a:noFill/>
        </p:spPr>
        <p:txBody>
          <a:bodyPr wrap="square" rtlCol="0">
            <a:spAutoFit/>
          </a:bodyPr>
          <a:lstStyle/>
          <a:p>
            <a:pPr algn="ctr" defTabSz="1219170">
              <a:buClr>
                <a:srgbClr val="000000"/>
              </a:buClr>
              <a:defRPr/>
            </a:pPr>
            <a:r>
              <a:rPr lang="en-US" sz="5333" kern="0" dirty="0" smtClean="0">
                <a:solidFill>
                  <a:srgbClr val="FB5B53"/>
                </a:solidFill>
                <a:latin typeface="UTM Cookies" panose="02040603050506020204" pitchFamily="18" charset="0"/>
                <a:cs typeface="Arial"/>
                <a:sym typeface="Arial"/>
              </a:rPr>
              <a:t>HÀNH TINH XANH CỦA EM</a:t>
            </a:r>
            <a:endParaRPr lang="en-US" sz="5333" kern="0" dirty="0">
              <a:solidFill>
                <a:srgbClr val="FB5B53"/>
              </a:solidFill>
              <a:latin typeface="UTM Cookies" panose="02040603050506020204" pitchFamily="18" charset="0"/>
              <a:cs typeface="Arial"/>
              <a:sym typeface="Arial"/>
            </a:endParaRPr>
          </a:p>
        </p:txBody>
      </p:sp>
      <p:pic>
        <p:nvPicPr>
          <p:cNvPr id="3" name="Picture 2"/>
          <p:cNvPicPr>
            <a:picLocks noChangeAspect="1"/>
          </p:cNvPicPr>
          <p:nvPr/>
        </p:nvPicPr>
        <p:blipFill rotWithShape="1">
          <a:blip r:embed="rId4"/>
          <a:srcRect l="5516" t="16659" r="4674" b="4760"/>
          <a:stretch/>
        </p:blipFill>
        <p:spPr>
          <a:xfrm>
            <a:off x="3997235" y="901337"/>
            <a:ext cx="7040880" cy="5264332"/>
          </a:xfrm>
          <a:prstGeom prst="ellipse">
            <a:avLst/>
          </a:prstGeom>
        </p:spPr>
      </p:pic>
    </p:spTree>
    <p:extLst>
      <p:ext uri="{BB962C8B-B14F-4D97-AF65-F5344CB8AC3E}">
        <p14:creationId xmlns:p14="http://schemas.microsoft.com/office/powerpoint/2010/main" val="221836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question_lgh/2021_51/1623838390-uni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706" y="1569405"/>
            <a:ext cx="7826188" cy="4991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315734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question_lgh/2021_51/1623838390-uni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196" y="2150772"/>
            <a:ext cx="7548428" cy="4383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5" y="1735168"/>
            <a:ext cx="6862950" cy="523220"/>
          </a:xfrm>
          <a:prstGeom prst="rect">
            <a:avLst/>
          </a:prstGeom>
          <a:noFill/>
        </p:spPr>
        <p:txBody>
          <a:bodyPr wrap="square" rtlCol="0">
            <a:spAutoFit/>
          </a:bodyPr>
          <a:lstStyle/>
          <a:p>
            <a:pPr defTabSz="1219170">
              <a:buClr>
                <a:srgbClr val="000000"/>
              </a:buClr>
              <a:defRPr/>
            </a:pPr>
            <a:r>
              <a:rPr lang="en-US" sz="2800" smtClean="0"/>
              <a:t>1.Nhắc </a:t>
            </a:r>
            <a:r>
              <a:rPr lang="en-US" sz="2800"/>
              <a:t>lại sự việc trong từng </a:t>
            </a:r>
            <a:r>
              <a:rPr lang="en-US" sz="2800"/>
              <a:t>tranh</a:t>
            </a:r>
            <a:r>
              <a:rPr lang="en-US" sz="2800" smtClean="0"/>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42821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5" y="1735168"/>
            <a:ext cx="8580822" cy="523220"/>
          </a:xfrm>
          <a:prstGeom prst="rect">
            <a:avLst/>
          </a:prstGeom>
          <a:noFill/>
        </p:spPr>
        <p:txBody>
          <a:bodyPr wrap="square" rtlCol="0">
            <a:spAutoFit/>
          </a:bodyPr>
          <a:lstStyle/>
          <a:p>
            <a:pPr defTabSz="1219170">
              <a:buClr>
                <a:srgbClr val="000000"/>
              </a:buClr>
              <a:defRPr/>
            </a:pPr>
            <a:r>
              <a:rPr lang="en-US" sz="2800" smtClean="0"/>
              <a:t>2. Kể lại từng đoạn của câu chuyện theo </a:t>
            </a:r>
            <a:r>
              <a:rPr lang="en-US" sz="2800"/>
              <a:t>tranh</a:t>
            </a:r>
            <a:r>
              <a:rPr lang="en-US" sz="2800" smtClean="0"/>
              <a:t>.</a:t>
            </a:r>
            <a:endParaRPr lang="en-US" sz="2800" kern="0" dirty="0">
              <a:solidFill>
                <a:srgbClr val="FF0000"/>
              </a:solidFill>
              <a:latin typeface="UTM Cookies" panose="02040603050506020204" pitchFamily="18" charset="0"/>
              <a:cs typeface="Arial"/>
              <a:sym typeface="Arial"/>
            </a:endParaRPr>
          </a:p>
        </p:txBody>
      </p:sp>
      <p:pic>
        <p:nvPicPr>
          <p:cNvPr id="2050" name="Picture 2" descr="Lý thuyết bài 11: nói và nghe: kẻ chuyện sự tích cây thì là tiếng việ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101" y="2258389"/>
            <a:ext cx="5333553" cy="4181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42654" y="3188334"/>
            <a:ext cx="4402878" cy="1384995"/>
          </a:xfrm>
          <a:prstGeom prst="rect">
            <a:avLst/>
          </a:prstGeom>
          <a:noFill/>
        </p:spPr>
        <p:txBody>
          <a:bodyPr wrap="square" rtlCol="0">
            <a:spAutoFit/>
          </a:bodyPr>
          <a:lstStyle/>
          <a:p>
            <a:pPr defTabSz="1219170">
              <a:buClr>
                <a:srgbClr val="000000"/>
              </a:buClr>
              <a:defRPr/>
            </a:pPr>
            <a:r>
              <a:rPr lang="vi-VN" sz="2800">
                <a:solidFill>
                  <a:srgbClr val="FF0000"/>
                </a:solidFill>
              </a:rPr>
              <a:t>Cây cối kéo nhau lên trời để được ông trời đặt </a:t>
            </a:r>
            <a:r>
              <a:rPr lang="vi-VN" sz="2800">
                <a:solidFill>
                  <a:srgbClr val="FF0000"/>
                </a:solidFill>
              </a:rPr>
              <a:t>tên </a:t>
            </a:r>
            <a:r>
              <a:rPr lang="vi-VN" sz="2800" smtClean="0">
                <a:solidFill>
                  <a:srgbClr val="FF0000"/>
                </a:solidFill>
              </a:rPr>
              <a:t>cho</a:t>
            </a:r>
            <a:r>
              <a:rPr lang="en-US" sz="2800" smtClean="0">
                <a:solidFill>
                  <a:srgbClr val="FF0000"/>
                </a:solidFill>
              </a:rPr>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16044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question_lgh/2021_51/1623838390-uni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876" y="2150772"/>
            <a:ext cx="7184328" cy="4383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4" y="1735168"/>
            <a:ext cx="8593701" cy="523220"/>
          </a:xfrm>
          <a:prstGeom prst="rect">
            <a:avLst/>
          </a:prstGeom>
          <a:noFill/>
        </p:spPr>
        <p:txBody>
          <a:bodyPr wrap="square" rtlCol="0">
            <a:spAutoFit/>
          </a:bodyPr>
          <a:lstStyle/>
          <a:p>
            <a:pPr defTabSz="1219170">
              <a:buClr>
                <a:srgbClr val="000000"/>
              </a:buClr>
              <a:defRPr/>
            </a:pPr>
            <a:r>
              <a:rPr lang="en-US" sz="2800"/>
              <a:t>2. Kể lại từng đoạn của câu chuyện theo tranh.</a:t>
            </a:r>
            <a:endParaRPr lang="en-US" sz="2800" kern="0" dirty="0">
              <a:solidFill>
                <a:srgbClr val="FF0000"/>
              </a:solidFill>
              <a:latin typeface="UTM Cookies" panose="02040603050506020204" pitchFamily="18" charset="0"/>
              <a:cs typeface="Arial"/>
              <a:sym typeface="Arial"/>
            </a:endParaRPr>
          </a:p>
        </p:txBody>
      </p:sp>
      <p:sp>
        <p:nvSpPr>
          <p:cNvPr id="5" name="Cloud 4"/>
          <p:cNvSpPr/>
          <p:nvPr/>
        </p:nvSpPr>
        <p:spPr>
          <a:xfrm>
            <a:off x="438808" y="2343957"/>
            <a:ext cx="3193034" cy="15583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3630" y="2570151"/>
            <a:ext cx="2553513" cy="954107"/>
          </a:xfrm>
          <a:prstGeom prst="rect">
            <a:avLst/>
          </a:prstGeom>
          <a:noFill/>
        </p:spPr>
        <p:txBody>
          <a:bodyPr wrap="square" rtlCol="0">
            <a:spAutoFit/>
          </a:bodyPr>
          <a:lstStyle/>
          <a:p>
            <a:pPr algn="ctr" defTabSz="1219170">
              <a:buClr>
                <a:srgbClr val="000000"/>
              </a:buClr>
              <a:defRPr/>
            </a:pPr>
            <a:r>
              <a:rPr lang="en-US" sz="2800" b="1" smtClean="0">
                <a:solidFill>
                  <a:srgbClr val="FF0000"/>
                </a:solidFill>
              </a:rPr>
              <a:t>Làm việc cá nhân</a:t>
            </a:r>
            <a:endParaRPr lang="en-US" sz="2800" kern="0" dirty="0">
              <a:solidFill>
                <a:srgbClr val="FF0000"/>
              </a:solidFill>
              <a:latin typeface="UTM Cookies" panose="02040603050506020204" pitchFamily="18" charset="0"/>
              <a:cs typeface="Arial"/>
              <a:sym typeface="Arial"/>
            </a:endParaRPr>
          </a:p>
        </p:txBody>
      </p:sp>
      <p:sp>
        <p:nvSpPr>
          <p:cNvPr id="9" name="TextBox 8"/>
          <p:cNvSpPr txBox="1"/>
          <p:nvPr/>
        </p:nvSpPr>
        <p:spPr>
          <a:xfrm>
            <a:off x="779972" y="3896672"/>
            <a:ext cx="2607172" cy="1938992"/>
          </a:xfrm>
          <a:prstGeom prst="rect">
            <a:avLst/>
          </a:prstGeom>
          <a:noFill/>
        </p:spPr>
        <p:txBody>
          <a:bodyPr wrap="square" rtlCol="0">
            <a:spAutoFit/>
          </a:bodyPr>
          <a:lstStyle/>
          <a:p>
            <a:pPr defTabSz="1219170">
              <a:buClr>
                <a:srgbClr val="000000"/>
              </a:buClr>
              <a:defRPr/>
            </a:pPr>
            <a:r>
              <a:rPr lang="en-US" sz="2400" smtClean="0">
                <a:solidFill>
                  <a:srgbClr val="7030A0"/>
                </a:solidFill>
              </a:rPr>
              <a:t>Nhìn tranh và câu hỏi gợi ý dưới tranh tập kể từng đoạn của câu chuyện.</a:t>
            </a:r>
            <a:endParaRPr lang="en-US" sz="2400" kern="0" dirty="0">
              <a:solidFill>
                <a:srgbClr val="7030A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3556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5" y="1735168"/>
            <a:ext cx="8580822" cy="523220"/>
          </a:xfrm>
          <a:prstGeom prst="rect">
            <a:avLst/>
          </a:prstGeom>
          <a:noFill/>
        </p:spPr>
        <p:txBody>
          <a:bodyPr wrap="square" rtlCol="0">
            <a:spAutoFit/>
          </a:bodyPr>
          <a:lstStyle/>
          <a:p>
            <a:pPr defTabSz="1219170">
              <a:buClr>
                <a:srgbClr val="000000"/>
              </a:buClr>
              <a:defRPr/>
            </a:pPr>
            <a:r>
              <a:rPr lang="en-US" sz="2800" smtClean="0"/>
              <a:t>2. Kể lại từng đoạn của câu chuyện theo </a:t>
            </a:r>
            <a:r>
              <a:rPr lang="en-US" sz="2800"/>
              <a:t>tranh</a:t>
            </a:r>
            <a:r>
              <a:rPr lang="en-US" sz="2800" smtClean="0"/>
              <a:t>.</a:t>
            </a:r>
            <a:endParaRPr lang="en-US" sz="2800" kern="0" dirty="0">
              <a:solidFill>
                <a:srgbClr val="FF0000"/>
              </a:solidFill>
              <a:latin typeface="UTM Cookies" panose="02040603050506020204" pitchFamily="18" charset="0"/>
              <a:cs typeface="Arial"/>
              <a:sym typeface="Arial"/>
            </a:endParaRPr>
          </a:p>
        </p:txBody>
      </p:sp>
      <p:pic>
        <p:nvPicPr>
          <p:cNvPr id="7170" name="Picture 2" descr="Lý thuyết bài 11: nói và nghe: kẻ chuyện sự tích cây thì là tiếng việ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228" y="2258388"/>
            <a:ext cx="4906851" cy="41037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87353" y="3252730"/>
            <a:ext cx="4158180" cy="954107"/>
          </a:xfrm>
          <a:prstGeom prst="rect">
            <a:avLst/>
          </a:prstGeom>
          <a:noFill/>
        </p:spPr>
        <p:txBody>
          <a:bodyPr wrap="square" rtlCol="0">
            <a:spAutoFit/>
          </a:bodyPr>
          <a:lstStyle/>
          <a:p>
            <a:pPr defTabSz="1219170">
              <a:buClr>
                <a:srgbClr val="000000"/>
              </a:buClr>
              <a:defRPr/>
            </a:pPr>
            <a:r>
              <a:rPr lang="en-US" sz="2800">
                <a:solidFill>
                  <a:srgbClr val="FF0000"/>
                </a:solidFill>
              </a:rPr>
              <a:t>Trời đang đặt tên cho từng </a:t>
            </a:r>
            <a:r>
              <a:rPr lang="en-US" sz="2800">
                <a:solidFill>
                  <a:srgbClr val="FF0000"/>
                </a:solidFill>
              </a:rPr>
              <a:t>loài </a:t>
            </a:r>
            <a:r>
              <a:rPr lang="en-US" sz="2800" smtClean="0">
                <a:solidFill>
                  <a:srgbClr val="FF0000"/>
                </a:solidFill>
              </a:rPr>
              <a:t>cây</a:t>
            </a:r>
            <a:r>
              <a:rPr lang="en-US" sz="2800">
                <a:solidFill>
                  <a:srgbClr val="FF0000"/>
                </a:solidFill>
              </a:rPr>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289311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5" y="1735168"/>
            <a:ext cx="8580822" cy="523220"/>
          </a:xfrm>
          <a:prstGeom prst="rect">
            <a:avLst/>
          </a:prstGeom>
          <a:noFill/>
        </p:spPr>
        <p:txBody>
          <a:bodyPr wrap="square" rtlCol="0">
            <a:spAutoFit/>
          </a:bodyPr>
          <a:lstStyle/>
          <a:p>
            <a:pPr defTabSz="1219170">
              <a:buClr>
                <a:srgbClr val="000000"/>
              </a:buClr>
              <a:defRPr/>
            </a:pPr>
            <a:r>
              <a:rPr lang="en-US" sz="2800" smtClean="0"/>
              <a:t>2. Kể lại từng đoạn của câu chuyện theo </a:t>
            </a:r>
            <a:r>
              <a:rPr lang="en-US" sz="2800"/>
              <a:t>tranh</a:t>
            </a:r>
            <a:r>
              <a:rPr lang="en-US" sz="2800" smtClean="0"/>
              <a:t>.</a:t>
            </a:r>
            <a:endParaRPr lang="en-US" sz="2800" kern="0" dirty="0">
              <a:solidFill>
                <a:srgbClr val="FF0000"/>
              </a:solidFill>
              <a:latin typeface="UTM Cookies" panose="02040603050506020204" pitchFamily="18" charset="0"/>
              <a:cs typeface="Arial"/>
              <a:sym typeface="Arial"/>
            </a:endParaRPr>
          </a:p>
        </p:txBody>
      </p:sp>
      <p:pic>
        <p:nvPicPr>
          <p:cNvPr id="2" name="Picture 1"/>
          <p:cNvPicPr>
            <a:picLocks noChangeAspect="1"/>
          </p:cNvPicPr>
          <p:nvPr/>
        </p:nvPicPr>
        <p:blipFill>
          <a:blip r:embed="rId2"/>
          <a:stretch>
            <a:fillRect/>
          </a:stretch>
        </p:blipFill>
        <p:spPr>
          <a:xfrm>
            <a:off x="2292440" y="2258388"/>
            <a:ext cx="5331853" cy="4284080"/>
          </a:xfrm>
          <a:prstGeom prst="rect">
            <a:avLst/>
          </a:prstGeom>
        </p:spPr>
      </p:pic>
      <p:sp>
        <p:nvSpPr>
          <p:cNvPr id="7" name="TextBox 6"/>
          <p:cNvSpPr txBox="1"/>
          <p:nvPr/>
        </p:nvSpPr>
        <p:spPr>
          <a:xfrm>
            <a:off x="7624293" y="3252730"/>
            <a:ext cx="4121239" cy="1384995"/>
          </a:xfrm>
          <a:prstGeom prst="rect">
            <a:avLst/>
          </a:prstGeom>
          <a:noFill/>
        </p:spPr>
        <p:txBody>
          <a:bodyPr wrap="square" rtlCol="0">
            <a:spAutoFit/>
          </a:bodyPr>
          <a:lstStyle/>
          <a:p>
            <a:pPr defTabSz="1219170">
              <a:buClr>
                <a:srgbClr val="000000"/>
              </a:buClr>
              <a:defRPr/>
            </a:pPr>
            <a:r>
              <a:rPr lang="en-US" sz="2800">
                <a:solidFill>
                  <a:srgbClr val="FF0000"/>
                </a:solidFill>
              </a:rPr>
              <a:t>Trời yêu cầu cây nhỏ giới thiệu về mình để trời đặt tên cho </a:t>
            </a:r>
            <a:r>
              <a:rPr lang="en-US" sz="2800">
                <a:solidFill>
                  <a:srgbClr val="FF0000"/>
                </a:solidFill>
              </a:rPr>
              <a:t>phù </a:t>
            </a:r>
            <a:r>
              <a:rPr lang="en-US" sz="2800" smtClean="0">
                <a:solidFill>
                  <a:srgbClr val="FF0000"/>
                </a:solidFill>
              </a:rPr>
              <a:t>hợp.</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400991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5" y="1735168"/>
            <a:ext cx="8580822" cy="523220"/>
          </a:xfrm>
          <a:prstGeom prst="rect">
            <a:avLst/>
          </a:prstGeom>
          <a:noFill/>
        </p:spPr>
        <p:txBody>
          <a:bodyPr wrap="square" rtlCol="0">
            <a:spAutoFit/>
          </a:bodyPr>
          <a:lstStyle/>
          <a:p>
            <a:pPr defTabSz="1219170">
              <a:buClr>
                <a:srgbClr val="000000"/>
              </a:buClr>
              <a:defRPr/>
            </a:pPr>
            <a:r>
              <a:rPr lang="en-US" sz="2800" smtClean="0"/>
              <a:t>2. Kể lại từng đoạn của câu chuyện theo </a:t>
            </a:r>
            <a:r>
              <a:rPr lang="en-US" sz="2800"/>
              <a:t>tranh</a:t>
            </a:r>
            <a:r>
              <a:rPr lang="en-US" sz="2800" smtClean="0"/>
              <a:t>.</a:t>
            </a:r>
            <a:endParaRPr lang="en-US" sz="2800" kern="0" dirty="0">
              <a:solidFill>
                <a:srgbClr val="FF0000"/>
              </a:solidFill>
              <a:latin typeface="UTM Cookies" panose="02040603050506020204" pitchFamily="18" charset="0"/>
              <a:cs typeface="Arial"/>
              <a:sym typeface="Arial"/>
            </a:endParaRPr>
          </a:p>
        </p:txBody>
      </p:sp>
      <p:pic>
        <p:nvPicPr>
          <p:cNvPr id="5" name="Picture 4"/>
          <p:cNvPicPr>
            <a:picLocks noChangeAspect="1"/>
          </p:cNvPicPr>
          <p:nvPr/>
        </p:nvPicPr>
        <p:blipFill>
          <a:blip r:embed="rId2"/>
          <a:stretch>
            <a:fillRect/>
          </a:stretch>
        </p:blipFill>
        <p:spPr>
          <a:xfrm>
            <a:off x="1996224" y="2137893"/>
            <a:ext cx="5254581" cy="4301544"/>
          </a:xfrm>
          <a:prstGeom prst="rect">
            <a:avLst/>
          </a:prstGeom>
        </p:spPr>
      </p:pic>
      <p:sp>
        <p:nvSpPr>
          <p:cNvPr id="9" name="TextBox 8"/>
          <p:cNvSpPr txBox="1"/>
          <p:nvPr/>
        </p:nvSpPr>
        <p:spPr>
          <a:xfrm>
            <a:off x="7250805" y="3252730"/>
            <a:ext cx="4494727" cy="2677656"/>
          </a:xfrm>
          <a:prstGeom prst="rect">
            <a:avLst/>
          </a:prstGeom>
          <a:noFill/>
        </p:spPr>
        <p:txBody>
          <a:bodyPr wrap="square" rtlCol="0">
            <a:spAutoFit/>
          </a:bodyPr>
          <a:lstStyle/>
          <a:p>
            <a:pPr defTabSz="1219170">
              <a:buClr>
                <a:srgbClr val="000000"/>
              </a:buClr>
              <a:defRPr/>
            </a:pPr>
            <a:r>
              <a:rPr lang="vi-VN" sz="2800">
                <a:solidFill>
                  <a:srgbClr val="FF0000"/>
                </a:solidFill>
              </a:rPr>
              <a:t>Khi trời còn đang phân vân chưa biết đặt tên cho cây nhỏ là gì, thì cây nhỏ đã vội vàng chạy về vì nghĩ trời đặt cho mình tên là “thì </a:t>
            </a:r>
            <a:r>
              <a:rPr lang="vi-VN" sz="2800">
                <a:solidFill>
                  <a:srgbClr val="FF0000"/>
                </a:solidFill>
              </a:rPr>
              <a:t>là</a:t>
            </a:r>
            <a:r>
              <a:rPr lang="vi-VN" sz="2800" smtClean="0">
                <a:solidFill>
                  <a:srgbClr val="FF0000"/>
                </a:solidFill>
              </a:rPr>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34415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TotalTime>
  <Words>285</Words>
  <Application>Microsoft Office PowerPoint</Application>
  <PresentationFormat>Widescreen</PresentationFormat>
  <Paragraphs>38</Paragraphs>
  <Slides>12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Arial-Rounded</vt:lpstr>
      <vt:lpstr>Calibri</vt:lpstr>
      <vt:lpstr>等线</vt:lpstr>
      <vt:lpstr>Kalam</vt:lpstr>
      <vt:lpstr>Montserrat</vt:lpstr>
      <vt:lpstr>Montserrat Medium</vt:lpstr>
      <vt:lpstr>UTM Cookies</vt:lpstr>
      <vt:lpstr>Office Theme</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75</cp:revision>
  <dcterms:created xsi:type="dcterms:W3CDTF">2021-07-20T01:55:21Z</dcterms:created>
  <dcterms:modified xsi:type="dcterms:W3CDTF">2022-02-26T09:08:29Z</dcterms:modified>
</cp:coreProperties>
</file>