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1" r:id="rId5"/>
    <p:sldId id="263" r:id="rId6"/>
    <p:sldId id="264" r:id="rId7"/>
    <p:sldId id="267" r:id="rId8"/>
    <p:sldId id="266" r:id="rId9"/>
    <p:sldId id="265" r:id="rId10"/>
    <p:sldId id="268" r:id="rId11"/>
    <p:sldId id="275" r:id="rId12"/>
    <p:sldId id="270" r:id="rId13"/>
    <p:sldId id="271" r:id="rId14"/>
    <p:sldId id="272" r:id="rId15"/>
    <p:sldId id="273" r:id="rId16"/>
    <p:sldId id="274"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AE525F2-8C43-47E8-ACC4-78AEB1C3AB1D}" type="datetimeFigureOut">
              <a:rPr lang="en-US" smtClean="0"/>
              <a:pPr/>
              <a:t>10/3/2024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2A3374A-6A25-417F-ABC5-4C8DD67990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E525F2-8C43-47E8-ACC4-78AEB1C3AB1D}"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E525F2-8C43-47E8-ACC4-78AEB1C3AB1D}"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E525F2-8C43-47E8-ACC4-78AEB1C3AB1D}"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AE525F2-8C43-47E8-ACC4-78AEB1C3AB1D}"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A3374A-6A25-417F-ABC5-4C8DD679909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AE525F2-8C43-47E8-ACC4-78AEB1C3AB1D}"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3374A-6A25-417F-ABC5-4C8DD6799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AE525F2-8C43-47E8-ACC4-78AEB1C3AB1D}"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A3374A-6A25-417F-ABC5-4C8DD6799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AE525F2-8C43-47E8-ACC4-78AEB1C3AB1D}"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A3374A-6A25-417F-ABC5-4C8DD6799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525F2-8C43-47E8-ACC4-78AEB1C3AB1D}"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A3374A-6A25-417F-ABC5-4C8DD6799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AE525F2-8C43-47E8-ACC4-78AEB1C3AB1D}"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A3374A-6A25-417F-ABC5-4C8DD6799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AE525F2-8C43-47E8-ACC4-78AEB1C3AB1D}"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2A3374A-6A25-417F-ABC5-4C8DD679909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E525F2-8C43-47E8-ACC4-78AEB1C3AB1D}" type="datetimeFigureOut">
              <a:rPr lang="en-US" smtClean="0"/>
              <a:pPr/>
              <a:t>10/3/2024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2A3374A-6A25-417F-ABC5-4C8DD679909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Background trẻ em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3707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0" y="381000"/>
            <a:ext cx="7848600" cy="426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0" name="TextBox 9"/>
          <p:cNvSpPr txBox="1"/>
          <p:nvPr/>
        </p:nvSpPr>
        <p:spPr>
          <a:xfrm>
            <a:off x="2133600" y="564573"/>
            <a:ext cx="5257800" cy="1938992"/>
          </a:xfrm>
          <a:prstGeom prst="rect">
            <a:avLst/>
          </a:prstGeom>
          <a:noFill/>
        </p:spPr>
        <p:txBody>
          <a:bodyPr wrap="square" rtlCol="0">
            <a:spAutoFit/>
          </a:bodyPr>
          <a:lstStyle/>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HỘI ĐỒNG ĐỘI </a:t>
            </a:r>
            <a:r>
              <a:rPr lang="en-US" sz="2000" dirty="0" smtClean="0">
                <a:latin typeface="Times New Roman" pitchFamily="18" charset="0"/>
                <a:cs typeface="Times New Roman" pitchFamily="18" charset="0"/>
              </a:rPr>
              <a:t>HUYỆN</a:t>
            </a:r>
          </a:p>
          <a:p>
            <a:pPr algn="ct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ĐỨC C</a:t>
            </a:r>
            <a:r>
              <a:rPr lang="vi-VN" sz="2000" dirty="0">
                <a:latin typeface="Times New Roman" pitchFamily="18" charset="0"/>
                <a:cs typeface="Times New Roman" pitchFamily="18" charset="0"/>
              </a:rPr>
              <a:t>Ơ</a:t>
            </a:r>
            <a:endParaRPr lang="en-US" sz="2000" dirty="0">
              <a:latin typeface="Times New Roman" pitchFamily="18" charset="0"/>
              <a:cs typeface="Times New Roman" pitchFamily="18" charset="0"/>
            </a:endParaRPr>
          </a:p>
          <a:p>
            <a:pPr algn="ctr"/>
            <a:r>
              <a:rPr lang="en-US" sz="2000" b="1" u="sng" dirty="0">
                <a:latin typeface="Times New Roman" pitchFamily="18" charset="0"/>
                <a:cs typeface="Times New Roman" pitchFamily="18" charset="0"/>
              </a:rPr>
              <a:t>LIÊN ĐỘI TRƯỜNG THCS LÊ LỢI</a:t>
            </a:r>
          </a:p>
        </p:txBody>
      </p:sp>
      <p:sp>
        <p:nvSpPr>
          <p:cNvPr id="8" name="TextBox 7"/>
          <p:cNvSpPr txBox="1"/>
          <p:nvPr/>
        </p:nvSpPr>
        <p:spPr>
          <a:xfrm>
            <a:off x="914400" y="1747026"/>
            <a:ext cx="7543799" cy="1015663"/>
          </a:xfrm>
          <a:prstGeom prst="rect">
            <a:avLst/>
          </a:prstGeom>
          <a:noFill/>
        </p:spPr>
        <p:txBody>
          <a:bodyPr wrap="square" rtlCol="0">
            <a:spAutoFit/>
          </a:bodyPr>
          <a:lstStyle/>
          <a:p>
            <a:pPr algn="ctr"/>
            <a:r>
              <a:rPr lang="en-US" sz="2000" b="1" dirty="0" smtClean="0">
                <a:ln w="1905"/>
                <a:solidFill>
                  <a:srgbClr val="FF0000"/>
                </a:solidFill>
                <a:latin typeface="Times New Roman" pitchFamily="18" charset="0"/>
                <a:cs typeface="Times New Roman" pitchFamily="18" charset="0"/>
              </a:rPr>
              <a:t>ĐỘI TNTP HỒ CHÍ MINH</a:t>
            </a:r>
            <a:endParaRPr lang="en-US" sz="2000" b="1" dirty="0" smtClean="0">
              <a:ln w="1905"/>
              <a:solidFill>
                <a:srgbClr val="FF0000"/>
              </a:solidFill>
              <a:latin typeface="Times New Roman" pitchFamily="18" charset="0"/>
              <a:cs typeface="Times New Roman" pitchFamily="18" charset="0"/>
            </a:endParaRPr>
          </a:p>
          <a:p>
            <a:pPr algn="ctr"/>
            <a:r>
              <a:rPr lang="en-US" sz="2000" b="1" dirty="0" smtClean="0">
                <a:ln w="1905"/>
                <a:solidFill>
                  <a:srgbClr val="FF0000"/>
                </a:solidFill>
                <a:latin typeface="Times New Roman" pitchFamily="18" charset="0"/>
                <a:cs typeface="Times New Roman" pitchFamily="18" charset="0"/>
              </a:rPr>
              <a:t>LIÊN </a:t>
            </a:r>
            <a:r>
              <a:rPr lang="en-US" sz="2000" b="1" dirty="0">
                <a:ln w="1905"/>
                <a:solidFill>
                  <a:srgbClr val="FF0000"/>
                </a:solidFill>
                <a:latin typeface="Times New Roman" pitchFamily="18" charset="0"/>
                <a:cs typeface="Times New Roman" pitchFamily="18" charset="0"/>
              </a:rPr>
              <a:t>ĐỘI TRƯỜNG </a:t>
            </a:r>
            <a:r>
              <a:rPr lang="en-US" sz="2000" b="1" dirty="0" smtClean="0">
                <a:ln w="1905"/>
                <a:solidFill>
                  <a:srgbClr val="FF0000"/>
                </a:solidFill>
                <a:latin typeface="Times New Roman" pitchFamily="18" charset="0"/>
                <a:cs typeface="Times New Roman" pitchFamily="18" charset="0"/>
              </a:rPr>
              <a:t>TIỂU HỌC TÂN DÂN</a:t>
            </a:r>
            <a:endParaRPr lang="en-US" sz="2000" b="1" dirty="0">
              <a:ln w="1905"/>
              <a:solidFill>
                <a:srgbClr val="FF0000"/>
              </a:solidFill>
              <a:latin typeface="Times New Roman" pitchFamily="18" charset="0"/>
              <a:cs typeface="Times New Roman" pitchFamily="18" charset="0"/>
            </a:endParaRPr>
          </a:p>
          <a:p>
            <a:pPr algn="ctr"/>
            <a:endParaRPr lang="en-US" sz="2000" b="1" dirty="0">
              <a:ln w="1905"/>
              <a:solidFill>
                <a:srgbClr val="FF0000"/>
              </a:solidFill>
              <a:latin typeface="Times New Roman" pitchFamily="18" charset="0"/>
              <a:cs typeface="Times New Roman" pitchFamily="18" charset="0"/>
            </a:endParaRPr>
          </a:p>
        </p:txBody>
      </p:sp>
      <p:sp>
        <p:nvSpPr>
          <p:cNvPr id="9" name="TextBox 8"/>
          <p:cNvSpPr txBox="1"/>
          <p:nvPr/>
        </p:nvSpPr>
        <p:spPr>
          <a:xfrm>
            <a:off x="4343400" y="4114800"/>
            <a:ext cx="4267199" cy="400110"/>
          </a:xfrm>
          <a:prstGeom prst="rect">
            <a:avLst/>
          </a:prstGeom>
          <a:noFill/>
        </p:spPr>
        <p:txBody>
          <a:bodyPr wrap="square" rtlCol="0">
            <a:spAutoFit/>
          </a:bodyPr>
          <a:lstStyle/>
          <a:p>
            <a:r>
              <a:rPr lang="en-US" sz="2000" b="1" i="1" dirty="0" err="1" smtClean="0">
                <a:solidFill>
                  <a:srgbClr val="FF0000"/>
                </a:solidFill>
                <a:latin typeface="Times New Roman" pitchFamily="18" charset="0"/>
                <a:cs typeface="Times New Roman" pitchFamily="18" charset="0"/>
              </a:rPr>
              <a:t>Tân</a:t>
            </a:r>
            <a:r>
              <a:rPr lang="en-US" sz="2000" b="1" i="1" dirty="0" smtClean="0">
                <a:solidFill>
                  <a:srgbClr val="FF0000"/>
                </a:solidFill>
                <a:latin typeface="Times New Roman" pitchFamily="18" charset="0"/>
                <a:cs typeface="Times New Roman" pitchFamily="18" charset="0"/>
              </a:rPr>
              <a:t> </a:t>
            </a:r>
            <a:r>
              <a:rPr lang="en-US" sz="2000" b="1" i="1" dirty="0" err="1" smtClean="0">
                <a:solidFill>
                  <a:srgbClr val="FF0000"/>
                </a:solidFill>
                <a:latin typeface="Times New Roman" pitchFamily="18" charset="0"/>
                <a:cs typeface="Times New Roman" pitchFamily="18" charset="0"/>
              </a:rPr>
              <a:t>Dân</a:t>
            </a:r>
            <a:r>
              <a:rPr lang="en-US" sz="2000" b="1" i="1" dirty="0" smtClean="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ngày</a:t>
            </a:r>
            <a:r>
              <a:rPr lang="en-US" sz="2000" b="1" i="1" dirty="0">
                <a:solidFill>
                  <a:srgbClr val="FF0000"/>
                </a:solidFill>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2 </a:t>
            </a:r>
            <a:r>
              <a:rPr lang="en-US" sz="2000" b="1" i="1" dirty="0" err="1">
                <a:solidFill>
                  <a:srgbClr val="FF0000"/>
                </a:solidFill>
                <a:latin typeface="Times New Roman" pitchFamily="18" charset="0"/>
                <a:cs typeface="Times New Roman" pitchFamily="18" charset="0"/>
              </a:rPr>
              <a:t>tháng</a:t>
            </a:r>
            <a:r>
              <a:rPr lang="en-US" sz="2000" b="1" i="1" dirty="0">
                <a:solidFill>
                  <a:srgbClr val="FF0000"/>
                </a:solidFill>
                <a:latin typeface="Times New Roman" pitchFamily="18" charset="0"/>
                <a:cs typeface="Times New Roman" pitchFamily="18" charset="0"/>
              </a:rPr>
              <a:t> 10 </a:t>
            </a:r>
            <a:r>
              <a:rPr lang="en-US" sz="2000" b="1" i="1" dirty="0" err="1">
                <a:solidFill>
                  <a:srgbClr val="FF0000"/>
                </a:solidFill>
                <a:latin typeface="Times New Roman" pitchFamily="18" charset="0"/>
                <a:cs typeface="Times New Roman" pitchFamily="18" charset="0"/>
              </a:rPr>
              <a:t>năm</a:t>
            </a:r>
            <a:r>
              <a:rPr lang="en-US" sz="2000" b="1" i="1" dirty="0">
                <a:solidFill>
                  <a:srgbClr val="FF0000"/>
                </a:solidFill>
                <a:latin typeface="Times New Roman" pitchFamily="18" charset="0"/>
                <a:cs typeface="Times New Roman" pitchFamily="18" charset="0"/>
              </a:rPr>
              <a:t> 2024</a:t>
            </a:r>
          </a:p>
        </p:txBody>
      </p:sp>
      <p:sp>
        <p:nvSpPr>
          <p:cNvPr id="11" name="TextBox 10"/>
          <p:cNvSpPr txBox="1"/>
          <p:nvPr/>
        </p:nvSpPr>
        <p:spPr>
          <a:xfrm>
            <a:off x="1219200" y="1906825"/>
            <a:ext cx="7162800" cy="2031325"/>
          </a:xfrm>
          <a:prstGeom prst="rect">
            <a:avLst/>
          </a:prstGeom>
          <a:noFill/>
        </p:spPr>
        <p:txBody>
          <a:bodyPr wrap="square" rtlCol="0">
            <a:spAutoFit/>
          </a:bodyPr>
          <a:lstStyle/>
          <a:p>
            <a:pPr algn="ctr">
              <a:lnSpc>
                <a:spcPct val="150000"/>
              </a:lnSpc>
            </a:pP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ctr">
              <a:lnSpc>
                <a:spcPct val="150000"/>
              </a:lnSpc>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XÂY DỰNG TÌNH BẠN ĐẸP</a:t>
            </a:r>
          </a:p>
          <a:p>
            <a:pPr algn="ctr">
              <a:lnSpc>
                <a:spcPct val="150000"/>
              </a:lnSpc>
            </a:pP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NÓI KHÔNG VỚI BẠO LỰC HỌC ĐƯỜNG</a:t>
            </a:r>
            <a:endParaRPr lang="en-US" sz="2800" dirty="0"/>
          </a:p>
        </p:txBody>
      </p:sp>
      <p:pic>
        <p:nvPicPr>
          <p:cNvPr id="1026" name="Picture 2" descr="D:\tải xuống.jpg"/>
          <p:cNvPicPr>
            <a:picLocks noChangeAspect="1" noChangeArrowheads="1"/>
          </p:cNvPicPr>
          <p:nvPr/>
        </p:nvPicPr>
        <p:blipFill>
          <a:blip r:embed="rId3"/>
          <a:srcRect/>
          <a:stretch>
            <a:fillRect/>
          </a:stretch>
        </p:blipFill>
        <p:spPr bwMode="auto">
          <a:xfrm>
            <a:off x="3962400" y="408096"/>
            <a:ext cx="1219200" cy="1315156"/>
          </a:xfrm>
          <a:prstGeom prst="rect">
            <a:avLst/>
          </a:prstGeom>
          <a:noFill/>
        </p:spPr>
      </p:pic>
    </p:spTree>
    <p:extLst>
      <p:ext uri="{BB962C8B-B14F-4D97-AF65-F5344CB8AC3E}">
        <p14:creationId xmlns:p14="http://schemas.microsoft.com/office/powerpoint/2010/main" val="298270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33054" y="381000"/>
            <a:ext cx="7606145"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GIẢI PHÁP PHÒNG CHỐNG BLHĐ?</a:t>
            </a:r>
          </a:p>
        </p:txBody>
      </p:sp>
      <p:sp>
        <p:nvSpPr>
          <p:cNvPr id="5" name="Rectangle 4"/>
          <p:cNvSpPr/>
          <p:nvPr/>
        </p:nvSpPr>
        <p:spPr>
          <a:xfrm>
            <a:off x="1066800" y="1905000"/>
            <a:ext cx="7924800" cy="4401205"/>
          </a:xfrm>
          <a:prstGeom prst="rect">
            <a:avLst/>
          </a:prstGeom>
        </p:spPr>
        <p:txBody>
          <a:bodyPr wrap="square">
            <a:spAutoFit/>
          </a:bodyPr>
          <a:lstStyle/>
          <a:p>
            <a:pPr fontAlgn="base"/>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Tích cực rèn luyện kĩ năng sống, ngoan ngoãn lễ phép với ông bà, bố mẹ, với thầy cô giáo.</a:t>
            </a:r>
          </a:p>
          <a:p>
            <a:pPr fontAlgn="base"/>
            <a:r>
              <a:rPr lang="vi-VN" sz="2800" dirty="0">
                <a:latin typeface="Times New Roman" pitchFamily="18" charset="0"/>
                <a:cs typeface="Times New Roman" pitchFamily="18" charset="0"/>
              </a:rPr>
              <a:t>– Chấp hành tốt nội quy trường lớp.</a:t>
            </a:r>
          </a:p>
          <a:p>
            <a:pPr fontAlgn="base"/>
            <a:r>
              <a:rPr lang="vi-VN" sz="2800" dirty="0">
                <a:latin typeface="Times New Roman" pitchFamily="18" charset="0"/>
                <a:cs typeface="Times New Roman" pitchFamily="18" charset="0"/>
              </a:rPr>
              <a:t>– Tránh xa bạo lực. nói không với bạo lực.</a:t>
            </a:r>
          </a:p>
          <a:p>
            <a:pPr fontAlgn="base"/>
            <a:r>
              <a:rPr lang="vi-VN" sz="2800" dirty="0">
                <a:latin typeface="Times New Roman" pitchFamily="18" charset="0"/>
                <a:cs typeface="Times New Roman" pitchFamily="18" charset="0"/>
              </a:rPr>
              <a:t>– Nếu thấy hiện tượng bạo lực phải kịp thời báo ngay cho nhà trường, thầy cô giáo hoặc cơ quan có thẩm quyền để kịp thời can thiệp và xử lí.</a:t>
            </a:r>
          </a:p>
          <a:p>
            <a:pPr fontAlgn="base"/>
            <a:r>
              <a:rPr lang="vi-VN" sz="2800" dirty="0">
                <a:latin typeface="Times New Roman" pitchFamily="18" charset="0"/>
                <a:cs typeface="Times New Roman" pitchFamily="18" charset="0"/>
              </a:rPr>
              <a:t>– Học cách kiềm chế cảm </a:t>
            </a:r>
            <a:r>
              <a:rPr lang="en-US" sz="2800" dirty="0">
                <a:latin typeface="Times New Roman" pitchFamily="18" charset="0"/>
                <a:cs typeface="Times New Roman" pitchFamily="18" charset="0"/>
              </a:rPr>
              <a:t>x</a:t>
            </a:r>
            <a:r>
              <a:rPr lang="vi-VN" sz="2800" dirty="0">
                <a:latin typeface="Times New Roman" pitchFamily="18" charset="0"/>
                <a:cs typeface="Times New Roman" pitchFamily="18" charset="0"/>
              </a:rPr>
              <a:t>úc.</a:t>
            </a:r>
          </a:p>
          <a:p>
            <a:pPr fontAlgn="base"/>
            <a:r>
              <a:rPr lang="vi-VN" sz="2800" dirty="0">
                <a:latin typeface="Times New Roman" pitchFamily="18" charset="0"/>
                <a:cs typeface="Times New Roman" pitchFamily="18" charset="0"/>
              </a:rPr>
              <a:t>– Tích cự</a:t>
            </a:r>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 tham gia vào các hoạt động tình nguyện mà nhà trường tổ chức </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32972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lowchart: Alternate Process 26"/>
          <p:cNvSpPr/>
          <p:nvPr/>
        </p:nvSpPr>
        <p:spPr>
          <a:xfrm>
            <a:off x="1752599" y="673386"/>
            <a:ext cx="6248400" cy="1244025"/>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3200" b="1" u="sng" dirty="0">
                <a:solidFill>
                  <a:schemeClr val="tx1"/>
                </a:solidFill>
                <a:latin typeface="Times New Roman" pitchFamily="18" charset="0"/>
                <a:cs typeface="Times New Roman" pitchFamily="18" charset="0"/>
              </a:rPr>
              <a:t>Câu </a:t>
            </a:r>
            <a:r>
              <a:rPr lang="en-US" sz="3200" b="1" u="sng" dirty="0" err="1">
                <a:solidFill>
                  <a:schemeClr val="tx1"/>
                </a:solidFill>
                <a:latin typeface="Times New Roman" pitchFamily="18" charset="0"/>
                <a:cs typeface="Times New Roman" pitchFamily="18" charset="0"/>
              </a:rPr>
              <a:t>1:</a:t>
            </a:r>
            <a:r>
              <a:rPr lang="en-US" sz="3200" dirty="0" err="1">
                <a:solidFill>
                  <a:schemeClr val="tx1"/>
                </a:solidFill>
                <a:latin typeface="Times New Roman" pitchFamily="18" charset="0"/>
                <a:cs typeface="Times New Roman" pitchFamily="18" charset="0"/>
              </a:rPr>
              <a:t>Tình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ở </a:t>
            </a:r>
            <a:r>
              <a:rPr lang="en-US" sz="3200" dirty="0" err="1">
                <a:solidFill>
                  <a:schemeClr val="tx1"/>
                </a:solidFill>
                <a:latin typeface="Times New Roman" pitchFamily="18" charset="0"/>
                <a:cs typeface="Times New Roman" pitchFamily="18" charset="0"/>
              </a:rPr>
              <a:t>đâu</a:t>
            </a:r>
            <a:r>
              <a:rPr lang="en-US" sz="3200" dirty="0">
                <a:solidFill>
                  <a:schemeClr val="tx1"/>
                </a:solidFill>
                <a:latin typeface="Times New Roman" pitchFamily="18" charset="0"/>
                <a:cs typeface="Times New Roman" pitchFamily="18" charset="0"/>
              </a:rPr>
              <a:t>?</a:t>
            </a:r>
          </a:p>
        </p:txBody>
      </p:sp>
      <p:sp>
        <p:nvSpPr>
          <p:cNvPr id="28" name="Flowchart: Alternate Process 27"/>
          <p:cNvSpPr/>
          <p:nvPr/>
        </p:nvSpPr>
        <p:spPr>
          <a:xfrm>
            <a:off x="1752599" y="2209800"/>
            <a:ext cx="6858000" cy="91440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p:txBody>
      </p:sp>
      <p:sp>
        <p:nvSpPr>
          <p:cNvPr id="29" name="Flowchart: Alternate Process 28"/>
          <p:cNvSpPr/>
          <p:nvPr/>
        </p:nvSpPr>
        <p:spPr>
          <a:xfrm>
            <a:off x="1787235" y="3332018"/>
            <a:ext cx="6823364" cy="782782"/>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niên</a:t>
            </a:r>
            <a:r>
              <a:rPr lang="en-US" sz="2800" dirty="0">
                <a:latin typeface="Times New Roman" pitchFamily="18" charset="0"/>
                <a:cs typeface="Times New Roman" pitchFamily="18" charset="0"/>
              </a:rPr>
              <a:t>.</a:t>
            </a:r>
          </a:p>
        </p:txBody>
      </p:sp>
      <p:sp>
        <p:nvSpPr>
          <p:cNvPr id="30" name="Flowchart: Alternate Process 29"/>
          <p:cNvSpPr/>
          <p:nvPr/>
        </p:nvSpPr>
        <p:spPr>
          <a:xfrm>
            <a:off x="1752599" y="4475018"/>
            <a:ext cx="6858000" cy="8382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a:solidFill>
                  <a:prstClr val="black"/>
                </a:solidFill>
                <a:latin typeface="Times New Roman" pitchFamily="18" charset="0"/>
                <a:cs typeface="Times New Roman" pitchFamily="18" charset="0"/>
              </a:rPr>
              <a:t>C. </a:t>
            </a:r>
            <a:r>
              <a:rPr lang="en-US" sz="2800" dirty="0" err="1">
                <a:solidFill>
                  <a:prstClr val="black"/>
                </a:solidFill>
                <a:latin typeface="Times New Roman" pitchFamily="18" charset="0"/>
                <a:cs typeface="Times New Roman" pitchFamily="18" charset="0"/>
              </a:rPr>
              <a:t>Giữa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nhau</a:t>
            </a:r>
            <a:r>
              <a:rPr lang="en-US" sz="2800" dirty="0">
                <a:solidFill>
                  <a:prstClr val="black"/>
                </a:solidFill>
                <a:latin typeface="Times New Roman" pitchFamily="18" charset="0"/>
                <a:cs typeface="Times New Roman" pitchFamily="18" charset="0"/>
              </a:rPr>
              <a:t>.</a:t>
            </a:r>
          </a:p>
        </p:txBody>
      </p:sp>
      <p:sp>
        <p:nvSpPr>
          <p:cNvPr id="31" name="Flowchart: Alternate Process 30"/>
          <p:cNvSpPr/>
          <p:nvPr/>
        </p:nvSpPr>
        <p:spPr>
          <a:xfrm>
            <a:off x="1724894" y="5444836"/>
            <a:ext cx="6885706" cy="651164"/>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2800" dirty="0">
                <a:latin typeface="Times New Roman" pitchFamily="18" charset="0"/>
                <a:cs typeface="Times New Roman" pitchFamily="18" charset="0"/>
              </a:rPr>
              <a:t>D. Ở </a:t>
            </a:r>
            <a:r>
              <a:rPr lang="en-US" sz="2800" dirty="0" err="1">
                <a:latin typeface="Times New Roman" pitchFamily="18" charset="0"/>
                <a:cs typeface="Times New Roman" pitchFamily="18" charset="0"/>
              </a:rPr>
              <a:t>tất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tuổi</a:t>
            </a:r>
            <a:r>
              <a:rPr lang="en-US" sz="2800" dirty="0">
                <a:latin typeface="Times New Roman" pitchFamily="18" charset="0"/>
                <a:cs typeface="Times New Roman" pitchFamily="18" charset="0"/>
              </a:rPr>
              <a:t>.</a:t>
            </a:r>
          </a:p>
        </p:txBody>
      </p:sp>
      <p:sp>
        <p:nvSpPr>
          <p:cNvPr id="32" name="Oval 31"/>
          <p:cNvSpPr/>
          <p:nvPr/>
        </p:nvSpPr>
        <p:spPr>
          <a:xfrm>
            <a:off x="1752599" y="5444836"/>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80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lowchart: Alternate Process 44"/>
          <p:cNvSpPr/>
          <p:nvPr/>
        </p:nvSpPr>
        <p:spPr>
          <a:xfrm>
            <a:off x="1447799" y="533400"/>
            <a:ext cx="6400800" cy="1219200"/>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lvl="0"/>
            <a:r>
              <a:rPr lang="en-US" sz="3200" b="1" u="sng" dirty="0" err="1">
                <a:solidFill>
                  <a:srgbClr val="C00000"/>
                </a:solidFill>
                <a:latin typeface="Times New Roman" pitchFamily="18" charset="0"/>
                <a:cs typeface="Times New Roman" pitchFamily="18" charset="0"/>
              </a:rPr>
              <a:t>Câu</a:t>
            </a:r>
            <a:r>
              <a:rPr lang="en-US" sz="3200" b="1" u="sng" dirty="0">
                <a:solidFill>
                  <a:srgbClr val="C00000"/>
                </a:solidFill>
                <a:latin typeface="Times New Roman" pitchFamily="18" charset="0"/>
                <a:cs typeface="Times New Roman" pitchFamily="18" charset="0"/>
              </a:rPr>
              <a:t> 2:</a:t>
            </a:r>
            <a:r>
              <a:rPr lang="en-US" sz="3600" dirty="0">
                <a:latin typeface="Times New Roman" pitchFamily="18" charset="0"/>
                <a:cs typeface="Times New Roman" pitchFamily="18" charset="0"/>
              </a:rPr>
              <a:t>Một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endParaRPr lang="en-US" sz="3600" dirty="0">
              <a:latin typeface="Times New Roman" pitchFamily="18" charset="0"/>
              <a:cs typeface="Times New Roman" pitchFamily="18" charset="0"/>
            </a:endParaRPr>
          </a:p>
        </p:txBody>
      </p:sp>
      <p:sp>
        <p:nvSpPr>
          <p:cNvPr id="46" name="Flowchart: Alternate Process 45"/>
          <p:cNvSpPr/>
          <p:nvPr/>
        </p:nvSpPr>
        <p:spPr>
          <a:xfrm>
            <a:off x="1295400" y="2133600"/>
            <a:ext cx="7086599" cy="9144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vác</a:t>
            </a:r>
            <a:r>
              <a:rPr lang="en-US" sz="2800" dirty="0">
                <a:latin typeface="Times New Roman" pitchFamily="18" charset="0"/>
                <a:cs typeface="Times New Roman" pitchFamily="18" charset="0"/>
              </a:rPr>
              <a:t>, chia </a:t>
            </a:r>
            <a:r>
              <a:rPr lang="en-US" sz="2800" dirty="0" err="1">
                <a:latin typeface="Times New Roman" pitchFamily="18" charset="0"/>
                <a:cs typeface="Times New Roman" pitchFamily="18" charset="0"/>
              </a:rPr>
              <a:t>sẻ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p>
        </p:txBody>
      </p:sp>
      <p:sp>
        <p:nvSpPr>
          <p:cNvPr id="47" name="Flowchart: Alternate Process 46"/>
          <p:cNvSpPr/>
          <p:nvPr/>
        </p:nvSpPr>
        <p:spPr>
          <a:xfrm>
            <a:off x="1295400" y="3200400"/>
            <a:ext cx="7086600" cy="838200"/>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p:txBody>
      </p:sp>
      <p:sp>
        <p:nvSpPr>
          <p:cNvPr id="48" name="Flowchart: Alternate Process 47"/>
          <p:cNvSpPr/>
          <p:nvPr/>
        </p:nvSpPr>
        <p:spPr>
          <a:xfrm>
            <a:off x="1295399" y="4191000"/>
            <a:ext cx="7086601" cy="83820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a:t>
            </a:r>
          </a:p>
        </p:txBody>
      </p:sp>
      <p:sp>
        <p:nvSpPr>
          <p:cNvPr id="49" name="Flowchart: Alternate Process 48"/>
          <p:cNvSpPr/>
          <p:nvPr/>
        </p:nvSpPr>
        <p:spPr>
          <a:xfrm>
            <a:off x="1295399" y="5334000"/>
            <a:ext cx="7086601" cy="83820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đúng</a:t>
            </a:r>
            <a:r>
              <a:rPr lang="en-US" sz="2800" dirty="0">
                <a:latin typeface="Times New Roman" pitchFamily="18" charset="0"/>
                <a:cs typeface="Times New Roman" pitchFamily="18" charset="0"/>
              </a:rPr>
              <a:t>.</a:t>
            </a:r>
          </a:p>
        </p:txBody>
      </p:sp>
      <p:sp>
        <p:nvSpPr>
          <p:cNvPr id="50" name="Oval 49"/>
          <p:cNvSpPr/>
          <p:nvPr/>
        </p:nvSpPr>
        <p:spPr>
          <a:xfrm>
            <a:off x="1388920" y="2133599"/>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ounded Rectangle 20"/>
          <p:cNvSpPr/>
          <p:nvPr/>
        </p:nvSpPr>
        <p:spPr>
          <a:xfrm>
            <a:off x="2057400" y="457200"/>
            <a:ext cx="6400800" cy="1524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u="sng" dirty="0" err="1">
                <a:solidFill>
                  <a:schemeClr val="tx1"/>
                </a:solidFill>
                <a:latin typeface="Times New Roman" pitchFamily="18" charset="0"/>
                <a:cs typeface="Times New Roman" pitchFamily="18" charset="0"/>
              </a:rPr>
              <a:t>Câu</a:t>
            </a:r>
            <a:r>
              <a:rPr lang="en-US" sz="2800" b="1" u="sng" dirty="0">
                <a:solidFill>
                  <a:schemeClr val="tx1"/>
                </a:solidFill>
                <a:latin typeface="Times New Roman" pitchFamily="18" charset="0"/>
                <a:cs typeface="Times New Roman" pitchFamily="18" charset="0"/>
              </a:rPr>
              <a:t> 3:</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chặn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em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phải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gì</a:t>
            </a:r>
            <a:r>
              <a:rPr lang="en-US" sz="2800" dirty="0">
                <a:solidFill>
                  <a:schemeClr val="tx1"/>
                </a:solidFill>
                <a:latin typeface="Times New Roman" pitchFamily="18" charset="0"/>
                <a:cs typeface="Times New Roman" pitchFamily="18" charset="0"/>
              </a:rPr>
              <a:t>?</a:t>
            </a:r>
          </a:p>
        </p:txBody>
      </p:sp>
      <p:sp>
        <p:nvSpPr>
          <p:cNvPr id="22" name="Rounded Rectangle 21"/>
          <p:cNvSpPr/>
          <p:nvPr/>
        </p:nvSpPr>
        <p:spPr>
          <a:xfrm>
            <a:off x="2057400" y="2205519"/>
            <a:ext cx="6705600" cy="36506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514350" indent="-514350">
              <a:buAutoNum type="alphaUcPeriod"/>
            </a:pPr>
            <a:r>
              <a:rPr lang="en-US" sz="2800" dirty="0" err="1">
                <a:solidFill>
                  <a:schemeClr val="tx1"/>
                </a:solidFill>
                <a:latin typeface="Times New Roman" pitchFamily="18" charset="0"/>
                <a:cs typeface="Times New Roman" pitchFamily="18" charset="0"/>
              </a:rPr>
              <a:t>Tuyên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truyền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bè</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hậu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a:t>
            </a:r>
          </a:p>
          <a:p>
            <a:pPr marL="514350" indent="-514350">
              <a:buAutoNum type="alphaUcPeriod"/>
            </a:pPr>
            <a:r>
              <a:rPr lang="en-US" sz="2800" dirty="0" err="1">
                <a:solidFill>
                  <a:schemeClr val="tx1"/>
                </a:solidFill>
                <a:latin typeface="Times New Roman" pitchFamily="18" charset="0"/>
                <a:cs typeface="Times New Roman" pitchFamily="18" charset="0"/>
              </a:rPr>
              <a:t>Xây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dựng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quan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hệ</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gắn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giữa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bè</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trường</a:t>
            </a:r>
            <a:r>
              <a:rPr lang="en-US" sz="2800" dirty="0">
                <a:solidFill>
                  <a:schemeClr val="tx1"/>
                </a:solidFill>
                <a:latin typeface="Times New Roman" pitchFamily="18" charset="0"/>
                <a:cs typeface="Times New Roman" pitchFamily="18" charset="0"/>
              </a:rPr>
              <a:t>.</a:t>
            </a:r>
          </a:p>
          <a:p>
            <a:pPr marL="514350" indent="-514350">
              <a:buAutoNum type="alphaUcPeriod"/>
            </a:pPr>
            <a:r>
              <a:rPr lang="en-US" sz="2800" dirty="0" err="1">
                <a:solidFill>
                  <a:schemeClr val="tx1"/>
                </a:solidFill>
                <a:latin typeface="Times New Roman" pitchFamily="18" charset="0"/>
                <a:cs typeface="Times New Roman" pitchFamily="18" charset="0"/>
              </a:rPr>
              <a:t>Lên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đấu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tranh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chống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bằng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pháp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phù</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hợp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năng</a:t>
            </a:r>
            <a:r>
              <a:rPr lang="en-US" sz="2800" dirty="0">
                <a:solidFill>
                  <a:schemeClr val="tx1"/>
                </a:solidFill>
                <a:latin typeface="Times New Roman" pitchFamily="18" charset="0"/>
                <a:cs typeface="Times New Roman" pitchFamily="18" charset="0"/>
              </a:rPr>
              <a:t>.</a:t>
            </a:r>
          </a:p>
          <a:p>
            <a:pPr marL="514350" indent="-514350">
              <a:buAutoNum type="alphaUcPeriod"/>
            </a:pPr>
            <a:r>
              <a:rPr lang="en-US" sz="2800" dirty="0" err="1">
                <a:solidFill>
                  <a:schemeClr val="tx1"/>
                </a:solidFill>
                <a:latin typeface="Times New Roman" pitchFamily="18" charset="0"/>
                <a:cs typeface="Times New Roman" pitchFamily="18" charset="0"/>
              </a:rPr>
              <a:t>Tất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việc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trên</a:t>
            </a:r>
            <a:r>
              <a:rPr lang="en-US" sz="2800" dirty="0">
                <a:solidFill>
                  <a:schemeClr val="tx1"/>
                </a:solidFill>
                <a:latin typeface="Times New Roman" pitchFamily="18" charset="0"/>
                <a:cs typeface="Times New Roman" pitchFamily="18" charset="0"/>
              </a:rPr>
              <a:t>.</a:t>
            </a:r>
          </a:p>
        </p:txBody>
      </p:sp>
      <p:sp>
        <p:nvSpPr>
          <p:cNvPr id="23" name="Oval 22"/>
          <p:cNvSpPr/>
          <p:nvPr/>
        </p:nvSpPr>
        <p:spPr>
          <a:xfrm>
            <a:off x="2220195" y="5257800"/>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92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752600" y="609600"/>
            <a:ext cx="6477000" cy="1752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3600" b="1" u="sng" dirty="0" err="1">
                <a:solidFill>
                  <a:schemeClr val="tx1"/>
                </a:solidFill>
                <a:latin typeface="Times New Roman" pitchFamily="18" charset="0"/>
                <a:cs typeface="Times New Roman" pitchFamily="18" charset="0"/>
              </a:rPr>
              <a:t>Câu</a:t>
            </a:r>
            <a:r>
              <a:rPr lang="en-US" sz="3600" b="1" u="sng" dirty="0">
                <a:solidFill>
                  <a:schemeClr val="tx1"/>
                </a:solidFill>
                <a:latin typeface="Times New Roman" pitchFamily="18" charset="0"/>
                <a:cs typeface="Times New Roman" pitchFamily="18" charset="0"/>
              </a:rPr>
              <a:t> 4:</a:t>
            </a:r>
          </a:p>
          <a:p>
            <a:pPr algn="ctr"/>
            <a:r>
              <a:rPr lang="en-US" sz="3600" dirty="0" err="1">
                <a:solidFill>
                  <a:schemeClr val="tx1"/>
                </a:solidFill>
                <a:latin typeface="Times New Roman" pitchFamily="18" charset="0"/>
                <a:cs typeface="Times New Roman" pitchFamily="18" charset="0"/>
              </a:rPr>
              <a:t>Đặc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điểm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cơ</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bản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bạn</a:t>
            </a:r>
            <a:r>
              <a:rPr lang="en-US" sz="3600" dirty="0">
                <a:solidFill>
                  <a:schemeClr val="tx1"/>
                </a:solidFill>
                <a:latin typeface="Times New Roman" pitchFamily="18" charset="0"/>
                <a:cs typeface="Times New Roman" pitchFamily="18" charset="0"/>
              </a:rPr>
              <a:t>?</a:t>
            </a:r>
          </a:p>
        </p:txBody>
      </p:sp>
      <p:sp>
        <p:nvSpPr>
          <p:cNvPr id="8" name="Rounded Rectangle 7"/>
          <p:cNvSpPr/>
          <p:nvPr/>
        </p:nvSpPr>
        <p:spPr>
          <a:xfrm>
            <a:off x="1828800" y="2438400"/>
            <a:ext cx="65532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a:t>
            </a:r>
          </a:p>
        </p:txBody>
      </p:sp>
      <p:sp>
        <p:nvSpPr>
          <p:cNvPr id="9" name="Rounded Rectangle 8"/>
          <p:cNvSpPr/>
          <p:nvPr/>
        </p:nvSpPr>
        <p:spPr>
          <a:xfrm>
            <a:off x="1828800" y="3429000"/>
            <a:ext cx="65532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endParaRPr lang="en-US" sz="2800" dirty="0">
              <a:latin typeface="Times New Roman" pitchFamily="18" charset="0"/>
              <a:cs typeface="Times New Roman" pitchFamily="18" charset="0"/>
            </a:endParaRPr>
          </a:p>
        </p:txBody>
      </p:sp>
      <p:sp>
        <p:nvSpPr>
          <p:cNvPr id="10" name="Rounded Rectangle 9"/>
          <p:cNvSpPr/>
          <p:nvPr/>
        </p:nvSpPr>
        <p:spPr>
          <a:xfrm>
            <a:off x="1828800" y="4419600"/>
            <a:ext cx="6553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endParaRPr lang="en-US" sz="2800" dirty="0">
              <a:latin typeface="Times New Roman" pitchFamily="18" charset="0"/>
              <a:cs typeface="Times New Roman" pitchFamily="18" charset="0"/>
            </a:endParaRPr>
          </a:p>
        </p:txBody>
      </p:sp>
      <p:sp>
        <p:nvSpPr>
          <p:cNvPr id="11" name="Rounded Rectangle 10"/>
          <p:cNvSpPr/>
          <p:nvPr/>
        </p:nvSpPr>
        <p:spPr>
          <a:xfrm>
            <a:off x="1828800" y="5379026"/>
            <a:ext cx="6553200" cy="8693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  </a:t>
            </a:r>
          </a:p>
        </p:txBody>
      </p:sp>
      <p:sp>
        <p:nvSpPr>
          <p:cNvPr id="29" name="Oval 28"/>
          <p:cNvSpPr/>
          <p:nvPr/>
        </p:nvSpPr>
        <p:spPr>
          <a:xfrm>
            <a:off x="1915391" y="5565250"/>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7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lowchart: Alternate Process 4"/>
          <p:cNvSpPr/>
          <p:nvPr/>
        </p:nvSpPr>
        <p:spPr>
          <a:xfrm>
            <a:off x="1891145" y="381000"/>
            <a:ext cx="6719455" cy="1524000"/>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u="sng" dirty="0" err="1">
                <a:solidFill>
                  <a:srgbClr val="C00000"/>
                </a:solidFill>
                <a:latin typeface="Times New Roman" pitchFamily="18" charset="0"/>
                <a:cs typeface="Times New Roman" pitchFamily="18" charset="0"/>
              </a:rPr>
              <a:t>Câu</a:t>
            </a:r>
            <a:r>
              <a:rPr lang="en-US" sz="3200" u="sng" dirty="0">
                <a:solidFill>
                  <a:srgbClr val="C00000"/>
                </a:solidFill>
                <a:latin typeface="Times New Roman" pitchFamily="18" charset="0"/>
                <a:cs typeface="Times New Roman" pitchFamily="18" charset="0"/>
              </a:rPr>
              <a:t> 5:</a:t>
            </a:r>
          </a:p>
          <a:p>
            <a:pPr algn="ctr"/>
            <a:r>
              <a:rPr lang="en-US" sz="3200" b="1" dirty="0" err="1">
                <a:latin typeface="Times New Roman" pitchFamily="18" charset="0"/>
                <a:cs typeface="Times New Roman" pitchFamily="18" charset="0"/>
              </a:rPr>
              <a:t>Bạo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a:t>
            </a:r>
          </a:p>
        </p:txBody>
      </p:sp>
      <p:sp>
        <p:nvSpPr>
          <p:cNvPr id="8" name="Flowchart: Alternate Process 7"/>
          <p:cNvSpPr/>
          <p:nvPr/>
        </p:nvSpPr>
        <p:spPr>
          <a:xfrm>
            <a:off x="1905000" y="1905000"/>
            <a:ext cx="6477000" cy="9144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a:solidFill>
                  <a:schemeClr val="tx1"/>
                </a:solidFill>
                <a:latin typeface="Times New Roman" pitchFamily="18" charset="0"/>
                <a:cs typeface="Times New Roman" pitchFamily="18" charset="0"/>
              </a:rPr>
              <a:t>A. </a:t>
            </a:r>
            <a:r>
              <a:rPr lang="en-US" sz="2800" dirty="0" err="1">
                <a:solidFill>
                  <a:schemeClr val="tx1"/>
                </a:solidFill>
                <a:latin typeface="Times New Roman" pitchFamily="18" charset="0"/>
                <a:cs typeface="Times New Roman" pitchFamily="18" charset="0"/>
              </a:rPr>
              <a:t>Gây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tổn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tâm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lý</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a:t>
            </a:r>
          </a:p>
        </p:txBody>
      </p:sp>
      <p:sp>
        <p:nvSpPr>
          <p:cNvPr id="9" name="Flowchart: Alternate Process 8"/>
          <p:cNvSpPr/>
          <p:nvPr/>
        </p:nvSpPr>
        <p:spPr>
          <a:xfrm>
            <a:off x="1905000" y="2895600"/>
            <a:ext cx="6477000" cy="1073727"/>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solidFill>
                  <a:schemeClr val="tx1"/>
                </a:solidFill>
                <a:latin typeface="Times New Roman" pitchFamily="18" charset="0"/>
                <a:cs typeface="Times New Roman" pitchFamily="18" charset="0"/>
              </a:rPr>
              <a:t>B. </a:t>
            </a:r>
            <a:r>
              <a:rPr lang="en-US" sz="2800" dirty="0" err="1">
                <a:solidFill>
                  <a:schemeClr val="tx1"/>
                </a:solidFill>
                <a:latin typeface="Times New Roman" pitchFamily="18" charset="0"/>
                <a:cs typeface="Times New Roman" pitchFamily="18" charset="0"/>
              </a:rPr>
              <a:t>Tạo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phát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triển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lệch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sinh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sinh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viên</a:t>
            </a:r>
            <a:r>
              <a:rPr lang="en-US" sz="2800" dirty="0">
                <a:solidFill>
                  <a:schemeClr val="tx1"/>
                </a:solidFill>
                <a:latin typeface="Times New Roman" pitchFamily="18" charset="0"/>
                <a:cs typeface="Times New Roman" pitchFamily="18" charset="0"/>
              </a:rPr>
              <a:t>. </a:t>
            </a:r>
          </a:p>
        </p:txBody>
      </p:sp>
      <p:sp>
        <p:nvSpPr>
          <p:cNvPr id="11" name="Flowchart: Alternate Process 10"/>
          <p:cNvSpPr/>
          <p:nvPr/>
        </p:nvSpPr>
        <p:spPr>
          <a:xfrm>
            <a:off x="1905000" y="4031674"/>
            <a:ext cx="6477000" cy="997528"/>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800" dirty="0">
                <a:solidFill>
                  <a:schemeClr val="tx1"/>
                </a:solidFill>
                <a:latin typeface="Times New Roman" pitchFamily="18" charset="0"/>
                <a:cs typeface="Times New Roman" pitchFamily="18" charset="0"/>
              </a:rPr>
              <a:t>C. </a:t>
            </a:r>
            <a:r>
              <a:rPr lang="en-US" sz="2800" dirty="0" err="1">
                <a:solidFill>
                  <a:schemeClr val="tx1"/>
                </a:solidFill>
                <a:latin typeface="Times New Roman" pitchFamily="18" charset="0"/>
                <a:cs typeface="Times New Roman" pitchFamily="18" charset="0"/>
              </a:rPr>
              <a:t>Làm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giảm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sút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tập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sinh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ảnh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hưởng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dục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trường</a:t>
            </a:r>
            <a:r>
              <a:rPr lang="en-US" sz="2800" dirty="0">
                <a:solidFill>
                  <a:schemeClr val="tx1"/>
                </a:solidFill>
                <a:latin typeface="Times New Roman" pitchFamily="18" charset="0"/>
                <a:cs typeface="Times New Roman" pitchFamily="18" charset="0"/>
              </a:rPr>
              <a:t>.</a:t>
            </a:r>
          </a:p>
        </p:txBody>
      </p:sp>
      <p:sp>
        <p:nvSpPr>
          <p:cNvPr id="13" name="Flowchart: Alternate Process 12"/>
          <p:cNvSpPr/>
          <p:nvPr/>
        </p:nvSpPr>
        <p:spPr>
          <a:xfrm>
            <a:off x="1905000" y="5138410"/>
            <a:ext cx="6477000" cy="72899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a:solidFill>
                  <a:schemeClr val="tx1"/>
                </a:solidFill>
                <a:latin typeface="Times New Roman" pitchFamily="18" charset="0"/>
                <a:cs typeface="Times New Roman" pitchFamily="18" charset="0"/>
              </a:rPr>
              <a:t>D. </a:t>
            </a:r>
            <a:r>
              <a:rPr lang="en-US" sz="2800" dirty="0" err="1">
                <a:solidFill>
                  <a:schemeClr val="tx1"/>
                </a:solidFill>
                <a:latin typeface="Times New Roman" pitchFamily="18" charset="0"/>
                <a:cs typeface="Times New Roman" pitchFamily="18" charset="0"/>
              </a:rPr>
              <a:t>Gây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trên</a:t>
            </a:r>
            <a:r>
              <a:rPr lang="en-US" sz="2800" dirty="0">
                <a:solidFill>
                  <a:schemeClr val="tx1"/>
                </a:solidFill>
                <a:latin typeface="Times New Roman" pitchFamily="18" charset="0"/>
                <a:cs typeface="Times New Roman" pitchFamily="18" charset="0"/>
              </a:rPr>
              <a:t>.</a:t>
            </a:r>
          </a:p>
        </p:txBody>
      </p:sp>
      <p:sp>
        <p:nvSpPr>
          <p:cNvPr id="2" name="Oval 1"/>
          <p:cNvSpPr/>
          <p:nvPr/>
        </p:nvSpPr>
        <p:spPr>
          <a:xfrm>
            <a:off x="1963882" y="5260450"/>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1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Box 20"/>
          <p:cNvSpPr txBox="1"/>
          <p:nvPr/>
        </p:nvSpPr>
        <p:spPr>
          <a:xfrm>
            <a:off x="457200" y="275648"/>
            <a:ext cx="2286000" cy="584775"/>
          </a:xfrm>
          <a:prstGeom prst="rect">
            <a:avLst/>
          </a:prstGeom>
          <a:noFill/>
        </p:spPr>
        <p:txBody>
          <a:bodyPr wrap="square" rtlCol="0">
            <a:spAutoFit/>
          </a:bodyPr>
          <a:lstStyle/>
          <a:p>
            <a:endParaRPr lang="en-US" sz="3200" u="sng" dirty="0">
              <a:solidFill>
                <a:srgbClr val="C00000"/>
              </a:solidFill>
              <a:latin typeface="Times New Roman" pitchFamily="18" charset="0"/>
              <a:cs typeface="Times New Roman" pitchFamily="18" charset="0"/>
            </a:endParaRPr>
          </a:p>
        </p:txBody>
      </p:sp>
      <p:sp>
        <p:nvSpPr>
          <p:cNvPr id="22" name="Flowchart: Alternate Process 21"/>
          <p:cNvSpPr/>
          <p:nvPr/>
        </p:nvSpPr>
        <p:spPr>
          <a:xfrm>
            <a:off x="1898073" y="381001"/>
            <a:ext cx="6331527" cy="17526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sz="3200" b="1" u="sng" dirty="0" err="1">
                <a:solidFill>
                  <a:srgbClr val="C00000"/>
                </a:solidFill>
                <a:latin typeface="Times New Roman" pitchFamily="18" charset="0"/>
                <a:cs typeface="Times New Roman" pitchFamily="18" charset="0"/>
              </a:rPr>
              <a:t>Câu</a:t>
            </a:r>
            <a:r>
              <a:rPr lang="en-US" sz="3200" b="1" u="sng" dirty="0">
                <a:solidFill>
                  <a:srgbClr val="C00000"/>
                </a:solidFill>
                <a:latin typeface="Times New Roman" pitchFamily="18" charset="0"/>
                <a:cs typeface="Times New Roman" pitchFamily="18" charset="0"/>
              </a:rPr>
              <a:t> 6:</a:t>
            </a:r>
          </a:p>
          <a:p>
            <a:pPr algn="ctr"/>
            <a:r>
              <a:rPr lang="en-US" sz="3200" dirty="0" err="1">
                <a:solidFill>
                  <a:schemeClr val="tx1"/>
                </a:solidFill>
                <a:latin typeface="Times New Roman" pitchFamily="18" charset="0"/>
                <a:cs typeface="Times New Roman" pitchFamily="18" charset="0"/>
              </a:rPr>
              <a:t>Đặc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điểm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lành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mạnh</a:t>
            </a:r>
            <a:r>
              <a:rPr lang="en-US" sz="3200" dirty="0">
                <a:solidFill>
                  <a:schemeClr val="tx1"/>
                </a:solidFill>
                <a:latin typeface="Times New Roman" pitchFamily="18" charset="0"/>
                <a:cs typeface="Times New Roman" pitchFamily="18" charset="0"/>
              </a:rPr>
              <a:t>?</a:t>
            </a:r>
          </a:p>
        </p:txBody>
      </p:sp>
      <p:sp>
        <p:nvSpPr>
          <p:cNvPr id="23" name="Flowchart: Alternate Process 22"/>
          <p:cNvSpPr/>
          <p:nvPr/>
        </p:nvSpPr>
        <p:spPr>
          <a:xfrm>
            <a:off x="1905000" y="2438400"/>
            <a:ext cx="7010400" cy="838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tx1"/>
                </a:solidFill>
                <a:latin typeface="Times New Roman" pitchFamily="18" charset="0"/>
                <a:cs typeface="Times New Roman" pitchFamily="18" charset="0"/>
              </a:rPr>
              <a:t>A. </a:t>
            </a:r>
            <a:r>
              <a:rPr lang="en-US" sz="2800" dirty="0" err="1">
                <a:solidFill>
                  <a:schemeClr val="tx1"/>
                </a:solidFill>
                <a:latin typeface="Times New Roman" pitchFamily="18" charset="0"/>
                <a:cs typeface="Times New Roman" pitchFamily="18" charset="0"/>
              </a:rPr>
              <a:t>Bao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che</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khuyết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bạn</a:t>
            </a:r>
            <a:r>
              <a:rPr lang="en-US" sz="2800" dirty="0">
                <a:solidFill>
                  <a:schemeClr val="tx1"/>
                </a:solidFill>
                <a:latin typeface="Times New Roman" pitchFamily="18" charset="0"/>
                <a:cs typeface="Times New Roman" pitchFamily="18" charset="0"/>
              </a:rPr>
              <a:t>. </a:t>
            </a:r>
          </a:p>
        </p:txBody>
      </p:sp>
      <p:sp>
        <p:nvSpPr>
          <p:cNvPr id="24" name="Flowchart: Alternate Process 23"/>
          <p:cNvSpPr/>
          <p:nvPr/>
        </p:nvSpPr>
        <p:spPr>
          <a:xfrm>
            <a:off x="1898073" y="3352800"/>
            <a:ext cx="7017327" cy="7620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solidFill>
                  <a:schemeClr val="tx1"/>
                </a:solidFill>
                <a:latin typeface="Times New Roman" pitchFamily="18" charset="0"/>
                <a:cs typeface="Times New Roman" pitchFamily="18" charset="0"/>
              </a:rPr>
              <a:t>B. </a:t>
            </a:r>
            <a:r>
              <a:rPr lang="en-US" sz="2800" dirty="0" err="1">
                <a:solidFill>
                  <a:schemeClr val="tx1"/>
                </a:solidFill>
                <a:latin typeface="Times New Roman" pitchFamily="18" charset="0"/>
                <a:cs typeface="Times New Roman" pitchFamily="18" charset="0"/>
              </a:rPr>
              <a:t>Thường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tụ</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tập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chơi</a:t>
            </a:r>
            <a:r>
              <a:rPr lang="en-US" sz="2800" dirty="0">
                <a:solidFill>
                  <a:schemeClr val="tx1"/>
                </a:solidFill>
                <a:latin typeface="Times New Roman" pitchFamily="18" charset="0"/>
                <a:cs typeface="Times New Roman" pitchFamily="18" charset="0"/>
              </a:rPr>
              <a:t>.</a:t>
            </a:r>
          </a:p>
        </p:txBody>
      </p:sp>
      <p:sp>
        <p:nvSpPr>
          <p:cNvPr id="25" name="Flowchart: Alternate Process 24"/>
          <p:cNvSpPr/>
          <p:nvPr/>
        </p:nvSpPr>
        <p:spPr>
          <a:xfrm>
            <a:off x="1905000" y="4267200"/>
            <a:ext cx="7010400" cy="8382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a:solidFill>
                  <a:schemeClr val="tx1"/>
                </a:solidFill>
                <a:latin typeface="Times New Roman" pitchFamily="18" charset="0"/>
                <a:cs typeface="Times New Roman" pitchFamily="18" charset="0"/>
              </a:rPr>
              <a:t>C. </a:t>
            </a:r>
            <a:r>
              <a:rPr lang="en-US" sz="2800" dirty="0" err="1">
                <a:solidFill>
                  <a:schemeClr val="tx1"/>
                </a:solidFill>
                <a:latin typeface="Times New Roman" pitchFamily="18" charset="0"/>
                <a:cs typeface="Times New Roman" pitchFamily="18" charset="0"/>
              </a:rPr>
              <a:t>Bình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tôn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trọng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lẫn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endParaRPr lang="en-US" sz="2800" dirty="0">
              <a:solidFill>
                <a:schemeClr val="tx1"/>
              </a:solidFill>
              <a:latin typeface="Times New Roman" pitchFamily="18" charset="0"/>
              <a:cs typeface="Times New Roman" pitchFamily="18" charset="0"/>
            </a:endParaRPr>
          </a:p>
        </p:txBody>
      </p:sp>
      <p:sp>
        <p:nvSpPr>
          <p:cNvPr id="26" name="Flowchart: Alternate Process 25"/>
          <p:cNvSpPr/>
          <p:nvPr/>
        </p:nvSpPr>
        <p:spPr>
          <a:xfrm>
            <a:off x="1898073" y="5306291"/>
            <a:ext cx="7017327" cy="914400"/>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dirty="0">
                <a:solidFill>
                  <a:schemeClr val="tx1"/>
                </a:solidFill>
                <a:latin typeface="Times New Roman" pitchFamily="18" charset="0"/>
                <a:cs typeface="Times New Roman" pitchFamily="18" charset="0"/>
              </a:rPr>
              <a:t>D. </a:t>
            </a:r>
            <a:r>
              <a:rPr lang="en-US" sz="2800" dirty="0" err="1">
                <a:solidFill>
                  <a:schemeClr val="tx1"/>
                </a:solidFill>
                <a:latin typeface="Times New Roman" pitchFamily="18" charset="0"/>
                <a:cs typeface="Times New Roman" pitchFamily="18" charset="0"/>
              </a:rPr>
              <a:t>Tất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sai</a:t>
            </a:r>
            <a:r>
              <a:rPr lang="en-US" sz="2800" dirty="0">
                <a:solidFill>
                  <a:schemeClr val="tx1"/>
                </a:solidFill>
                <a:latin typeface="Times New Roman" pitchFamily="18" charset="0"/>
                <a:cs typeface="Times New Roman" pitchFamily="18" charset="0"/>
              </a:rPr>
              <a:t>.</a:t>
            </a:r>
          </a:p>
        </p:txBody>
      </p:sp>
      <p:sp>
        <p:nvSpPr>
          <p:cNvPr id="27" name="Oval 26"/>
          <p:cNvSpPr/>
          <p:nvPr/>
        </p:nvSpPr>
        <p:spPr>
          <a:xfrm>
            <a:off x="1967348" y="4441196"/>
            <a:ext cx="381000" cy="695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915400" cy="662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t>Chúc</a:t>
            </a:r>
            <a:r>
              <a:rPr lang="en-US" sz="5400" dirty="0"/>
              <a:t> </a:t>
            </a:r>
            <a:r>
              <a:rPr lang="en-US" sz="5400" dirty="0" err="1"/>
              <a:t>quý</a:t>
            </a:r>
            <a:r>
              <a:rPr lang="en-US" sz="5400" dirty="0"/>
              <a:t> </a:t>
            </a:r>
            <a:r>
              <a:rPr lang="en-US" sz="5400" dirty="0" err="1"/>
              <a:t>thầy</a:t>
            </a:r>
            <a:r>
              <a:rPr lang="en-US" sz="5400" dirty="0"/>
              <a:t> </a:t>
            </a:r>
            <a:r>
              <a:rPr lang="en-US" sz="5400" dirty="0" err="1"/>
              <a:t>cô</a:t>
            </a:r>
            <a:r>
              <a:rPr lang="en-US" sz="5400" dirty="0"/>
              <a:t> </a:t>
            </a:r>
            <a:r>
              <a:rPr lang="en-US" sz="5400" dirty="0" err="1"/>
              <a:t>và</a:t>
            </a:r>
            <a:r>
              <a:rPr lang="en-US" sz="5400" dirty="0"/>
              <a:t> </a:t>
            </a:r>
            <a:r>
              <a:rPr lang="en-US" sz="5400" dirty="0" err="1"/>
              <a:t>các</a:t>
            </a:r>
            <a:r>
              <a:rPr lang="en-US" sz="5400" dirty="0"/>
              <a:t> </a:t>
            </a:r>
            <a:r>
              <a:rPr lang="en-US" sz="5400" dirty="0" err="1"/>
              <a:t>em</a:t>
            </a:r>
            <a:r>
              <a:rPr lang="en-US" sz="5400" dirty="0"/>
              <a:t> </a:t>
            </a:r>
            <a:r>
              <a:rPr lang="en-US" sz="5400" dirty="0" err="1"/>
              <a:t>học</a:t>
            </a:r>
            <a:r>
              <a:rPr lang="en-US" sz="5400" dirty="0"/>
              <a:t> </a:t>
            </a:r>
            <a:r>
              <a:rPr lang="en-US" sz="5400" dirty="0" err="1"/>
              <a:t>sinh</a:t>
            </a:r>
            <a:r>
              <a:rPr lang="en-US" sz="5400" dirty="0"/>
              <a:t> </a:t>
            </a:r>
            <a:r>
              <a:rPr lang="en-US" sz="5400" dirty="0" err="1"/>
              <a:t>tuần</a:t>
            </a:r>
            <a:r>
              <a:rPr lang="en-US" sz="5400" dirty="0"/>
              <a:t> </a:t>
            </a:r>
            <a:r>
              <a:rPr lang="en-US" sz="5400" dirty="0" err="1"/>
              <a:t>dạy</a:t>
            </a:r>
            <a:r>
              <a:rPr lang="en-US" sz="5400" dirty="0"/>
              <a:t> </a:t>
            </a:r>
            <a:r>
              <a:rPr lang="en-US" sz="5400" dirty="0" err="1"/>
              <a:t>và</a:t>
            </a:r>
            <a:r>
              <a:rPr lang="en-US" sz="5400" dirty="0"/>
              <a:t> </a:t>
            </a:r>
            <a:r>
              <a:rPr lang="en-US" sz="5400" dirty="0" err="1"/>
              <a:t>học</a:t>
            </a:r>
            <a:r>
              <a:rPr lang="en-US" sz="5400" dirty="0"/>
              <a:t> </a:t>
            </a:r>
            <a:r>
              <a:rPr lang="en-US" sz="5400" dirty="0" err="1"/>
              <a:t>thật</a:t>
            </a:r>
            <a:r>
              <a:rPr lang="en-US" sz="5400" dirty="0"/>
              <a:t> </a:t>
            </a:r>
            <a:r>
              <a:rPr lang="en-US" sz="5400" dirty="0" err="1"/>
              <a:t>vui</a:t>
            </a:r>
            <a:r>
              <a:rPr lang="en-US" sz="5400" dirty="0"/>
              <a:t> </a:t>
            </a:r>
            <a:r>
              <a:rPr lang="en-US" sz="5400" dirty="0" err="1"/>
              <a:t>vẻ</a:t>
            </a:r>
            <a:r>
              <a:rPr lang="en-US" sz="5400"/>
              <a:t>!</a:t>
            </a:r>
            <a:endParaRPr lang="en-US"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nền Powerpoint màu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9"/>
            <a:ext cx="9144000" cy="68543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0" y="58882"/>
            <a:ext cx="6781800" cy="990600"/>
          </a:xfrm>
          <a:prstGeom prst="rect">
            <a:avLst/>
          </a:prstGeom>
          <a:ln w="57150">
            <a:prstDash val="solid"/>
          </a:ln>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BẠO LỰC HỌC ĐƯỜNG LÀ GÌ ?</a:t>
            </a:r>
          </a:p>
        </p:txBody>
      </p:sp>
      <p:sp>
        <p:nvSpPr>
          <p:cNvPr id="7" name="Horizontal Scroll 3"/>
          <p:cNvSpPr>
            <a:spLocks noChangeArrowheads="1"/>
          </p:cNvSpPr>
          <p:nvPr/>
        </p:nvSpPr>
        <p:spPr bwMode="auto">
          <a:xfrm>
            <a:off x="685800" y="833378"/>
            <a:ext cx="7772400" cy="3162300"/>
          </a:xfrm>
          <a:prstGeom prst="horizontalScroll">
            <a:avLst>
              <a:gd name="adj" fmla="val 12500"/>
            </a:avLst>
          </a:prstGeom>
          <a:solidFill>
            <a:schemeClr val="bg1"/>
          </a:solidFill>
          <a:ln w="25400" algn="ctr">
            <a:solidFill>
              <a:srgbClr val="239595"/>
            </a:solidFill>
            <a:round/>
            <a:headEnd/>
            <a:tailEnd/>
          </a:ln>
        </p:spPr>
        <p:txBody>
          <a:bodyPr anchor="ctr"/>
          <a:lstStyle/>
          <a:p>
            <a:pPr marL="168275" eaLnBrk="1" hangingPunct="1">
              <a:lnSpc>
                <a:spcPct val="200000"/>
              </a:lnSpc>
            </a:pPr>
            <a:endParaRPr lang="en-US">
              <a:latin typeface="Times New Roman" pitchFamily="18" charset="0"/>
              <a:cs typeface="Times New Roman" pitchFamily="18" charset="0"/>
            </a:endParaRPr>
          </a:p>
        </p:txBody>
      </p:sp>
      <p:sp>
        <p:nvSpPr>
          <p:cNvPr id="8" name="Text Box 3"/>
          <p:cNvSpPr txBox="1">
            <a:spLocks noChangeArrowheads="1"/>
          </p:cNvSpPr>
          <p:nvPr/>
        </p:nvSpPr>
        <p:spPr bwMode="auto">
          <a:xfrm>
            <a:off x="1143000" y="1252478"/>
            <a:ext cx="731519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cs typeface="Arial" charset="0"/>
              </a:defRPr>
            </a:lvl1pPr>
            <a:lvl2pPr marL="742950" indent="-285750">
              <a:defRPr>
                <a:solidFill>
                  <a:schemeClr val="tx1"/>
                </a:solidFill>
                <a:latin typeface="Comic Sans MS" pitchFamily="66" charset="0"/>
                <a:cs typeface="Arial" charset="0"/>
              </a:defRPr>
            </a:lvl2pPr>
            <a:lvl3pPr marL="1143000" indent="-228600">
              <a:defRPr>
                <a:solidFill>
                  <a:schemeClr val="tx1"/>
                </a:solidFill>
                <a:latin typeface="Comic Sans MS" pitchFamily="66" charset="0"/>
                <a:cs typeface="Arial" charset="0"/>
              </a:defRPr>
            </a:lvl3pPr>
            <a:lvl4pPr marL="1600200" indent="-228600">
              <a:defRPr>
                <a:solidFill>
                  <a:schemeClr val="tx1"/>
                </a:solidFill>
                <a:latin typeface="Comic Sans MS" pitchFamily="66" charset="0"/>
                <a:cs typeface="Arial" charset="0"/>
              </a:defRPr>
            </a:lvl4pPr>
            <a:lvl5pPr marL="2057400" indent="-22860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just"/>
            <a:r>
              <a:rPr lang="vi-VN" sz="2400" i="1" dirty="0">
                <a:latin typeface="Times New Roman" pitchFamily="18" charset="0"/>
                <a:cs typeface="Times New Roman" pitchFamily="18" charset="0"/>
              </a:rPr>
              <a:t> </a:t>
            </a:r>
            <a:r>
              <a:rPr lang="en-US" sz="2800" i="1" dirty="0">
                <a:latin typeface="Times New Roman" pitchFamily="18" charset="0"/>
                <a:cs typeface="Times New Roman" pitchFamily="18" charset="0"/>
              </a:rPr>
              <a:t>	</a:t>
            </a:r>
            <a:r>
              <a:rPr lang="vi-VN" sz="2400" dirty="0">
                <a:latin typeface="Times New Roman" pitchFamily="18" charset="0"/>
                <a:cs typeface="Times New Roman" pitchFamily="18" charset="0"/>
              </a:rPr>
              <a:t> Bạo lực học đường là hành vi </a:t>
            </a:r>
            <a:r>
              <a:rPr lang="vi-VN" sz="2400" b="1" dirty="0">
                <a:solidFill>
                  <a:srgbClr val="FF0000"/>
                </a:solidFill>
                <a:latin typeface="Times New Roman" pitchFamily="18" charset="0"/>
                <a:cs typeface="Times New Roman" pitchFamily="18" charset="0"/>
              </a:rPr>
              <a:t>hành hạ, ngược đãi, đánh đập; xâm hại thân thể, sức khỏe;</a:t>
            </a:r>
            <a:r>
              <a:rPr lang="vi-VN" sz="2400" dirty="0">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lăng mạ, xúc phạm danh dự, nhân phẩm; cô lập, xua đuổi </a:t>
            </a:r>
            <a:r>
              <a:rPr lang="vi-VN" sz="2400" dirty="0">
                <a:latin typeface="Times New Roman" pitchFamily="18" charset="0"/>
                <a:cs typeface="Times New Roman" pitchFamily="18" charset="0"/>
              </a:rPr>
              <a:t>và </a:t>
            </a:r>
            <a:r>
              <a:rPr lang="vi-VN" sz="2400" b="1" dirty="0">
                <a:solidFill>
                  <a:srgbClr val="990033"/>
                </a:solidFill>
                <a:latin typeface="Times New Roman" pitchFamily="18" charset="0"/>
                <a:cs typeface="Times New Roman" pitchFamily="18" charset="0"/>
              </a:rPr>
              <a:t>các hành vi cố ý khác </a:t>
            </a:r>
            <a:r>
              <a:rPr lang="vi-VN" sz="2400" dirty="0">
                <a:latin typeface="Times New Roman" pitchFamily="18" charset="0"/>
                <a:cs typeface="Times New Roman" pitchFamily="18" charset="0"/>
              </a:rPr>
              <a:t>gây tổn hại về </a:t>
            </a:r>
            <a:r>
              <a:rPr lang="vi-VN" sz="2400" b="1" dirty="0">
                <a:solidFill>
                  <a:srgbClr val="990033"/>
                </a:solidFill>
                <a:latin typeface="Times New Roman" pitchFamily="18" charset="0"/>
                <a:cs typeface="Times New Roman" pitchFamily="18" charset="0"/>
              </a:rPr>
              <a:t>thể chất</a:t>
            </a:r>
            <a:r>
              <a:rPr lang="vi-VN" sz="2400" dirty="0">
                <a:latin typeface="Times New Roman" pitchFamily="18" charset="0"/>
                <a:cs typeface="Times New Roman" pitchFamily="18" charset="0"/>
              </a:rPr>
              <a:t>, </a:t>
            </a:r>
            <a:r>
              <a:rPr lang="vi-VN" sz="2400" b="1" dirty="0">
                <a:solidFill>
                  <a:srgbClr val="990033"/>
                </a:solidFill>
                <a:latin typeface="Times New Roman" pitchFamily="18" charset="0"/>
                <a:cs typeface="Times New Roman" pitchFamily="18" charset="0"/>
              </a:rPr>
              <a:t>tinh thần </a:t>
            </a:r>
            <a:r>
              <a:rPr lang="vi-VN" sz="2400" dirty="0">
                <a:latin typeface="Times New Roman" pitchFamily="18" charset="0"/>
                <a:cs typeface="Times New Roman" pitchFamily="18" charset="0"/>
              </a:rPr>
              <a:t>của người học xảy ra trong cơ sở giáo dục hoặc lớp độc lập.</a:t>
            </a:r>
            <a:endParaRPr lang="en-US" sz="2400" dirty="0">
              <a:solidFill>
                <a:srgbClr val="1A5C43"/>
              </a:solidFill>
              <a:latin typeface="Times New Roman" pitchFamily="18" charset="0"/>
              <a:cs typeface="Times New Roman" pitchFamily="18" charset="0"/>
            </a:endParaRPr>
          </a:p>
          <a:p>
            <a:pPr algn="just"/>
            <a:r>
              <a:rPr lang="en-US" sz="3200" dirty="0">
                <a:solidFill>
                  <a:srgbClr val="990033"/>
                </a:solidFill>
                <a:latin typeface="Times New Roman" pitchFamily="18" charset="0"/>
                <a:cs typeface="Times New Roman" pitchFamily="18" charset="0"/>
              </a:rPr>
              <a:t>			</a:t>
            </a:r>
          </a:p>
        </p:txBody>
      </p:sp>
      <p:pic>
        <p:nvPicPr>
          <p:cNvPr id="9" name="Picture 2" descr="Nghị luận về bạo lực học đường (25 bài) - Vă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1"/>
            <a:ext cx="2971800" cy="2711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ghị luận về bạo lưc học đường ngắn gọn - Dàn ý và 5 bài văn mẫ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855" y="4114802"/>
            <a:ext cx="3034145" cy="2710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áp Luật Plus - Ngăn chặn bạo lực học đường: Chỉ nói thôi chưa đ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1" y="4182914"/>
            <a:ext cx="3138054" cy="267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4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ình nền Powerpoint màu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3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748145" y="2286000"/>
            <a:ext cx="8229599" cy="33528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rabicPeriod"/>
            </a:pPr>
            <a:r>
              <a:rPr lang="en-US" dirty="0" err="1">
                <a:solidFill>
                  <a:srgbClr val="FF0000"/>
                </a:solidFill>
                <a:latin typeface="Times New Roman" pitchFamily="18" charset="0"/>
                <a:cs typeface="Times New Roman" pitchFamily="18" charset="0"/>
              </a:rPr>
              <a:t>Bạo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lực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về</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thể</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chất</a:t>
            </a:r>
            <a:r>
              <a:rPr lang="en-US"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là</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hình</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thức</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bạo</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lực</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làm</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tổn</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hại</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đến</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sức</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khỏe</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thể</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chất</a:t>
            </a:r>
            <a:r>
              <a:rPr lang="en-US" dirty="0">
                <a:solidFill>
                  <a:srgbClr val="1A5C43"/>
                </a:solidFill>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tóc,cào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cắn</a:t>
            </a:r>
            <a:r>
              <a:rPr lang="en-US" dirty="0">
                <a:latin typeface="Times New Roman" pitchFamily="18" charset="0"/>
                <a:cs typeface="Times New Roman" pitchFamily="18" charset="0"/>
              </a:rPr>
              <a:t>…)</a:t>
            </a:r>
          </a:p>
          <a:p>
            <a:pPr marL="0" indent="0">
              <a:buNone/>
            </a:pPr>
            <a:r>
              <a:rPr lang="en-US" dirty="0">
                <a:solidFill>
                  <a:srgbClr val="FF0000"/>
                </a:solidFill>
                <a:latin typeface="Times New Roman" pitchFamily="18" charset="0"/>
                <a:cs typeface="Times New Roman" pitchFamily="18" charset="0"/>
              </a:rPr>
              <a:t>2. </a:t>
            </a:r>
            <a:r>
              <a:rPr lang="en-US" dirty="0" err="1">
                <a:solidFill>
                  <a:srgbClr val="FF0000"/>
                </a:solidFill>
                <a:latin typeface="Times New Roman" pitchFamily="18" charset="0"/>
                <a:cs typeface="Times New Roman" pitchFamily="18" charset="0"/>
              </a:rPr>
              <a:t>Bạo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lực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về</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tinh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thần</a:t>
            </a:r>
            <a:r>
              <a:rPr lang="en-US"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là</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hình</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thức</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bạo</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lực</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làm</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tổn</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hại</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đến</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sự</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phát</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triển</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tâm</a:t>
            </a:r>
            <a:r>
              <a:rPr lang="en-US" dirty="0">
                <a:solidFill>
                  <a:srgbClr val="1A5C43"/>
                </a:solidFill>
                <a:latin typeface="Times New Roman" pitchFamily="18" charset="0"/>
                <a:cs typeface="Times New Roman" pitchFamily="18" charset="0"/>
              </a:rPr>
              <a:t> </a:t>
            </a:r>
            <a:r>
              <a:rPr lang="en-US" dirty="0" err="1">
                <a:solidFill>
                  <a:srgbClr val="1A5C43"/>
                </a:solidFill>
                <a:latin typeface="Times New Roman" pitchFamily="18" charset="0"/>
                <a:cs typeface="Times New Roman" pitchFamily="18" charset="0"/>
              </a:rPr>
              <a:t>lý</a:t>
            </a:r>
            <a:r>
              <a:rPr lang="en-US" dirty="0">
                <a:solidFill>
                  <a:srgbClr val="1A5C43"/>
                </a:solidFill>
                <a:latin typeface="Times New Roman" pitchFamily="18" charset="0"/>
                <a:cs typeface="Times New Roman" pitchFamily="18" charset="0"/>
              </a:rPr>
              <a:t> (</a:t>
            </a:r>
            <a:r>
              <a:rPr lang="en-US" dirty="0" err="1">
                <a:latin typeface="Times New Roman" pitchFamily="18" charset="0"/>
                <a:cs typeface="Times New Roman" pitchFamily="18" charset="0"/>
              </a:rPr>
              <a:t>mắng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chửi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dọa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phạt</a:t>
            </a:r>
            <a:r>
              <a:rPr lang="en-US" dirty="0">
                <a:latin typeface="Times New Roman" pitchFamily="18" charset="0"/>
                <a:cs typeface="Times New Roman" pitchFamily="18" charset="0"/>
              </a:rPr>
              <a:t>,…)</a:t>
            </a:r>
            <a:endParaRPr lang="en-US" dirty="0">
              <a:solidFill>
                <a:srgbClr val="1A5C43"/>
              </a:solidFill>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Font typeface="Wingdings" pitchFamily="2" charset="2"/>
              <a:buNone/>
            </a:pPr>
            <a:endParaRPr lang="en-US" dirty="0">
              <a:solidFill>
                <a:srgbClr val="1A5C43"/>
              </a:solidFill>
              <a:latin typeface="Times New Roman" pitchFamily="18" charset="0"/>
              <a:cs typeface="Times New Roman" pitchFamily="18" charset="0"/>
            </a:endParaRPr>
          </a:p>
        </p:txBody>
      </p:sp>
      <p:sp>
        <p:nvSpPr>
          <p:cNvPr id="7" name="Rectangle 6"/>
          <p:cNvSpPr/>
          <p:nvPr/>
        </p:nvSpPr>
        <p:spPr>
          <a:xfrm>
            <a:off x="1370013" y="491836"/>
            <a:ext cx="6781800" cy="990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CÁC HÌNH THỨC CỦA BLHĐ?</a:t>
            </a:r>
          </a:p>
        </p:txBody>
      </p:sp>
    </p:spTree>
    <p:extLst>
      <p:ext uri="{BB962C8B-B14F-4D97-AF65-F5344CB8AC3E}">
        <p14:creationId xmlns:p14="http://schemas.microsoft.com/office/powerpoint/2010/main" val="338229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ình nền Powerpoint màu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6" y="0"/>
            <a:ext cx="9144000" cy="68543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143000" y="1600200"/>
            <a:ext cx="7540625"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990033"/>
                </a:solidFill>
                <a:latin typeface="Times New Roman" pitchFamily="18" charset="0"/>
                <a:cs typeface="Times New Roman" pitchFamily="18" charset="0"/>
              </a:rPr>
              <a:t>1/ </a:t>
            </a:r>
            <a:r>
              <a:rPr lang="en-US" b="1" dirty="0" err="1">
                <a:solidFill>
                  <a:srgbClr val="990033"/>
                </a:solidFill>
                <a:latin typeface="Times New Roman" pitchFamily="18" charset="0"/>
                <a:cs typeface="Times New Roman" pitchFamily="18" charset="0"/>
              </a:rPr>
              <a:t>Về</a:t>
            </a:r>
            <a:r>
              <a:rPr lang="en-US" b="1" dirty="0">
                <a:solidFill>
                  <a:srgbClr val="990033"/>
                </a:solidFill>
                <a:latin typeface="Times New Roman" pitchFamily="18" charset="0"/>
                <a:cs typeface="Times New Roman" pitchFamily="18" charset="0"/>
              </a:rPr>
              <a:t> </a:t>
            </a:r>
            <a:r>
              <a:rPr lang="en-US" b="1" dirty="0" err="1">
                <a:solidFill>
                  <a:srgbClr val="990033"/>
                </a:solidFill>
                <a:latin typeface="Times New Roman" pitchFamily="18" charset="0"/>
                <a:cs typeface="Times New Roman" pitchFamily="18" charset="0"/>
              </a:rPr>
              <a:t>thể</a:t>
            </a:r>
            <a:r>
              <a:rPr lang="en-US" b="1" dirty="0">
                <a:solidFill>
                  <a:srgbClr val="990033"/>
                </a:solidFill>
                <a:latin typeface="Times New Roman" pitchFamily="18" charset="0"/>
                <a:cs typeface="Times New Roman" pitchFamily="18" charset="0"/>
              </a:rPr>
              <a:t> </a:t>
            </a:r>
            <a:r>
              <a:rPr lang="en-US" b="1" dirty="0" err="1">
                <a:solidFill>
                  <a:srgbClr val="990033"/>
                </a:solidFill>
                <a:latin typeface="Times New Roman" pitchFamily="18" charset="0"/>
                <a:cs typeface="Times New Roman" pitchFamily="18" charset="0"/>
              </a:rPr>
              <a:t>chất</a:t>
            </a:r>
            <a:r>
              <a:rPr lang="en-US" b="1" dirty="0">
                <a:solidFill>
                  <a:srgbClr val="990033"/>
                </a:solidFill>
                <a:latin typeface="Times New Roman" pitchFamily="18" charset="0"/>
                <a:cs typeface="Times New Roman" pitchFamily="18" charset="0"/>
              </a:rPr>
              <a:t>:</a:t>
            </a:r>
          </a:p>
          <a:p>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hưởng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thậm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p>
        </p:txBody>
      </p:sp>
      <p:pic>
        <p:nvPicPr>
          <p:cNvPr id="9" name="Picture 5" descr="Kết quả hình ảnh cho Bạo lực học đường ở 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05200"/>
            <a:ext cx="3505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p>
        </p:txBody>
      </p:sp>
      <p:pic>
        <p:nvPicPr>
          <p:cNvPr id="11" name="Picture 7" descr="Kết quả hình ảnh cho học sinh đánh thầy giáo gãy ră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56214"/>
            <a:ext cx="3276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24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2291" name="Rectangle 3"/>
          <p:cNvSpPr>
            <a:spLocks noGrp="1" noChangeArrowheads="1"/>
          </p:cNvSpPr>
          <p:nvPr>
            <p:ph idx="1"/>
          </p:nvPr>
        </p:nvSpPr>
        <p:spPr>
          <a:xfrm>
            <a:off x="1143000" y="1524000"/>
            <a:ext cx="7540625" cy="4724400"/>
          </a:xfrm>
        </p:spPr>
        <p:txBody>
          <a:bodyPr/>
          <a:lstStyle/>
          <a:p>
            <a:pPr marL="0" indent="0">
              <a:buNone/>
            </a:pPr>
            <a:r>
              <a:rPr lang="en-US" sz="2800" dirty="0">
                <a:solidFill>
                  <a:srgbClr val="990033"/>
                </a:solidFill>
                <a:latin typeface="Times New Roman" pitchFamily="18" charset="0"/>
                <a:cs typeface="Times New Roman" pitchFamily="18" charset="0"/>
              </a:rPr>
              <a:t>2/ </a:t>
            </a:r>
            <a:r>
              <a:rPr lang="en-US" sz="2800" dirty="0" err="1">
                <a:solidFill>
                  <a:srgbClr val="990033"/>
                </a:solidFill>
                <a:latin typeface="Times New Roman" pitchFamily="18" charset="0"/>
                <a:cs typeface="Times New Roman" pitchFamily="18" charset="0"/>
              </a:rPr>
              <a:t>Về</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Tinh</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thần</a:t>
            </a:r>
            <a:r>
              <a:rPr lang="en-US" sz="2800" dirty="0">
                <a:solidFill>
                  <a:srgbClr val="990033"/>
                </a:solidFill>
                <a:latin typeface="Times New Roman" pitchFamily="18" charset="0"/>
                <a:cs typeface="Times New Roman" pitchFamily="18" charset="0"/>
              </a:rPr>
              <a:t>:</a:t>
            </a:r>
          </a:p>
          <a:p>
            <a:r>
              <a:rPr lang="en-US" sz="2800" dirty="0">
                <a:latin typeface="Times New Roman" pitchFamily="18" charset="0"/>
                <a:cs typeface="Times New Roman" pitchFamily="18" charset="0"/>
              </a:rPr>
              <a:t>Lo </a:t>
            </a:r>
            <a:r>
              <a:rPr lang="en-US" sz="2800" dirty="0" err="1">
                <a:latin typeface="Times New Roman" pitchFamily="18" charset="0"/>
                <a:cs typeface="Times New Roman" pitchFamily="18" charset="0"/>
              </a:rPr>
              <a:t>sợ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a:t>
            </a:r>
          </a:p>
        </p:txBody>
      </p:sp>
      <p:pic>
        <p:nvPicPr>
          <p:cNvPr id="12292" name="Picture 7" descr="Kết quả hình ảnh cho Bạo lực học đ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3200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Kết quả hình ảnh cho Bạo lực học đ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352800"/>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p>
        </p:txBody>
      </p:sp>
    </p:spTree>
    <p:extLst>
      <p:ext uri="{BB962C8B-B14F-4D97-AF65-F5344CB8AC3E}">
        <p14:creationId xmlns:p14="http://schemas.microsoft.com/office/powerpoint/2010/main" val="3417429279"/>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3315" name="Rectangle 3"/>
          <p:cNvSpPr>
            <a:spLocks noGrp="1" noChangeArrowheads="1"/>
          </p:cNvSpPr>
          <p:nvPr>
            <p:ph idx="1"/>
          </p:nvPr>
        </p:nvSpPr>
        <p:spPr>
          <a:xfrm>
            <a:off x="1143000" y="1524000"/>
            <a:ext cx="7540625" cy="4724400"/>
          </a:xfrm>
        </p:spPr>
        <p:txBody>
          <a:bodyPr/>
          <a:lstStyle/>
          <a:p>
            <a:pPr marL="0" indent="0">
              <a:buNone/>
            </a:pPr>
            <a:r>
              <a:rPr lang="en-US" sz="2800" dirty="0">
                <a:solidFill>
                  <a:srgbClr val="990033"/>
                </a:solidFill>
                <a:latin typeface="Times New Roman" pitchFamily="18" charset="0"/>
                <a:cs typeface="Times New Roman" pitchFamily="18" charset="0"/>
              </a:rPr>
              <a:t>3/ </a:t>
            </a:r>
            <a:r>
              <a:rPr lang="en-US" sz="2800" dirty="0" err="1">
                <a:solidFill>
                  <a:srgbClr val="990033"/>
                </a:solidFill>
                <a:latin typeface="Times New Roman" pitchFamily="18" charset="0"/>
                <a:cs typeface="Times New Roman" pitchFamily="18" charset="0"/>
              </a:rPr>
              <a:t>Về</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học</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tập</a:t>
            </a:r>
            <a:r>
              <a:rPr lang="en-US" sz="2800" dirty="0">
                <a:solidFill>
                  <a:srgbClr val="990033"/>
                </a:solidFill>
                <a:latin typeface="Times New Roman" pitchFamily="18" charset="0"/>
                <a:cs typeface="Times New Roman" pitchFamily="18" charset="0"/>
              </a:rPr>
              <a:t>:</a:t>
            </a:r>
          </a:p>
          <a:p>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endParaRPr lang="en-US" sz="2800" dirty="0">
              <a:latin typeface="Times New Roman" pitchFamily="18" charset="0"/>
              <a:cs typeface="Times New Roman" pitchFamily="18" charset="0"/>
            </a:endParaRPr>
          </a:p>
        </p:txBody>
      </p:sp>
      <p:sp>
        <p:nvSpPr>
          <p:cNvPr id="13316" name="AutoShape 7"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latin typeface="Times New Roman" pitchFamily="18" charset="0"/>
              <a:cs typeface="Times New Roman" pitchFamily="18" charset="0"/>
            </a:endParaRPr>
          </a:p>
        </p:txBody>
      </p:sp>
      <p:sp>
        <p:nvSpPr>
          <p:cNvPr id="13317" name="AutoShape 9" descr="Kết quả hình ảnh cho bạo lực học đườ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0">
              <a:latin typeface="Times New Roman" pitchFamily="18" charset="0"/>
              <a:cs typeface="Times New Roman" pitchFamily="18" charset="0"/>
            </a:endParaRPr>
          </a:p>
        </p:txBody>
      </p:sp>
      <p:pic>
        <p:nvPicPr>
          <p:cNvPr id="13318" name="Picture 11" descr="5bgMan1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4081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p>
        </p:txBody>
      </p:sp>
    </p:spTree>
    <p:extLst>
      <p:ext uri="{BB962C8B-B14F-4D97-AF65-F5344CB8AC3E}">
        <p14:creationId xmlns:p14="http://schemas.microsoft.com/office/powerpoint/2010/main" val="1154727998"/>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6387" name="Rectangle 3"/>
          <p:cNvSpPr>
            <a:spLocks noGrp="1" noChangeArrowheads="1"/>
          </p:cNvSpPr>
          <p:nvPr>
            <p:ph idx="1"/>
          </p:nvPr>
        </p:nvSpPr>
        <p:spPr>
          <a:xfrm>
            <a:off x="1143000" y="1447800"/>
            <a:ext cx="7540625" cy="4800600"/>
          </a:xfrm>
        </p:spPr>
        <p:txBody>
          <a:bodyPr/>
          <a:lstStyle/>
          <a:p>
            <a:pPr marL="0" indent="0">
              <a:buNone/>
            </a:pPr>
            <a:r>
              <a:rPr lang="en-US" sz="2800" dirty="0">
                <a:solidFill>
                  <a:srgbClr val="990033"/>
                </a:solidFill>
                <a:latin typeface="Times New Roman" pitchFamily="18" charset="0"/>
                <a:cs typeface="Times New Roman" pitchFamily="18" charset="0"/>
              </a:rPr>
              <a:t>4/ </a:t>
            </a:r>
            <a:r>
              <a:rPr lang="en-US" sz="2800" dirty="0" err="1">
                <a:solidFill>
                  <a:srgbClr val="990033"/>
                </a:solidFill>
                <a:latin typeface="Times New Roman" pitchFamily="18" charset="0"/>
                <a:cs typeface="Times New Roman" pitchFamily="18" charset="0"/>
              </a:rPr>
              <a:t>Đối</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với</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gia</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đình</a:t>
            </a:r>
            <a:r>
              <a:rPr lang="en-US" sz="2800" dirty="0">
                <a:solidFill>
                  <a:srgbClr val="990033"/>
                </a:solidFill>
                <a:latin typeface="Times New Roman" pitchFamily="18" charset="0"/>
                <a:cs typeface="Times New Roman" pitchFamily="18" charset="0"/>
              </a:rPr>
              <a:t>:</a:t>
            </a:r>
          </a:p>
          <a:p>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lo </a:t>
            </a:r>
            <a:r>
              <a:rPr lang="en-US" sz="2800" dirty="0" err="1">
                <a:latin typeface="Times New Roman" pitchFamily="18" charset="0"/>
                <a:cs typeface="Times New Roman" pitchFamily="18" charset="0"/>
              </a:rPr>
              <a:t>lắng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huynh</a:t>
            </a:r>
            <a:r>
              <a:rPr lang="en-US" sz="2800" dirty="0">
                <a:latin typeface="Times New Roman" pitchFamily="18" charset="0"/>
                <a:cs typeface="Times New Roman" pitchFamily="18" charset="0"/>
              </a:rPr>
              <a:t>.</a:t>
            </a:r>
          </a:p>
          <a:p>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endParaRPr lang="en-US" sz="2800" dirty="0">
              <a:latin typeface="Times New Roman" pitchFamily="18" charset="0"/>
              <a:cs typeface="Times New Roman" pitchFamily="18" charset="0"/>
            </a:endParaRPr>
          </a:p>
        </p:txBody>
      </p:sp>
      <p:pic>
        <p:nvPicPr>
          <p:cNvPr id="16388" name="Picture 6" descr="Kết quả hình ảnh cho Học sinh bị đá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p>
        </p:txBody>
      </p:sp>
    </p:spTree>
    <p:extLst>
      <p:ext uri="{BB962C8B-B14F-4D97-AF65-F5344CB8AC3E}">
        <p14:creationId xmlns:p14="http://schemas.microsoft.com/office/powerpoint/2010/main" val="2328639638"/>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0" y="685800"/>
            <a:ext cx="7313613" cy="536575"/>
          </a:xfrm>
        </p:spPr>
        <p:txBody>
          <a:bodyPr>
            <a:normAutofit/>
          </a:bodyPr>
          <a:lstStyle/>
          <a:p>
            <a:r>
              <a:rPr lang="en-GB" sz="3200" b="1">
                <a:solidFill>
                  <a:srgbClr val="FF3300"/>
                </a:solidFill>
                <a:latin typeface="Times New Roman" pitchFamily="18" charset="0"/>
                <a:cs typeface="Times New Roman" pitchFamily="18" charset="0"/>
              </a:rPr>
              <a:t>4. Hậu quả của BLHĐ</a:t>
            </a:r>
            <a:endParaRPr lang="en-US" sz="3200" b="1">
              <a:solidFill>
                <a:srgbClr val="FF3300"/>
              </a:solidFill>
              <a:latin typeface="Times New Roman" pitchFamily="18" charset="0"/>
              <a:cs typeface="Times New Roman" pitchFamily="18" charset="0"/>
            </a:endParaRPr>
          </a:p>
        </p:txBody>
      </p:sp>
      <p:sp>
        <p:nvSpPr>
          <p:cNvPr id="15363" name="Rectangle 3"/>
          <p:cNvSpPr>
            <a:spLocks noGrp="1" noChangeArrowheads="1"/>
          </p:cNvSpPr>
          <p:nvPr>
            <p:ph idx="1"/>
          </p:nvPr>
        </p:nvSpPr>
        <p:spPr>
          <a:xfrm>
            <a:off x="1143000" y="1447800"/>
            <a:ext cx="7540625" cy="4800600"/>
          </a:xfrm>
        </p:spPr>
        <p:txBody>
          <a:bodyPr/>
          <a:lstStyle/>
          <a:p>
            <a:pPr marL="0" indent="0">
              <a:buNone/>
            </a:pPr>
            <a:r>
              <a:rPr lang="en-US" sz="2800" dirty="0">
                <a:solidFill>
                  <a:srgbClr val="990033"/>
                </a:solidFill>
                <a:latin typeface="Times New Roman" pitchFamily="18" charset="0"/>
                <a:cs typeface="Times New Roman" pitchFamily="18" charset="0"/>
              </a:rPr>
              <a:t>5/  </a:t>
            </a:r>
            <a:r>
              <a:rPr lang="en-US" sz="2800" dirty="0" err="1">
                <a:solidFill>
                  <a:srgbClr val="990033"/>
                </a:solidFill>
                <a:latin typeface="Times New Roman" pitchFamily="18" charset="0"/>
                <a:cs typeface="Times New Roman" pitchFamily="18" charset="0"/>
              </a:rPr>
              <a:t>Đối</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với</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nhà</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trường</a:t>
            </a:r>
            <a:r>
              <a:rPr lang="en-US" sz="2800" dirty="0">
                <a:solidFill>
                  <a:srgbClr val="990033"/>
                </a:solidFill>
                <a:latin typeface="Times New Roman" pitchFamily="18" charset="0"/>
                <a:cs typeface="Times New Roman" pitchFamily="18" charset="0"/>
              </a:rPr>
              <a:t>:</a:t>
            </a:r>
          </a:p>
          <a:p>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a:t>
            </a:r>
          </a:p>
          <a:p>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an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sút</a:t>
            </a:r>
            <a:r>
              <a:rPr lang="en-US" sz="2800" dirty="0">
                <a:latin typeface="Times New Roman" pitchFamily="18" charset="0"/>
                <a:cs typeface="Times New Roman" pitchFamily="18" charset="0"/>
              </a:rPr>
              <a:t>, . . . .</a:t>
            </a:r>
          </a:p>
        </p:txBody>
      </p:sp>
      <p:pic>
        <p:nvPicPr>
          <p:cNvPr id="15364" name="Picture 4" descr="Kết quả hình ảnh cho Bạo lực học đ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0"/>
            <a:ext cx="5257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p>
        </p:txBody>
      </p:sp>
    </p:spTree>
    <p:extLst>
      <p:ext uri="{BB962C8B-B14F-4D97-AF65-F5344CB8AC3E}">
        <p14:creationId xmlns:p14="http://schemas.microsoft.com/office/powerpoint/2010/main" val="1775306442"/>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143000" y="1447800"/>
            <a:ext cx="7540625" cy="4800600"/>
          </a:xfrm>
        </p:spPr>
        <p:txBody>
          <a:bodyPr/>
          <a:lstStyle/>
          <a:p>
            <a:pPr marL="0" indent="0">
              <a:buNone/>
            </a:pPr>
            <a:r>
              <a:rPr lang="en-US" sz="2800" dirty="0">
                <a:solidFill>
                  <a:srgbClr val="990033"/>
                </a:solidFill>
                <a:latin typeface="Times New Roman" pitchFamily="18" charset="0"/>
                <a:cs typeface="Times New Roman" pitchFamily="18" charset="0"/>
              </a:rPr>
              <a:t>6/  </a:t>
            </a:r>
            <a:r>
              <a:rPr lang="en-US" sz="2800" dirty="0" err="1">
                <a:solidFill>
                  <a:srgbClr val="990033"/>
                </a:solidFill>
                <a:latin typeface="Times New Roman" pitchFamily="18" charset="0"/>
                <a:cs typeface="Times New Roman" pitchFamily="18" charset="0"/>
              </a:rPr>
              <a:t>Đối</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với</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xã</a:t>
            </a:r>
            <a:r>
              <a:rPr lang="en-US" sz="2800" dirty="0">
                <a:solidFill>
                  <a:srgbClr val="990033"/>
                </a:solidFill>
                <a:latin typeface="Times New Roman" pitchFamily="18" charset="0"/>
                <a:cs typeface="Times New Roman" pitchFamily="18" charset="0"/>
              </a:rPr>
              <a:t> </a:t>
            </a:r>
            <a:r>
              <a:rPr lang="en-US" sz="2800" dirty="0" err="1">
                <a:solidFill>
                  <a:srgbClr val="990033"/>
                </a:solidFill>
                <a:latin typeface="Times New Roman" pitchFamily="18" charset="0"/>
                <a:cs typeface="Times New Roman" pitchFamily="18" charset="0"/>
              </a:rPr>
              <a:t>hội</a:t>
            </a:r>
            <a:r>
              <a:rPr lang="en-US" sz="2800" dirty="0">
                <a:solidFill>
                  <a:srgbClr val="990033"/>
                </a:solidFill>
                <a:latin typeface="Times New Roman" pitchFamily="18" charset="0"/>
                <a:cs typeface="Times New Roman" pitchFamily="18" charset="0"/>
              </a:rPr>
              <a:t>:</a:t>
            </a:r>
          </a:p>
          <a:p>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a:t>
            </a:r>
          </a:p>
          <a:p>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phạm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luật</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 . .</a:t>
            </a:r>
          </a:p>
        </p:txBody>
      </p:sp>
      <p:sp>
        <p:nvSpPr>
          <p:cNvPr id="14340" name="AutoShape 9" descr="Kết quả hình ảnh cho bạo lực học đường và gia đình"/>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1" name="Picture 11" descr="Kết quả hình ảnh cho bạo lực học đường và gia đ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455" y="4038600"/>
            <a:ext cx="5715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33055" y="381000"/>
            <a:ext cx="6781800" cy="990600"/>
          </a:xfrm>
          <a:prstGeom prst="rect">
            <a:avLst/>
          </a:prstGeom>
          <a:ln w="762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innerShdw blurRad="114300">
                    <a:prstClr val="black"/>
                  </a:innerShdw>
                </a:effectLst>
                <a:latin typeface="Times New Roman" pitchFamily="18" charset="0"/>
                <a:cs typeface="Times New Roman" pitchFamily="18" charset="0"/>
              </a:rPr>
              <a:t>HẬU QUẢ CỦA BLHĐ?</a:t>
            </a:r>
          </a:p>
        </p:txBody>
      </p:sp>
    </p:spTree>
    <p:extLst>
      <p:ext uri="{BB962C8B-B14F-4D97-AF65-F5344CB8AC3E}">
        <p14:creationId xmlns:p14="http://schemas.microsoft.com/office/powerpoint/2010/main" val="112129330"/>
      </p:ext>
    </p:extLst>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247</TotalTime>
  <Words>828</Words>
  <Application>Microsoft Office PowerPoint</Application>
  <PresentationFormat>On-screen Show (4:3)</PresentationFormat>
  <Paragraphs>85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Constantia</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Hậu quả của BLHĐ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dc:creator>
  <cp:lastModifiedBy>Windows 11</cp:lastModifiedBy>
  <cp:revision>48</cp:revision>
  <dcterms:created xsi:type="dcterms:W3CDTF">2021-11-27T09:12:33Z</dcterms:created>
  <dcterms:modified xsi:type="dcterms:W3CDTF">2024-10-03T02:07:01Z</dcterms:modified>
</cp:coreProperties>
</file>