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8" r:id="rId3"/>
    <p:sldMasterId id="2147483701" r:id="rId4"/>
    <p:sldMasterId id="2147483715" r:id="rId5"/>
    <p:sldMasterId id="2147483721" r:id="rId6"/>
    <p:sldMasterId id="2147483733" r:id="rId7"/>
    <p:sldMasterId id="2147483737" r:id="rId8"/>
  </p:sldMasterIdLst>
  <p:notesMasterIdLst>
    <p:notesMasterId r:id="rId31"/>
  </p:notesMasterIdLst>
  <p:sldIdLst>
    <p:sldId id="315" r:id="rId9"/>
    <p:sldId id="260" r:id="rId10"/>
    <p:sldId id="337" r:id="rId11"/>
    <p:sldId id="316" r:id="rId12"/>
    <p:sldId id="338" r:id="rId13"/>
    <p:sldId id="263" r:id="rId14"/>
    <p:sldId id="265" r:id="rId15"/>
    <p:sldId id="349" r:id="rId16"/>
    <p:sldId id="267" r:id="rId17"/>
    <p:sldId id="268" r:id="rId18"/>
    <p:sldId id="274" r:id="rId19"/>
    <p:sldId id="317" r:id="rId20"/>
    <p:sldId id="283" r:id="rId21"/>
    <p:sldId id="282" r:id="rId22"/>
    <p:sldId id="280" r:id="rId23"/>
    <p:sldId id="336" r:id="rId24"/>
    <p:sldId id="345" r:id="rId25"/>
    <p:sldId id="346" r:id="rId26"/>
    <p:sldId id="347" r:id="rId27"/>
    <p:sldId id="348" r:id="rId28"/>
    <p:sldId id="318" r:id="rId29"/>
    <p:sldId id="27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D99"/>
    <a:srgbClr val="BD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B60BF-F340-49D9-A847-BAD69E40C635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ED624-6629-4457-BAE0-109B49239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1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3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9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72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9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7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47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2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6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2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ED624-6629-4457-BAE0-109B492396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651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4" y="352960"/>
            <a:ext cx="2402224" cy="1891371"/>
            <a:chOff x="3620184" y="264720"/>
            <a:chExt cx="1801668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727877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22411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4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4939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F3702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4" y="352960"/>
            <a:ext cx="2402224" cy="1891371"/>
            <a:chOff x="3620184" y="264720"/>
            <a:chExt cx="1801668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727877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F37022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CHỦ ĐỀ 2</a:t>
              </a: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 w="28575" cmpd="thickThin">
                  <a:solidFill>
                    <a:srgbClr val="FEB444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RÈN NẾP SỐNG</a:t>
            </a:r>
          </a:p>
        </p:txBody>
      </p:sp>
    </p:spTree>
    <p:extLst>
      <p:ext uri="{BB962C8B-B14F-4D97-AF65-F5344CB8AC3E}">
        <p14:creationId xmlns:p14="http://schemas.microsoft.com/office/powerpoint/2010/main" val="3588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5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push dir="u"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83246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5623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19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49.png"/><Relationship Id="rId26" Type="http://schemas.microsoft.com/office/2007/relationships/hdphoto" Target="../media/hdphoto12.wdp"/><Relationship Id="rId3" Type="http://schemas.openxmlformats.org/officeDocument/2006/relationships/image" Target="../media/image39.jpeg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microsoft.com/office/2007/relationships/hdphoto" Target="../media/hdphoto9.wdp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png"/><Relationship Id="rId20" Type="http://schemas.microsoft.com/office/2007/relationships/hdphoto" Target="../media/hdphoto10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24" Type="http://schemas.microsoft.com/office/2007/relationships/hdphoto" Target="../media/hdphoto11.wdp"/><Relationship Id="rId32" Type="http://schemas.openxmlformats.org/officeDocument/2006/relationships/image" Target="../media/image58.jpeg"/><Relationship Id="rId5" Type="http://schemas.openxmlformats.org/officeDocument/2006/relationships/image" Target="../media/image41.jpeg"/><Relationship Id="rId15" Type="http://schemas.microsoft.com/office/2007/relationships/hdphoto" Target="../media/hdphoto8.wdp"/><Relationship Id="rId23" Type="http://schemas.openxmlformats.org/officeDocument/2006/relationships/image" Target="../media/image53.png"/><Relationship Id="rId28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31" Type="http://schemas.microsoft.com/office/2007/relationships/hdphoto" Target="../media/hdphoto14.wdp"/><Relationship Id="rId4" Type="http://schemas.openxmlformats.org/officeDocument/2006/relationships/image" Target="../media/image40.jpeg"/><Relationship Id="rId9" Type="http://schemas.openxmlformats.org/officeDocument/2006/relationships/image" Target="../media/image44.jpeg"/><Relationship Id="rId14" Type="http://schemas.openxmlformats.org/officeDocument/2006/relationships/image" Target="../media/image47.png"/><Relationship Id="rId22" Type="http://schemas.openxmlformats.org/officeDocument/2006/relationships/image" Target="../media/image52.png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89.jpeg"/><Relationship Id="rId3" Type="http://schemas.openxmlformats.org/officeDocument/2006/relationships/image" Target="../media/image12.jpeg"/><Relationship Id="rId7" Type="http://schemas.openxmlformats.org/officeDocument/2006/relationships/image" Target="../media/image85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jpeg"/><Relationship Id="rId11" Type="http://schemas.openxmlformats.org/officeDocument/2006/relationships/image" Target="../media/image87.jpeg"/><Relationship Id="rId5" Type="http://schemas.openxmlformats.org/officeDocument/2006/relationships/image" Target="../media/image17.jpeg"/><Relationship Id="rId10" Type="http://schemas.openxmlformats.org/officeDocument/2006/relationships/image" Target="../media/image34.jpeg"/><Relationship Id="rId4" Type="http://schemas.openxmlformats.org/officeDocument/2006/relationships/image" Target="../media/image84.jpeg"/><Relationship Id="rId9" Type="http://schemas.openxmlformats.org/officeDocument/2006/relationships/image" Target="../media/image13.jpeg"/><Relationship Id="rId1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microsoft.com/office/2007/relationships/hdphoto" Target="../media/hdphoto4.wdp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3.jpe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21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3.jpe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10" Type="http://schemas.openxmlformats.org/officeDocument/2006/relationships/image" Target="../media/image17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12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03853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-1325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66235" y="189865"/>
            <a:ext cx="7233920" cy="109728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235" y="1478280"/>
            <a:ext cx="7279005" cy="1816100"/>
          </a:xfrm>
          <a:prstGeom prst="rect">
            <a:avLst/>
          </a:prstGeom>
          <a:solidFill>
            <a:srgbClr val="F6FD9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Giống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dòng chữ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Khác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" y="1302385"/>
            <a:ext cx="2967355" cy="1096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175260" y="2399030"/>
            <a:ext cx="2986405" cy="1141095"/>
          </a:xfrm>
          <a:prstGeom prst="rect">
            <a:avLst/>
          </a:prstGeom>
        </p:spPr>
      </p:pic>
      <p:pic>
        <p:nvPicPr>
          <p:cNvPr id="3" name="Content Placeholder 2" descr="Text, calendar&#10;&#10;Description automatically generated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6"/>
          <a:stretch>
            <a:fillRect/>
          </a:stretch>
        </p:blipFill>
        <p:spPr>
          <a:xfrm>
            <a:off x="174625" y="0"/>
            <a:ext cx="2967990" cy="125285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" y="3540125"/>
            <a:ext cx="3281045" cy="270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3605999"/>
            <a:ext cx="3688715" cy="270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40" y="3540125"/>
            <a:ext cx="3729990" cy="27076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83591" y="6283849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Cảng Hải Phòng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468522" y="6283849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Mỏ dầu Bạch Hổ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490612" y="6314274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Chùa Cầu - Hội 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/>
          <p:cNvSpPr/>
          <p:nvPr/>
        </p:nvSpPr>
        <p:spPr bwMode="auto">
          <a:xfrm>
            <a:off x="156754" y="0"/>
            <a:ext cx="11939452" cy="6766560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1111636" y="986808"/>
            <a:ext cx="104489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tiền Việt Nam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 nhau: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Hồ, dòng chữ “Cộng hoà xã hội chủ nghĩa 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Nam”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“Ngân hàng Nhà nước Việt Nam”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mệnh giá tiền (chữ và số).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 giá tiền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1" y="226838"/>
            <a:ext cx="11147422" cy="6135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63" y="2364740"/>
            <a:ext cx="6457950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vi-V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vi-V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ĐI CHỢ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1"/>
          <a:stretch>
            <a:fillRect/>
          </a:stretch>
        </p:blipFill>
        <p:spPr>
          <a:xfrm>
            <a:off x="1044519" y="91632"/>
            <a:ext cx="10437479" cy="5871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35" y="1489075"/>
            <a:ext cx="996315" cy="1189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r="11618"/>
          <a:stretch>
            <a:fillRect/>
          </a:stretch>
        </p:blipFill>
        <p:spPr>
          <a:xfrm>
            <a:off x="4321810" y="1534160"/>
            <a:ext cx="1176020" cy="1158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46" y="-39682"/>
            <a:ext cx="2235010" cy="22350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83278" y="1203801"/>
            <a:ext cx="2026488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TẠP HÓA </a:t>
            </a:r>
          </a:p>
          <a:p>
            <a:pPr algn="ctr"/>
            <a:r>
              <a:rPr lang="vi-VN" sz="2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CÔ </a:t>
            </a:r>
            <a:r>
              <a:rPr lang="en-US" sz="2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Hạnh</a:t>
            </a:r>
            <a:endParaRPr lang="en-U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889" r="6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1" t="264" r="30599" b="-264"/>
          <a:stretch>
            <a:fillRect/>
          </a:stretch>
        </p:blipFill>
        <p:spPr>
          <a:xfrm>
            <a:off x="4840291" y="27326"/>
            <a:ext cx="535470" cy="1224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91" r="10269" b="14290"/>
          <a:stretch>
            <a:fillRect/>
          </a:stretch>
        </p:blipFill>
        <p:spPr>
          <a:xfrm>
            <a:off x="2253500" y="91594"/>
            <a:ext cx="1668533" cy="10212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0" b="93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4301"/>
          <a:stretch>
            <a:fillRect/>
          </a:stretch>
        </p:blipFill>
        <p:spPr>
          <a:xfrm rot="17510792" flipV="1">
            <a:off x="2174461" y="2971094"/>
            <a:ext cx="1019332" cy="19378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26" b="97030" l="0" r="100000">
                        <a14:foregroundMark x1="87000" y1="17327" x2="90400" y2="27228"/>
                        <a14:foregroundMark x1="2000" y1="50990" x2="4200" y2="61386"/>
                        <a14:backgroundMark x1="1400" y1="65347" x2="43800" y2="49752"/>
                        <a14:backgroundMark x1="46600" y1="48515" x2="91600" y2="29455"/>
                        <a14:backgroundMark x1="2800" y1="62871" x2="0" y2="55198"/>
                        <a14:backgroundMark x1="600" y1="50000" x2="3600" y2="61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313">
            <a:off x="4136112" y="2967214"/>
            <a:ext cx="2061681" cy="1665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01" l="9761" r="89841">
                        <a14:foregroundMark x1="24502" y1="22908" x2="69124" y2="32470"/>
                        <a14:foregroundMark x1="60359" y1="21713" x2="61554" y2="33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40" y="1534160"/>
            <a:ext cx="1661160" cy="12693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6" b="963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1012">
            <a:off x="8828633" y="2837732"/>
            <a:ext cx="1362032" cy="18791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40783" y="40560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1108" y="40560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8404" y="2683474"/>
            <a:ext cx="1785042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10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17991" y="2736814"/>
            <a:ext cx="19633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12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5313" y="2683474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41039" y="2683474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41039" y="407497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30584" y="400639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056" name="Picture 8" descr="lol | Tynke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5" y="3270250"/>
            <a:ext cx="59372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276860"/>
            <a:ext cx="100965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 bwMode="auto">
          <a:xfrm>
            <a:off x="8465185" y="205105"/>
            <a:ext cx="76581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742440"/>
            <a:ext cx="68389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0"/>
          <p:cNvSpPr txBox="1"/>
          <p:nvPr/>
        </p:nvSpPr>
        <p:spPr>
          <a:xfrm>
            <a:off x="8297628" y="10715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0"/>
          <p:cNvSpPr txBox="1"/>
          <p:nvPr/>
        </p:nvSpPr>
        <p:spPr>
          <a:xfrm>
            <a:off x="6501848" y="1127465"/>
            <a:ext cx="1652337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TextBox 30"/>
          <p:cNvSpPr txBox="1"/>
          <p:nvPr/>
        </p:nvSpPr>
        <p:spPr>
          <a:xfrm>
            <a:off x="2312753" y="1072855"/>
            <a:ext cx="1652337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47130" y="91440"/>
            <a:ext cx="32385" cy="6004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5"/>
          <p:cNvSpPr txBox="1"/>
          <p:nvPr/>
        </p:nvSpPr>
        <p:spPr>
          <a:xfrm>
            <a:off x="4360479" y="107142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8" b="100000" l="4167" r="100000">
                        <a14:foregroundMark x1="48333" y1="12778" x2="49444" y2="22500"/>
                        <a14:foregroundMark x1="20833" y1="19722" x2="30000" y2="26111"/>
                        <a14:foregroundMark x1="53889" y1="25833" x2="44444" y2="45556"/>
                        <a14:foregroundMark x1="44444" y1="64167" x2="58889" y2="95278"/>
                        <a14:foregroundMark x1="53611" y1="65833" x2="53889" y2="76111"/>
                        <a14:foregroundMark x1="42778" y1="66667" x2="43333" y2="73333"/>
                        <a14:foregroundMark x1="40278" y1="66111" x2="41389" y2="75000"/>
                        <a14:foregroundMark x1="42222" y1="75000" x2="46667" y2="92222"/>
                        <a14:backgroundMark x1="52500" y1="86389" x2="54444" y2="95556"/>
                        <a14:backgroundMark x1="51389" y1="84167" x2="52500" y2="90278"/>
                        <a14:backgroundMark x1="51389" y1="84444" x2="51389" y2="82500"/>
                        <a14:backgroundMark x1="39722" y1="76389" x2="41111" y2="89444"/>
                        <a14:backgroundMark x1="41111" y1="75278" x2="42500" y2="8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9" r="24284"/>
          <a:stretch>
            <a:fillRect/>
          </a:stretch>
        </p:blipFill>
        <p:spPr>
          <a:xfrm flipH="1">
            <a:off x="-2342762" y="2457027"/>
            <a:ext cx="2343150" cy="4401135"/>
          </a:xfrm>
          <a:prstGeom prst="rect">
            <a:avLst/>
          </a:prstGeom>
        </p:spPr>
      </p:pic>
      <p:grpSp>
        <p:nvGrpSpPr>
          <p:cNvPr id="39" name="组合 12"/>
          <p:cNvGrpSpPr/>
          <p:nvPr/>
        </p:nvGrpSpPr>
        <p:grpSpPr>
          <a:xfrm>
            <a:off x="2185722" y="733165"/>
            <a:ext cx="5949505" cy="3052806"/>
            <a:chOff x="-558688" y="0"/>
            <a:chExt cx="9107943" cy="6858000"/>
          </a:xfrm>
        </p:grpSpPr>
        <p:pic>
          <p:nvPicPr>
            <p:cNvPr id="40" name="图片 13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1" name="图片 1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1"/>
              <a:ext cx="8362071" cy="6299198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2" name="Rectangle 41"/>
          <p:cNvSpPr/>
          <p:nvPr/>
        </p:nvSpPr>
        <p:spPr>
          <a:xfrm>
            <a:off x="3039125" y="1553164"/>
            <a:ext cx="420549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Xin chào các con đến với tạp hóa </a:t>
            </a:r>
            <a:r>
              <a:rPr lang="vi-VN" sz="3200">
                <a:solidFill>
                  <a:srgbClr val="002060"/>
                </a:solidFill>
              </a:rPr>
              <a:t>cô </a:t>
            </a:r>
            <a:r>
              <a:rPr lang="en-US" sz="3200">
                <a:solidFill>
                  <a:srgbClr val="002060"/>
                </a:solidFill>
              </a:rPr>
              <a:t>Hạnh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29450" y="1494918"/>
            <a:ext cx="397122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Nào! Chúng mình cùng mua sắm nhé!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5674" r="95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149">
            <a:off x="-2470492" y="4309805"/>
            <a:ext cx="2598451" cy="2598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88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4">
            <a:off x="11962023" y="4455272"/>
            <a:ext cx="2528750" cy="25287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 rot="10800000" flipH="1" flipV="1">
            <a:off x="1343153" y="5419674"/>
            <a:ext cx="1815175" cy="5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 rot="10800000" flipH="1" flipV="1">
            <a:off x="9325103" y="5419674"/>
            <a:ext cx="1815175" cy="59964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8255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24818 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" y="3683726"/>
            <a:ext cx="2049871" cy="29621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47" y="3781819"/>
            <a:ext cx="2153253" cy="2967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85" y="6037964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25" y="5738920"/>
            <a:ext cx="952282" cy="844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49" y="5430086"/>
            <a:ext cx="1369570" cy="1215757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73" y="70462"/>
            <a:ext cx="9287692" cy="5631787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49" y="1948274"/>
            <a:ext cx="3135617" cy="1036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02925" y="566766"/>
            <a:ext cx="3313729" cy="143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8182" y="1904638"/>
            <a:ext cx="6235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minh!”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12191" cy="6701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192" y="-1"/>
            <a:ext cx="4258102" cy="6701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294" y="-2"/>
            <a:ext cx="4221706" cy="67010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843130" cy="685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31" y="6626"/>
            <a:ext cx="4015408" cy="6851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539" y="0"/>
            <a:ext cx="4333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99045" cy="3445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5565"/>
            <a:ext cx="4299045" cy="3412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045" y="0"/>
            <a:ext cx="409630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351" y="0"/>
            <a:ext cx="379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6912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4312692" cy="6912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293" y="0"/>
            <a:ext cx="4221707" cy="69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5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Cho Bé - Bà Còng Đi Chợ Trời Mưa - Bé Bào Ngư - Nhạc Thiếu Nhi Vui Nhộn Cho Bé 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Nhạc Thiếu Nhi Cho Bé - Bà Còng Đi Chợ Trời Mưa - Bé Bào Ngư - Nhạc Thiếu Nhi Vui Nhộn Cho Bé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479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916" y="1"/>
            <a:ext cx="316628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197" y="0"/>
            <a:ext cx="29440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275" y="0"/>
            <a:ext cx="313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1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9995535" y="4661535"/>
            <a:ext cx="2047240" cy="23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24760" y="430530"/>
            <a:ext cx="8461375" cy="217360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giờ học</a:t>
            </a:r>
          </a:p>
        </p:txBody>
      </p:sp>
      <p:sp>
        <p:nvSpPr>
          <p:cNvPr id="3" name="Oval 2"/>
          <p:cNvSpPr/>
          <p:nvPr/>
        </p:nvSpPr>
        <p:spPr>
          <a:xfrm>
            <a:off x="1203642" y="755816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0" y="-48260"/>
            <a:ext cx="1917700" cy="17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310765" y="2989580"/>
            <a:ext cx="8675370" cy="3173095"/>
          </a:xfrm>
          <a:prstGeom prst="round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bố mẹ, người thân quan sát, nhận xét, tìm hiểu thêm các tờ tiền Việt Nam khác.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 descr="20210409092710_wm_shs-hoat-dong-trai-nghiem-2"/>
          <p:cNvPicPr>
            <a:picLocks noChangeAspect="1" noChangeArrowheads="1"/>
          </p:cNvPicPr>
          <p:nvPr/>
        </p:nvPicPr>
        <p:blipFill>
          <a:blip r:embed="rId3"/>
          <a:srcRect l="21429" t="84803" r="54841" b="6897"/>
          <a:stretch>
            <a:fillRect/>
          </a:stretch>
        </p:blipFill>
        <p:spPr bwMode="auto">
          <a:xfrm>
            <a:off x="631190" y="4830128"/>
            <a:ext cx="3347720" cy="1296035"/>
          </a:xfrm>
          <a:prstGeom prst="rect">
            <a:avLst/>
          </a:prstGeom>
          <a:noFill/>
        </p:spPr>
      </p:pic>
      <p:pic>
        <p:nvPicPr>
          <p:cNvPr id="26" name="Content Placeholder 4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87" y="4839445"/>
            <a:ext cx="3281045" cy="11823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87" y="2530749"/>
            <a:ext cx="3281045" cy="10718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3061" r="1836" b="2790"/>
          <a:stretch>
            <a:fillRect/>
          </a:stretch>
        </p:blipFill>
        <p:spPr>
          <a:xfrm>
            <a:off x="3978910" y="3740150"/>
            <a:ext cx="3423920" cy="1102995"/>
          </a:xfrm>
          <a:prstGeom prst="rect">
            <a:avLst/>
          </a:prstGeom>
        </p:spPr>
      </p:pic>
      <p:pic>
        <p:nvPicPr>
          <p:cNvPr id="29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22" y="1271380"/>
            <a:ext cx="3280410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92" y="3664460"/>
            <a:ext cx="3281045" cy="11131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3930649" y="4926013"/>
            <a:ext cx="3519170" cy="1145540"/>
          </a:xfrm>
          <a:prstGeom prst="rect">
            <a:avLst/>
          </a:prstGeom>
        </p:spPr>
      </p:pic>
      <p:pic>
        <p:nvPicPr>
          <p:cNvPr id="33" name="Content Placeholder 2" descr="Text, calendar&#10;&#10;Description automatically generated"/>
          <p:cNvPicPr>
            <a:picLocks noGrp="1"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6"/>
          <a:stretch>
            <a:fillRect/>
          </a:stretch>
        </p:blipFill>
        <p:spPr>
          <a:xfrm>
            <a:off x="853441" y="3644265"/>
            <a:ext cx="3125470" cy="1089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513330"/>
            <a:ext cx="2990850" cy="1035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357789"/>
            <a:ext cx="2990850" cy="10293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r="1706" b="50790"/>
          <a:stretch>
            <a:fillRect/>
          </a:stretch>
        </p:blipFill>
        <p:spPr>
          <a:xfrm>
            <a:off x="4025265" y="1315085"/>
            <a:ext cx="3425190" cy="1096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65" y="2506980"/>
            <a:ext cx="3425825" cy="1137285"/>
          </a:xfrm>
          <a:prstGeom prst="rect">
            <a:avLst/>
          </a:prstGeom>
        </p:spPr>
      </p:pic>
      <p:sp>
        <p:nvSpPr>
          <p:cNvPr id="39" name="TextBox 29"/>
          <p:cNvSpPr txBox="1"/>
          <p:nvPr/>
        </p:nvSpPr>
        <p:spPr>
          <a:xfrm>
            <a:off x="4600575" y="384175"/>
            <a:ext cx="4606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600" b="1" i="0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239" y="4039900"/>
            <a:ext cx="6873855" cy="19020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8: </a:t>
            </a:r>
            <a:br>
              <a:rPr lang="en-US" dirty="0"/>
            </a:b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28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1918719" y="102491"/>
            <a:ext cx="1076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       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giáo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dục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3200" b="1" kern="0" dirty="0">
                <a:solidFill>
                  <a:srgbClr val="FF7C0A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7C0A"/>
                </a:solidFill>
                <a:latin typeface="Arial"/>
                <a:cs typeface="Arial"/>
                <a:sym typeface="Arial"/>
              </a:rPr>
              <a:t>đề</a:t>
            </a:r>
            <a:endParaRPr lang="en-US" sz="3200" b="1" kern="0" dirty="0">
              <a:solidFill>
                <a:srgbClr val="FF7C0A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Nhận </a:t>
            </a:r>
            <a:r>
              <a:rPr lang="en-US" sz="3200" kern="0" dirty="0" err="1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đồng</a:t>
            </a:r>
            <a:r>
              <a:rPr lang="en-US" sz="3200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tiền</a:t>
            </a:r>
            <a:r>
              <a:rPr lang="en-US" sz="3200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err="1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Việt</a:t>
            </a:r>
            <a:r>
              <a:rPr lang="en-US" sz="3200" kern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 Nam</a:t>
            </a:r>
            <a:endParaRPr lang="en-US" sz="3200" kern="0" dirty="0">
              <a:solidFill>
                <a:srgbClr val="E3E7EA">
                  <a:lumMod val="10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1000 đồng (tiền Việt) – Wikipedia tiếng Việt">
            <a:extLst>
              <a:ext uri="{FF2B5EF4-FFF2-40B4-BE49-F238E27FC236}">
                <a16:creationId xmlns:a16="http://schemas.microsoft.com/office/drawing/2014/main" id="{E62B948E-950E-AE46-BB86-FAE4D977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8" y="1611622"/>
            <a:ext cx="4745567" cy="23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3 cô gái “bí ẩn“ trên tờ tiền 2.000 đồng">
            <a:extLst>
              <a:ext uri="{FF2B5EF4-FFF2-40B4-BE49-F238E27FC236}">
                <a16:creationId xmlns:a16="http://schemas.microsoft.com/office/drawing/2014/main" id="{7B8F0505-CC21-6B49-85C1-04544D66F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07249" y="1611621"/>
            <a:ext cx="4933384" cy="24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5000 đồng (tiền Việt) – Wikipedia tiếng Việt">
            <a:extLst>
              <a:ext uri="{FF2B5EF4-FFF2-40B4-BE49-F238E27FC236}">
                <a16:creationId xmlns:a16="http://schemas.microsoft.com/office/drawing/2014/main" id="{95C20F19-40C5-9546-A0FC-01BB0781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8" y="3966565"/>
            <a:ext cx="4745567" cy="23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ietnam polymer 10,000 Dong banknotes">
            <a:extLst>
              <a:ext uri="{FF2B5EF4-FFF2-40B4-BE49-F238E27FC236}">
                <a16:creationId xmlns:a16="http://schemas.microsoft.com/office/drawing/2014/main" id="{97B1AA97-6A5E-FA4E-8503-A843331C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50" y="3966565"/>
            <a:ext cx="4933385" cy="22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819351" y="482612"/>
            <a:ext cx="7443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T</a:t>
            </a:r>
            <a:r>
              <a:rPr kumimoji="0" lang="en-US" sz="4000" b="1" i="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600" b="1" i="0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95340" y="1622436"/>
            <a:ext cx="6296660" cy="4353560"/>
            <a:chOff x="9406" y="3480"/>
            <a:chExt cx="9916" cy="4772"/>
          </a:xfrm>
        </p:grpSpPr>
        <p:grpSp>
          <p:nvGrpSpPr>
            <p:cNvPr id="13" name="组合 12"/>
            <p:cNvGrpSpPr/>
            <p:nvPr/>
          </p:nvGrpSpPr>
          <p:grpSpPr>
            <a:xfrm>
              <a:off x="9406" y="3480"/>
              <a:ext cx="9916" cy="4772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100" name="Text Box 99"/>
            <p:cNvSpPr txBox="1"/>
            <p:nvPr/>
          </p:nvSpPr>
          <p:spPr>
            <a:xfrm>
              <a:off x="10536" y="4437"/>
              <a:ext cx="7116" cy="29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0">
                  <a:latin typeface="Times New Roman" panose="02020603050405020304" pitchFamily="18" charset="0"/>
                  <a:cs typeface="Minion Pro" charset="0"/>
                </a:rPr>
                <a:t>  Đọc mệnh giá, quan sát kĩ hình ảnh, nêu  điểm giống nhau và khác nhau của các đồng tiền bên?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Minion Pro" charset="0"/>
                </a:rPr>
                <a:t>     ( Thảo luận nhóm 4 trong 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Minion Pro" charset="0"/>
                </a:rPr>
                <a:t>2 phút)</a:t>
              </a:r>
              <a:endParaRPr lang="en-US" sz="2800" b="0">
                <a:latin typeface="Times New Roman" panose="02020603050405020304" pitchFamily="18" charset="0"/>
                <a:cs typeface="Minion Pro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0317" y="1601481"/>
            <a:ext cx="5697220" cy="4374515"/>
            <a:chOff x="106" y="3120"/>
            <a:chExt cx="8972" cy="6889"/>
          </a:xfrm>
        </p:grpSpPr>
        <p:pic>
          <p:nvPicPr>
            <p:cNvPr id="32" name="Picture 31" descr="20210409092710_wm_shs-hoat-dong-trai-nghiem-2"/>
            <p:cNvPicPr>
              <a:picLocks noChangeAspect="1" noChangeArrowheads="1"/>
            </p:cNvPicPr>
            <p:nvPr/>
          </p:nvPicPr>
          <p:blipFill>
            <a:blip r:embed="rId6"/>
            <a:srcRect l="21429" t="84803" r="54841" b="6897"/>
            <a:stretch>
              <a:fillRect/>
            </a:stretch>
          </p:blipFill>
          <p:spPr bwMode="auto">
            <a:xfrm>
              <a:off x="106" y="3120"/>
              <a:ext cx="4486" cy="1788"/>
            </a:xfrm>
            <a:prstGeom prst="rect">
              <a:avLst/>
            </a:prstGeom>
            <a:noFill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237" y="4948"/>
              <a:ext cx="4410" cy="1571"/>
            </a:xfrm>
            <a:prstGeom prst="rect">
              <a:avLst/>
            </a:prstGeom>
          </p:spPr>
        </p:pic>
        <p:pic>
          <p:nvPicPr>
            <p:cNvPr id="39" name="Content Placeholder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" y="6623"/>
              <a:ext cx="4331" cy="1629"/>
            </a:xfrm>
            <a:prstGeom prst="rect">
              <a:avLst/>
            </a:prstGeom>
          </p:spPr>
        </p:pic>
        <p:pic>
          <p:nvPicPr>
            <p:cNvPr id="40" name="Content Placeholder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" t="2962" r="1070" b="2972"/>
            <a:stretch>
              <a:fillRect/>
            </a:stretch>
          </p:blipFill>
          <p:spPr>
            <a:xfrm>
              <a:off x="4722" y="8367"/>
              <a:ext cx="4356" cy="1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" y="8379"/>
              <a:ext cx="4441" cy="16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" y="6611"/>
              <a:ext cx="4410" cy="16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4722" y="4939"/>
              <a:ext cx="4330" cy="156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" y="3153"/>
              <a:ext cx="4274" cy="169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51020" y="478266"/>
            <a:ext cx="7356475" cy="145034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1: Đọc mệnh giá  các đồng tiền  và cho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biết từng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tờ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tiền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được làm bằng chất liệu gì? Có màu gì?  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1"/>
            </p:custDataLst>
          </p:nvPr>
        </p:nvSpPr>
        <p:spPr>
          <a:xfrm>
            <a:off x="4351019" y="2353983"/>
            <a:ext cx="7356475" cy="1604010"/>
          </a:xfrm>
          <a:prstGeom prst="rect">
            <a:avLst/>
          </a:prstGeom>
          <a:solidFill>
            <a:srgbClr val="F6FD9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en-GB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ờ </a:t>
            </a:r>
            <a:r>
              <a:rPr kumimoji="0" lang="en-US" alt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en-GB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nghìn</a:t>
            </a:r>
            <a:r>
              <a:rPr kumimoji="0" lang="en-US" alt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cotton, có màu xanh lơ sẫm</a:t>
            </a:r>
            <a:r>
              <a:rPr kumimoji="0" lang="en-US" altLang="en-GB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. </a:t>
            </a:r>
            <a:endParaRPr kumimoji="0" lang="en-US" altLang="en-GB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Tờ 20</a:t>
            </a:r>
            <a:r>
              <a:rPr lang="en-US" altLang="en-GB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nghìn</a:t>
            </a:r>
            <a:r>
              <a:rPr kumimoji="0" lang="en-US" alt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đồng </a:t>
            </a: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làm 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 polymer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, có màu xanh lơ đậm</a:t>
            </a:r>
          </a:p>
        </p:txBody>
      </p:sp>
      <p:pic>
        <p:nvPicPr>
          <p:cNvPr id="16" name="Picture 15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8"/>
          <a:srcRect l="22252" t="84803" r="54841" b="6897"/>
          <a:stretch>
            <a:fillRect/>
          </a:stretch>
        </p:blipFill>
        <p:spPr bwMode="auto">
          <a:xfrm>
            <a:off x="805497" y="431660"/>
            <a:ext cx="3003934" cy="1336606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805497" y="1885900"/>
            <a:ext cx="2996820" cy="12700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67161" y="268976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19999" y="1636366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66" y="3273622"/>
            <a:ext cx="2343150" cy="85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4365" r="3229" b="51649"/>
          <a:stretch>
            <a:fillRect/>
          </a:stretch>
        </p:blipFill>
        <p:spPr>
          <a:xfrm>
            <a:off x="1512001" y="5980264"/>
            <a:ext cx="2214880" cy="654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50000" r="3183" b="2634"/>
          <a:stretch>
            <a:fillRect/>
          </a:stretch>
        </p:blipFill>
        <p:spPr>
          <a:xfrm>
            <a:off x="1503111" y="5113380"/>
            <a:ext cx="2232660" cy="751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31" y="4630889"/>
            <a:ext cx="294386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65" y="4630889"/>
            <a:ext cx="3023235" cy="1611630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15"/>
          <a:srcRect b="50856"/>
          <a:stretch>
            <a:fillRect/>
          </a:stretch>
        </p:blipFill>
        <p:spPr>
          <a:xfrm>
            <a:off x="1429451" y="4184901"/>
            <a:ext cx="237998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Am-thanh-tra-loi-dung-www_yeualo_com_cut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8765" y="6014720"/>
            <a:ext cx="1053465" cy="8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72580" y="267335"/>
            <a:ext cx="5354955" cy="145415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Đọc mệnh giá, nêu hình ảnh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và màu sắc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trong 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đồng tiền bên? </a:t>
            </a:r>
          </a:p>
        </p:txBody>
      </p:sp>
      <p:sp>
        <p:nvSpPr>
          <p:cNvPr id="20" name="Oval 19"/>
          <p:cNvSpPr/>
          <p:nvPr/>
        </p:nvSpPr>
        <p:spPr>
          <a:xfrm>
            <a:off x="77783" y="267392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77783" y="1330988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" y="1330988"/>
            <a:ext cx="3021965" cy="10344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28379"/>
            <a:ext cx="3026410" cy="947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0" y="2642241"/>
            <a:ext cx="4473575" cy="364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7" y="2642241"/>
            <a:ext cx="5313045" cy="36442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76" y="1345496"/>
            <a:ext cx="2816225" cy="9937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76" y="292736"/>
            <a:ext cx="2803525" cy="947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78817" y="6276027"/>
            <a:ext cx="4909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 Miếu - Quốc Tử Giám - Hà Nội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040120" y="6276027"/>
            <a:ext cx="5987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Làng Sen - Kim Liên - Nam Đàn - Nghệ An</a:t>
            </a:r>
          </a:p>
        </p:txBody>
      </p:sp>
    </p:spTree>
    <p:extLst>
      <p:ext uri="{BB962C8B-B14F-4D97-AF65-F5344CB8AC3E}">
        <p14:creationId xmlns:p14="http://schemas.microsoft.com/office/powerpoint/2010/main" val="22938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6999" y="286385"/>
            <a:ext cx="7959725" cy="140652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 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7000" y="1708785"/>
            <a:ext cx="7959725" cy="2710180"/>
          </a:xfrm>
          <a:prstGeom prst="rect">
            <a:avLst/>
          </a:prstGeom>
          <a:solidFill>
            <a:srgbClr val="F6FD9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 descr="20210409092710_wm_shs-hoat-dong-trai-nghiem-2"/>
          <p:cNvPicPr>
            <a:picLocks noChangeAspect="1" noChangeArrowheads="1"/>
          </p:cNvPicPr>
          <p:nvPr/>
        </p:nvPicPr>
        <p:blipFill>
          <a:blip r:embed="rId5"/>
          <a:srcRect l="21429" t="84803" r="54841" b="6897"/>
          <a:stretch>
            <a:fillRect/>
          </a:stretch>
        </p:blipFill>
        <p:spPr bwMode="auto">
          <a:xfrm>
            <a:off x="-645" y="623434"/>
            <a:ext cx="3479608" cy="129602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014440" y="1847875"/>
            <a:ext cx="246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32748" y="3300208"/>
            <a:ext cx="715037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liệu, hoa 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tiền, ..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35650" y="1842770"/>
            <a:ext cx="24699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15742" y="1842139"/>
            <a:ext cx="3263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50864" y="2294952"/>
            <a:ext cx="3508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32748" y="2776968"/>
            <a:ext cx="1048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14356" y="2326051"/>
            <a:ext cx="4574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1091" y="2762349"/>
            <a:ext cx="501747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...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" y="4525645"/>
            <a:ext cx="3420110" cy="12065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3268980"/>
            <a:ext cx="3404235" cy="115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3061" r="1836" b="2790"/>
          <a:stretch>
            <a:fillRect/>
          </a:stretch>
        </p:blipFill>
        <p:spPr>
          <a:xfrm>
            <a:off x="59055" y="2002155"/>
            <a:ext cx="3420110" cy="118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5E6393A-B30E-434A-8ECE-7E7C84554C9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j\uFFFD{86478355-8F13-4B02-9885-0003E169E3F6}&quot;,&quot;C:\\Users\\DELL\\Documents\\Zalo Received Fil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quy trong dong tien [Autosaved]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87612967_1_1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527</Words>
  <Application>Microsoft Office PowerPoint</Application>
  <PresentationFormat>Widescreen</PresentationFormat>
  <Paragraphs>86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Microsoft YaHei</vt:lpstr>
      <vt:lpstr>Microsoft YaHei</vt:lpstr>
      <vt:lpstr>Arial</vt:lpstr>
      <vt:lpstr>Baloo 2</vt:lpstr>
      <vt:lpstr>Calibri</vt:lpstr>
      <vt:lpstr>Minion Pro</vt:lpstr>
      <vt:lpstr>Pangolin</vt:lpstr>
      <vt:lpstr>Tahoma</vt:lpstr>
      <vt:lpstr>Times New Roman</vt:lpstr>
      <vt:lpstr>UTM Androgyne</vt:lpstr>
      <vt:lpstr>UTM Cookies</vt:lpstr>
      <vt:lpstr>1_Default Design</vt:lpstr>
      <vt:lpstr>2_Default Design</vt:lpstr>
      <vt:lpstr>3_Default Design</vt:lpstr>
      <vt:lpstr>4_Default Design</vt:lpstr>
      <vt:lpstr>包图主题2</vt:lpstr>
      <vt:lpstr>Default Design</vt:lpstr>
      <vt:lpstr>English Vocabulary Workshop by Slidesgo</vt:lpstr>
      <vt:lpstr>1_English Vocabulary Workshop by Slidesgo</vt:lpstr>
      <vt:lpstr>PowerPoint Presentation</vt:lpstr>
      <vt:lpstr>PowerPoint Presentation</vt:lpstr>
      <vt:lpstr>Bài 8:  Quý trọng đồng tiền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trong dong tien [Autosaved]</dc:title>
  <dc:creator>Admin</dc:creator>
  <cp:lastModifiedBy>Administrator</cp:lastModifiedBy>
  <cp:revision>93</cp:revision>
  <dcterms:created xsi:type="dcterms:W3CDTF">2021-10-15T09:13:00Z</dcterms:created>
  <dcterms:modified xsi:type="dcterms:W3CDTF">2024-10-30T07:50:55Z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4F18EEE6DDBA4CA288D7A2609AC5ED49</vt:lpwstr>
  </property>
  <property fmtid="{D5CDD505-2E9C-101B-9397-08002B2CF9AE}" pid="3" name="KSOProductBuildVer">
    <vt:lpwstr>1033-11.2.0.11341</vt:lpwstr>
  </property>
</Properties>
</file>