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7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8" r:id="rId2"/>
    <p:sldId id="287" r:id="rId3"/>
    <p:sldId id="266" r:id="rId4"/>
    <p:sldId id="267" r:id="rId5"/>
    <p:sldId id="271" r:id="rId6"/>
    <p:sldId id="280" r:id="rId7"/>
    <p:sldId id="282" r:id="rId8"/>
    <p:sldId id="273" r:id="rId9"/>
    <p:sldId id="275" r:id="rId10"/>
    <p:sldId id="27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6BE72-AE4D-4137-9694-B8D59EECC91D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FB542-80EA-4E49-AA84-4EA9B81BD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048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089DD5-51C0-4598-BEDA-11896A907D1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291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1F48-8901-4611-BEAE-A2945144903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47AF-F27A-4315-A343-1F41E3B12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15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1F48-8901-4611-BEAE-A2945144903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47AF-F27A-4315-A343-1F41E3B12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798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1F48-8901-4611-BEAE-A2945144903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47AF-F27A-4315-A343-1F41E3B12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847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179288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508787"/>
            <a:ext cx="8496944" cy="61419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2411015"/>
            <a:ext cx="8496944" cy="3994316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218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179288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508787"/>
            <a:ext cx="8496944" cy="61419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2411015"/>
            <a:ext cx="8496944" cy="3994316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1485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1F48-8901-4611-BEAE-A2945144903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47AF-F27A-4315-A343-1F41E3B12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250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1F48-8901-4611-BEAE-A2945144903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47AF-F27A-4315-A343-1F41E3B12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841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1F48-8901-4611-BEAE-A2945144903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47AF-F27A-4315-A343-1F41E3B12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246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1F48-8901-4611-BEAE-A2945144903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47AF-F27A-4315-A343-1F41E3B12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2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1F48-8901-4611-BEAE-A2945144903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47AF-F27A-4315-A343-1F41E3B12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25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1F48-8901-4611-BEAE-A2945144903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47AF-F27A-4315-A343-1F41E3B12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059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1F48-8901-4611-BEAE-A2945144903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47AF-F27A-4315-A343-1F41E3B12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79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1F48-8901-4611-BEAE-A2945144903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47AF-F27A-4315-A343-1F41E3B12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5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D1F48-8901-4611-BEAE-A2945144903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547AF-F27A-4315-A343-1F41E3B12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116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nhpowerpoin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143000" y="1066800"/>
            <a:ext cx="71628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MÔN</a:t>
            </a:r>
            <a:r>
              <a:rPr lang="en-US" sz="5400" b="1" cap="none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TOÁN </a:t>
            </a:r>
            <a:endParaRPr lang="en-US" sz="5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5400" b="1" spc="5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LỚP</a:t>
            </a:r>
            <a:r>
              <a:rPr lang="en-US" sz="5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1A</a:t>
            </a:r>
          </a:p>
          <a:p>
            <a:pPr algn="ctr"/>
            <a:r>
              <a:rPr lang="en-US" sz="5400" b="1" cap="none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Bài: Luyện tập chung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44196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4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Hoàng Thị Sen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04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0" y="88109"/>
            <a:ext cx="720080" cy="960107"/>
          </a:xfrm>
          <a:prstGeom prst="ellipse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5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65414" y="1011445"/>
            <a:ext cx="9209414" cy="1142999"/>
          </a:xfrm>
        </p:spPr>
        <p:txBody>
          <a:bodyPr>
            <a:noAutofit/>
          </a:bodyPr>
          <a:lstStyle/>
          <a:p>
            <a:pPr algn="just"/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b.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15 toa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toa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toa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8" name="Title 2"/>
          <p:cNvSpPr txBox="1">
            <a:spLocks/>
          </p:cNvSpPr>
          <p:nvPr/>
        </p:nvSpPr>
        <p:spPr>
          <a:xfrm>
            <a:off x="2514600" y="3200400"/>
            <a:ext cx="3276600" cy="8381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70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7" descr="j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914" y="5334000"/>
            <a:ext cx="908447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Text Box 35"/>
          <p:cNvSpPr txBox="1">
            <a:spLocks noChangeArrowheads="1"/>
          </p:cNvSpPr>
          <p:nvPr/>
        </p:nvSpPr>
        <p:spPr bwMode="auto">
          <a:xfrm>
            <a:off x="2749153" y="3518915"/>
            <a:ext cx="1828800" cy="66941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latinLnBrk="0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750" dirty="0">
                <a:solidFill>
                  <a:prstClr val="black"/>
                </a:solidFill>
              </a:rPr>
              <a:t>41 + 8</a:t>
            </a:r>
          </a:p>
        </p:txBody>
      </p:sp>
      <p:sp>
        <p:nvSpPr>
          <p:cNvPr id="18437" name="Text Box 38"/>
          <p:cNvSpPr txBox="1">
            <a:spLocks noChangeArrowheads="1"/>
          </p:cNvSpPr>
          <p:nvPr/>
        </p:nvSpPr>
        <p:spPr bwMode="auto">
          <a:xfrm>
            <a:off x="4806553" y="3518915"/>
            <a:ext cx="2039332" cy="66941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latinLnBrk="0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750" dirty="0">
                <a:solidFill>
                  <a:prstClr val="black"/>
                </a:solidFill>
              </a:rPr>
              <a:t>99 - 9</a:t>
            </a:r>
          </a:p>
        </p:txBody>
      </p:sp>
      <p:sp>
        <p:nvSpPr>
          <p:cNvPr id="18438" name="Text Box 40"/>
          <p:cNvSpPr txBox="1">
            <a:spLocks noChangeArrowheads="1"/>
          </p:cNvSpPr>
          <p:nvPr/>
        </p:nvSpPr>
        <p:spPr bwMode="auto">
          <a:xfrm>
            <a:off x="310753" y="3494852"/>
            <a:ext cx="1952374" cy="70788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latinLnBrk="0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750" dirty="0">
                <a:solidFill>
                  <a:prstClr val="black"/>
                </a:solidFill>
              </a:rPr>
              <a:t>25 + </a:t>
            </a:r>
            <a:r>
              <a:rPr lang="en-US" altLang="en-US" sz="4000" dirty="0">
                <a:solidFill>
                  <a:prstClr val="black"/>
                </a:solidFill>
              </a:rPr>
              <a:t>40</a:t>
            </a:r>
            <a:endParaRPr lang="en-US" altLang="en-US" sz="3750" dirty="0">
              <a:solidFill>
                <a:prstClr val="black"/>
              </a:solidFill>
            </a:endParaRPr>
          </a:p>
        </p:txBody>
      </p:sp>
      <p:sp>
        <p:nvSpPr>
          <p:cNvPr id="18439" name="Oval 2"/>
          <p:cNvSpPr>
            <a:spLocks noChangeArrowheads="1"/>
          </p:cNvSpPr>
          <p:nvPr/>
        </p:nvSpPr>
        <p:spPr bwMode="auto">
          <a:xfrm>
            <a:off x="405237" y="1617929"/>
            <a:ext cx="685800" cy="707886"/>
          </a:xfrm>
          <a:prstGeom prst="ellipse">
            <a:avLst/>
          </a:prstGeom>
          <a:gradFill rotWithShape="1">
            <a:gsLst>
              <a:gs pos="0">
                <a:srgbClr val="92EAF6"/>
              </a:gs>
              <a:gs pos="100000">
                <a:srgbClr val="446C72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latinLnBrk="0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1191475" y="1502209"/>
            <a:ext cx="3151925" cy="70788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fontAlgn="base" latinLnBrk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endParaRPr lang="en-US" sz="40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3" name="Text Box 38"/>
          <p:cNvSpPr txBox="1">
            <a:spLocks noChangeArrowheads="1"/>
          </p:cNvSpPr>
          <p:nvPr/>
        </p:nvSpPr>
        <p:spPr bwMode="auto">
          <a:xfrm>
            <a:off x="7092554" y="3505200"/>
            <a:ext cx="1828800" cy="66941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latinLnBrk="0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750" dirty="0">
                <a:solidFill>
                  <a:prstClr val="black"/>
                </a:solidFill>
              </a:rPr>
              <a:t>65 - 62</a:t>
            </a:r>
          </a:p>
        </p:txBody>
      </p:sp>
    </p:spTree>
    <p:extLst>
      <p:ext uri="{BB962C8B-B14F-4D97-AF65-F5344CB8AC3E}">
        <p14:creationId xmlns:p14="http://schemas.microsoft.com/office/powerpoint/2010/main" val="3805020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  <p:bldP spid="18437" grpId="0" animBg="1"/>
      <p:bldP spid="18438" grpId="0" animBg="1"/>
      <p:bldP spid="1844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7" descr="j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0" y="5245303"/>
            <a:ext cx="908447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Text Box 35"/>
          <p:cNvSpPr txBox="1">
            <a:spLocks noChangeArrowheads="1"/>
          </p:cNvSpPr>
          <p:nvPr/>
        </p:nvSpPr>
        <p:spPr bwMode="auto">
          <a:xfrm>
            <a:off x="2831431" y="3041059"/>
            <a:ext cx="2247621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latinLnBrk="0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41 + 8</a:t>
            </a:r>
          </a:p>
        </p:txBody>
      </p:sp>
      <p:sp>
        <p:nvSpPr>
          <p:cNvPr id="18437" name="Text Box 38"/>
          <p:cNvSpPr txBox="1">
            <a:spLocks noChangeArrowheads="1"/>
          </p:cNvSpPr>
          <p:nvPr/>
        </p:nvSpPr>
        <p:spPr bwMode="auto">
          <a:xfrm>
            <a:off x="2882536" y="4315719"/>
            <a:ext cx="2233883" cy="92333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latinLnBrk="0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99 – 9</a:t>
            </a:r>
          </a:p>
        </p:txBody>
      </p:sp>
      <p:sp>
        <p:nvSpPr>
          <p:cNvPr id="18438" name="Text Box 40"/>
          <p:cNvSpPr txBox="1">
            <a:spLocks noChangeArrowheads="1"/>
          </p:cNvSpPr>
          <p:nvPr/>
        </p:nvSpPr>
        <p:spPr bwMode="auto">
          <a:xfrm>
            <a:off x="2819400" y="1669459"/>
            <a:ext cx="2297019" cy="92333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latinLnBrk="0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25 + 40    </a:t>
            </a:r>
          </a:p>
        </p:txBody>
      </p:sp>
      <p:sp>
        <p:nvSpPr>
          <p:cNvPr id="18439" name="Oval 2"/>
          <p:cNvSpPr>
            <a:spLocks noChangeArrowheads="1"/>
          </p:cNvSpPr>
          <p:nvPr/>
        </p:nvSpPr>
        <p:spPr bwMode="auto">
          <a:xfrm>
            <a:off x="304800" y="762000"/>
            <a:ext cx="514350" cy="609600"/>
          </a:xfrm>
          <a:prstGeom prst="ellipse">
            <a:avLst/>
          </a:prstGeom>
          <a:gradFill rotWithShape="1">
            <a:gsLst>
              <a:gs pos="0">
                <a:srgbClr val="92EAF6"/>
              </a:gs>
              <a:gs pos="100000">
                <a:srgbClr val="446C72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latinLnBrk="0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873302" y="762000"/>
            <a:ext cx="5257800" cy="55399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fontAlgn="base" latinLnBrk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endParaRPr lang="en-US" sz="30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itle 5"/>
          <p:cNvSpPr txBox="1">
            <a:spLocks/>
          </p:cNvSpPr>
          <p:nvPr/>
        </p:nvSpPr>
        <p:spPr>
          <a:xfrm>
            <a:off x="5292902" y="1669460"/>
            <a:ext cx="1676400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18" name="Text Box 38"/>
          <p:cNvSpPr txBox="1">
            <a:spLocks noChangeArrowheads="1"/>
          </p:cNvSpPr>
          <p:nvPr/>
        </p:nvSpPr>
        <p:spPr bwMode="auto">
          <a:xfrm>
            <a:off x="2919901" y="5631859"/>
            <a:ext cx="2159152" cy="92333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latinLnBrk="0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65 - 62</a:t>
            </a:r>
          </a:p>
        </p:txBody>
      </p:sp>
      <p:sp>
        <p:nvSpPr>
          <p:cNvPr id="19" name="Text Box 40"/>
          <p:cNvSpPr txBox="1">
            <a:spLocks noChangeArrowheads="1"/>
          </p:cNvSpPr>
          <p:nvPr/>
        </p:nvSpPr>
        <p:spPr bwMode="auto">
          <a:xfrm>
            <a:off x="5116419" y="1669460"/>
            <a:ext cx="1758427" cy="92333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latinLnBrk="0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 65</a:t>
            </a:r>
          </a:p>
        </p:txBody>
      </p:sp>
      <p:sp>
        <p:nvSpPr>
          <p:cNvPr id="20" name="Text Box 35"/>
          <p:cNvSpPr txBox="1">
            <a:spLocks noChangeArrowheads="1"/>
          </p:cNvSpPr>
          <p:nvPr/>
        </p:nvSpPr>
        <p:spPr bwMode="auto">
          <a:xfrm>
            <a:off x="4911904" y="3041059"/>
            <a:ext cx="1962942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latinLnBrk="0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= 49</a:t>
            </a:r>
          </a:p>
        </p:txBody>
      </p:sp>
      <p:sp>
        <p:nvSpPr>
          <p:cNvPr id="21" name="Text Box 38"/>
          <p:cNvSpPr txBox="1">
            <a:spLocks noChangeArrowheads="1"/>
          </p:cNvSpPr>
          <p:nvPr/>
        </p:nvSpPr>
        <p:spPr bwMode="auto">
          <a:xfrm>
            <a:off x="5116420" y="4315032"/>
            <a:ext cx="1758426" cy="92333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latinLnBrk="0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 90</a:t>
            </a:r>
          </a:p>
        </p:txBody>
      </p:sp>
      <p:sp>
        <p:nvSpPr>
          <p:cNvPr id="22" name="Text Box 38"/>
          <p:cNvSpPr txBox="1">
            <a:spLocks noChangeArrowheads="1"/>
          </p:cNvSpPr>
          <p:nvPr/>
        </p:nvSpPr>
        <p:spPr bwMode="auto">
          <a:xfrm>
            <a:off x="5030942" y="5639880"/>
            <a:ext cx="1929382" cy="92333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latinLnBrk="0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 3</a:t>
            </a:r>
          </a:p>
        </p:txBody>
      </p:sp>
    </p:spTree>
    <p:extLst>
      <p:ext uri="{BB962C8B-B14F-4D97-AF65-F5344CB8AC3E}">
        <p14:creationId xmlns:p14="http://schemas.microsoft.com/office/powerpoint/2010/main" val="2762140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  <p:bldP spid="18437" grpId="0" animBg="1"/>
      <p:bldP spid="18438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9" name="Picture 32" descr="WhitecornerFlow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5791200"/>
            <a:ext cx="7429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0" name="Picture 33" descr="WhitecornerFlow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56511">
            <a:off x="8173538" y="5969079"/>
            <a:ext cx="1065212" cy="739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3" name="Line 56"/>
          <p:cNvSpPr>
            <a:spLocks noChangeShapeType="1"/>
          </p:cNvSpPr>
          <p:nvPr/>
        </p:nvSpPr>
        <p:spPr bwMode="auto">
          <a:xfrm>
            <a:off x="2628900" y="2362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 latinLnBrk="0">
              <a:spcBef>
                <a:spcPct val="0"/>
              </a:spcBef>
              <a:spcAft>
                <a:spcPct val="0"/>
              </a:spcAft>
            </a:pPr>
            <a:endParaRPr lang="en-US" sz="135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8" name="Oval 2"/>
          <p:cNvSpPr>
            <a:spLocks noChangeArrowheads="1"/>
          </p:cNvSpPr>
          <p:nvPr/>
        </p:nvSpPr>
        <p:spPr bwMode="auto">
          <a:xfrm>
            <a:off x="428625" y="732094"/>
            <a:ext cx="514350" cy="609600"/>
          </a:xfrm>
          <a:prstGeom prst="ellipse">
            <a:avLst/>
          </a:prstGeom>
          <a:gradFill rotWithShape="1">
            <a:gsLst>
              <a:gs pos="0">
                <a:srgbClr val="92EAF6"/>
              </a:gs>
              <a:gs pos="100000">
                <a:srgbClr val="446C72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latinLnBrk="0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6" name="Flowchart: Process 5"/>
          <p:cNvSpPr/>
          <p:nvPr/>
        </p:nvSpPr>
        <p:spPr>
          <a:xfrm>
            <a:off x="1219200" y="732094"/>
            <a:ext cx="1512168" cy="768085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00179"/>
            <a:ext cx="9097736" cy="4291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682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235179" y="265561"/>
            <a:ext cx="720080" cy="960107"/>
          </a:xfrm>
          <a:prstGeom prst="ellipse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1626" y="1060714"/>
            <a:ext cx="9070603" cy="165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818" y="2715462"/>
            <a:ext cx="9122078" cy="4142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20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3" name="Line 56"/>
          <p:cNvSpPr>
            <a:spLocks noChangeShapeType="1"/>
          </p:cNvSpPr>
          <p:nvPr/>
        </p:nvSpPr>
        <p:spPr bwMode="auto">
          <a:xfrm>
            <a:off x="5085979" y="2819401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 latinLnBrk="0">
              <a:spcBef>
                <a:spcPct val="0"/>
              </a:spcBef>
              <a:spcAft>
                <a:spcPct val="0"/>
              </a:spcAft>
            </a:pPr>
            <a:endParaRPr lang="en-US" sz="4400" b="1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8" name="Oval 2"/>
          <p:cNvSpPr>
            <a:spLocks noChangeArrowheads="1"/>
          </p:cNvSpPr>
          <p:nvPr/>
        </p:nvSpPr>
        <p:spPr bwMode="auto">
          <a:xfrm>
            <a:off x="593136" y="533400"/>
            <a:ext cx="1007065" cy="990600"/>
          </a:xfrm>
          <a:prstGeom prst="ellipse">
            <a:avLst/>
          </a:prstGeom>
          <a:gradFill rotWithShape="1">
            <a:gsLst>
              <a:gs pos="0">
                <a:srgbClr val="92EAF6"/>
              </a:gs>
              <a:gs pos="100000">
                <a:srgbClr val="446C72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latinLnBrk="0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4" name="Flowchart: Alternate Process 13"/>
          <p:cNvSpPr/>
          <p:nvPr/>
        </p:nvSpPr>
        <p:spPr>
          <a:xfrm>
            <a:off x="3050215" y="2133601"/>
            <a:ext cx="3714167" cy="90173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0070C0"/>
                </a:solidFill>
              </a:rPr>
              <a:t>a) </a:t>
            </a:r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 + 40 + 1 </a:t>
            </a:r>
          </a:p>
        </p:txBody>
      </p:sp>
      <p:sp>
        <p:nvSpPr>
          <p:cNvPr id="15" name="Flowchart: Alternate Process 14"/>
          <p:cNvSpPr/>
          <p:nvPr/>
        </p:nvSpPr>
        <p:spPr>
          <a:xfrm>
            <a:off x="3007232" y="3581401"/>
            <a:ext cx="3793247" cy="990600"/>
          </a:xfrm>
          <a:prstGeom prst="flowChartAlternateProcess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b) 15 - 2 - 1</a:t>
            </a:r>
          </a:p>
        </p:txBody>
      </p:sp>
      <p:sp>
        <p:nvSpPr>
          <p:cNvPr id="16" name="Flowchart: Alternate Process 15"/>
          <p:cNvSpPr/>
          <p:nvPr/>
        </p:nvSpPr>
        <p:spPr>
          <a:xfrm>
            <a:off x="3048000" y="5029200"/>
            <a:ext cx="3740445" cy="1002735"/>
          </a:xfrm>
          <a:prstGeom prst="flowChartAlternateProcess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c) 40 + 15 + 2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52863" y="730875"/>
            <a:ext cx="1641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highlight>
                  <a:srgbClr val="FF00FF"/>
                </a:highligh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>
                <a:highlight>
                  <a:srgbClr val="FF00FF"/>
                </a:highligh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1640015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14" grpId="0" animBg="1"/>
      <p:bldP spid="15" grpId="0" animBg="1"/>
      <p:bldP spid="16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3" name="Line 56"/>
          <p:cNvSpPr>
            <a:spLocks noChangeShapeType="1"/>
          </p:cNvSpPr>
          <p:nvPr/>
        </p:nvSpPr>
        <p:spPr bwMode="auto">
          <a:xfrm>
            <a:off x="2486056" y="2895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 latinLnBrk="0">
              <a:spcBef>
                <a:spcPct val="0"/>
              </a:spcBef>
              <a:spcAft>
                <a:spcPct val="0"/>
              </a:spcAft>
            </a:pPr>
            <a:endParaRPr lang="en-US" sz="4000" b="1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8" name="Oval 2"/>
          <p:cNvSpPr>
            <a:spLocks noChangeArrowheads="1"/>
          </p:cNvSpPr>
          <p:nvPr/>
        </p:nvSpPr>
        <p:spPr bwMode="auto">
          <a:xfrm>
            <a:off x="593136" y="533400"/>
            <a:ext cx="1007065" cy="990600"/>
          </a:xfrm>
          <a:prstGeom prst="ellipse">
            <a:avLst/>
          </a:prstGeom>
          <a:gradFill rotWithShape="1">
            <a:gsLst>
              <a:gs pos="0">
                <a:srgbClr val="92EAF6"/>
              </a:gs>
              <a:gs pos="100000">
                <a:srgbClr val="446C72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latinLnBrk="0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4" name="Flowchart: Alternate Process 13"/>
          <p:cNvSpPr/>
          <p:nvPr/>
        </p:nvSpPr>
        <p:spPr>
          <a:xfrm>
            <a:off x="2752756" y="2057400"/>
            <a:ext cx="4419600" cy="90173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70C0"/>
                </a:solidFill>
              </a:rPr>
              <a:t>a) 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 + 40 + 1= 61 </a:t>
            </a:r>
          </a:p>
        </p:txBody>
      </p:sp>
      <p:sp>
        <p:nvSpPr>
          <p:cNvPr id="15" name="Flowchart: Alternate Process 14"/>
          <p:cNvSpPr/>
          <p:nvPr/>
        </p:nvSpPr>
        <p:spPr>
          <a:xfrm>
            <a:off x="2673675" y="3581400"/>
            <a:ext cx="4513699" cy="990600"/>
          </a:xfrm>
          <a:prstGeom prst="flowChartAlternateProcess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b) 15 - 2 - 1= 12</a:t>
            </a:r>
          </a:p>
        </p:txBody>
      </p:sp>
      <p:sp>
        <p:nvSpPr>
          <p:cNvPr id="16" name="Flowchart: Alternate Process 15"/>
          <p:cNvSpPr/>
          <p:nvPr/>
        </p:nvSpPr>
        <p:spPr>
          <a:xfrm>
            <a:off x="2673675" y="5029199"/>
            <a:ext cx="4450868" cy="1002735"/>
          </a:xfrm>
          <a:prstGeom prst="flowChartAlternateProcess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c) 40 + 15 + 2 = 57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52863" y="730875"/>
            <a:ext cx="1641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highlight>
                  <a:srgbClr val="FF00FF"/>
                </a:highligh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>
                <a:highlight>
                  <a:srgbClr val="FF00FF"/>
                </a:highligh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7257332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14" grpId="0" animBg="1"/>
      <p:bldP spid="15" grpId="0" animBg="1"/>
      <p:bldP spid="16" grpId="0" animBg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213236" y="616505"/>
            <a:ext cx="720080" cy="960107"/>
          </a:xfrm>
          <a:prstGeom prst="ellipse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4368" y="745615"/>
            <a:ext cx="8028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8" y="1683601"/>
            <a:ext cx="9130161" cy="517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808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67866" y="18800"/>
            <a:ext cx="720080" cy="960107"/>
          </a:xfrm>
          <a:prstGeom prst="ellipse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5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27240" y="831683"/>
            <a:ext cx="9171239" cy="1227579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10 toa.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toa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toa?</a:t>
            </a:r>
          </a:p>
        </p:txBody>
      </p:sp>
      <p:sp>
        <p:nvSpPr>
          <p:cNvPr id="18" name="Title 2"/>
          <p:cNvSpPr txBox="1">
            <a:spLocks/>
          </p:cNvSpPr>
          <p:nvPr/>
        </p:nvSpPr>
        <p:spPr>
          <a:xfrm>
            <a:off x="1981200" y="2743200"/>
            <a:ext cx="6172200" cy="9227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itle 2"/>
          <p:cNvSpPr txBox="1">
            <a:spLocks/>
          </p:cNvSpPr>
          <p:nvPr/>
        </p:nvSpPr>
        <p:spPr>
          <a:xfrm>
            <a:off x="2362200" y="2438401"/>
            <a:ext cx="46482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itle 2"/>
          <p:cNvSpPr txBox="1">
            <a:spLocks/>
          </p:cNvSpPr>
          <p:nvPr/>
        </p:nvSpPr>
        <p:spPr>
          <a:xfrm>
            <a:off x="-27239" y="2739011"/>
            <a:ext cx="9171239" cy="1227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173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208</Words>
  <Application>Microsoft Office PowerPoint</Application>
  <PresentationFormat>On-screen Show (4:3)</PresentationFormat>
  <Paragraphs>43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a. Đoàn tàu A có 10 toa. Đoàn tàu B có 12 toa. Hỏi cả hai đoàn tàu có bao nhiêu toa?</vt:lpstr>
      <vt:lpstr>      b. Đoàn tàu C có 15 toa chở khách và chở hàng. Trong đó có 3 toa chở hàng. Hỏi đoàn tàu C có bao nhiêu toa chở khách?</vt:lpstr>
    </vt:vector>
  </TitlesOfParts>
  <Company>Viet Tri Phu Tho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Viet Tiep</dc:creator>
  <cp:lastModifiedBy>STD_SEN</cp:lastModifiedBy>
  <cp:revision>48</cp:revision>
  <dcterms:created xsi:type="dcterms:W3CDTF">2020-08-18T07:50:17Z</dcterms:created>
  <dcterms:modified xsi:type="dcterms:W3CDTF">2024-04-07T02:01:28Z</dcterms:modified>
</cp:coreProperties>
</file>