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8"/>
  </p:notesMasterIdLst>
  <p:sldIdLst>
    <p:sldId id="257" r:id="rId2"/>
    <p:sldId id="258" r:id="rId3"/>
    <p:sldId id="260" r:id="rId4"/>
    <p:sldId id="288" r:id="rId5"/>
    <p:sldId id="289" r:id="rId6"/>
    <p:sldId id="259" r:id="rId7"/>
    <p:sldId id="270" r:id="rId8"/>
    <p:sldId id="293" r:id="rId9"/>
    <p:sldId id="294" r:id="rId10"/>
    <p:sldId id="295" r:id="rId11"/>
    <p:sldId id="286" r:id="rId12"/>
    <p:sldId id="264" r:id="rId13"/>
    <p:sldId id="284" r:id="rId14"/>
    <p:sldId id="291" r:id="rId15"/>
    <p:sldId id="290" r:id="rId16"/>
    <p:sldId id="29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660066"/>
    <a:srgbClr val="990000"/>
    <a:srgbClr val="000099"/>
    <a:srgbClr val="FF99CC"/>
    <a:srgbClr val="FF0000"/>
    <a:srgbClr val="080808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660"/>
  </p:normalViewPr>
  <p:slideViewPr>
    <p:cSldViewPr>
      <p:cViewPr varScale="1">
        <p:scale>
          <a:sx n="80" d="100"/>
          <a:sy n="80" d="100"/>
        </p:scale>
        <p:origin x="1411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502ED-5B47-4464-A7DF-0268D78BEFCE}" type="datetimeFigureOut">
              <a:rPr lang="vi-VN" smtClean="0"/>
              <a:t>14/05/2024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B2A93-7A32-426E-A6EF-1C4ED68FB4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8716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B2A93-7A32-426E-A6EF-1C4ED68FB41E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6065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EB1C8-9723-4C27-9082-49CE8D0F76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04224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EF80E-9474-46A6-AE3C-C78D0E0846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70469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AA3BF-ABFE-4D4A-893F-F03DF3BB93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90719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D523F-670B-41E4-A966-F05A07A97D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20067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063B6-F3D8-42A9-B0C0-2BBDA2FB35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29133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1F7C0-F863-477C-AF05-A8E82AD240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23797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759EA-0E3E-4135-9D77-41A8DCE486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50575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0BDD2-0483-4E44-A59A-F0B2727785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42687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2D6EA-50BA-43EF-9DC1-9D53490B49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75592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218B3-306F-48BF-940B-FBB03E1848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06846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B708D-F9C3-4BA8-8AB6-1197BCD8EF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17083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91B603-E3B1-4273-8DAE-3846CDA56D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2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med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C06EA363-0058-4865-847F-5A8094254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3800" y="5938838"/>
            <a:ext cx="4216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Text Box 14">
            <a:extLst>
              <a:ext uri="{FF2B5EF4-FFF2-40B4-BE49-F238E27FC236}">
                <a16:creationId xmlns:a16="http://schemas.microsoft.com/office/drawing/2014/main" id="{F1DC0882-DC4F-4DE2-BEDB-2663C3B29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"/>
            <a:ext cx="8229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MÔN: KHOA HỌC</a:t>
            </a:r>
            <a:endParaRPr lang="vi-VN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7" name="Text Box 15">
            <a:extLst>
              <a:ext uri="{FF2B5EF4-FFF2-40B4-BE49-F238E27FC236}">
                <a16:creationId xmlns:a16="http://schemas.microsoft.com/office/drawing/2014/main" id="{AB5F9E6D-7217-474B-9B66-A7A948139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43000"/>
            <a:ext cx="6400800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en-US" sz="66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6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 </a:t>
            </a:r>
            <a:r>
              <a:rPr lang="en-US" sz="6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6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6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SỢI</a:t>
            </a:r>
            <a:endParaRPr lang="vi-VN" altLang="en-US" sz="66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Rectangle 13">
            <a:extLst>
              <a:ext uri="{FF2B5EF4-FFF2-40B4-BE49-F238E27FC236}">
                <a16:creationId xmlns:a16="http://schemas.microsoft.com/office/drawing/2014/main" id="{6783D593-2E88-4BD4-B9B2-8CDB68FEF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775" y="204788"/>
            <a:ext cx="68103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ADF4A1-32C5-4FE5-B0D7-65757F625C25}"/>
              </a:ext>
            </a:extLst>
          </p:cNvPr>
          <p:cNvSpPr/>
          <p:nvPr/>
        </p:nvSpPr>
        <p:spPr>
          <a:xfrm>
            <a:off x="1981200" y="2209800"/>
            <a:ext cx="419735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50" dirty="0"/>
              <a:t>SGK – 66, 67</a:t>
            </a:r>
          </a:p>
        </p:txBody>
      </p:sp>
      <p:pic>
        <p:nvPicPr>
          <p:cNvPr id="7" name="Picture 7" descr="Con-duong-ao-dai-giu-net-co-do_Tin180_com_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971800"/>
            <a:ext cx="8153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latin typeface="Arial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latin typeface="Arial"/>
            </a:endParaRPr>
          </a:p>
        </p:txBody>
      </p:sp>
      <p:pic>
        <p:nvPicPr>
          <p:cNvPr id="9220" name="Picture 4" descr="day936820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433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1297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00400"/>
            <a:ext cx="411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7" descr="081101223355-941-3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0"/>
            <a:ext cx="4953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WordArt 10"/>
          <p:cNvSpPr>
            <a:spLocks noChangeArrowheads="1" noChangeShapeType="1" noTextEdit="1"/>
          </p:cNvSpPr>
          <p:nvPr/>
        </p:nvSpPr>
        <p:spPr bwMode="auto">
          <a:xfrm>
            <a:off x="5257800" y="4800600"/>
            <a:ext cx="3048000" cy="122237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r="100000" b="100000"/>
                  </a:path>
                </a:gradFill>
                <a:latin typeface="Arial"/>
                <a:cs typeface="Arial"/>
              </a:rPr>
              <a:t>SỢI ĐAY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457200" y="1219200"/>
            <a:ext cx="350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t</a:t>
            </a:r>
            <a:r>
              <a:rPr lang="vi-VN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228600" y="1905000"/>
            <a:ext cx="739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3285" name="Text Box 37"/>
          <p:cNvSpPr txBox="1">
            <a:spLocks noChangeArrowheads="1"/>
          </p:cNvSpPr>
          <p:nvPr/>
        </p:nvSpPr>
        <p:spPr bwMode="auto">
          <a:xfrm>
            <a:off x="-228600" y="2971800"/>
            <a:ext cx="41148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    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khay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 typeface="Wingdings 2" pitchFamily="18" charset="2"/>
              <a:buNone/>
            </a:pP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 typeface="Wingdings 2" pitchFamily="18" charset="2"/>
              <a:buNone/>
            </a:pP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 typeface="Wingdings 2" pitchFamily="18" charset="2"/>
              <a:buNone/>
            </a:pP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ựng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 typeface="Wingdings 2" pitchFamily="18" charset="2"/>
              <a:buNone/>
            </a:pP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vi-VN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vi-VN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 typeface="Wingdings 2" pitchFamily="18" charset="2"/>
              <a:buNone/>
            </a:pP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3286" name="Line 38"/>
          <p:cNvSpPr>
            <a:spLocks noChangeShapeType="1"/>
          </p:cNvSpPr>
          <p:nvPr/>
        </p:nvSpPr>
        <p:spPr bwMode="auto">
          <a:xfrm>
            <a:off x="3886200" y="2743200"/>
            <a:ext cx="0" cy="38862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7" name="Text Box 39"/>
          <p:cNvSpPr txBox="1">
            <a:spLocks noChangeArrowheads="1"/>
          </p:cNvSpPr>
          <p:nvPr/>
        </p:nvSpPr>
        <p:spPr bwMode="auto">
          <a:xfrm>
            <a:off x="5105400" y="2438400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88" name="Text Box 40"/>
          <p:cNvSpPr txBox="1">
            <a:spLocks noChangeArrowheads="1"/>
          </p:cNvSpPr>
          <p:nvPr/>
        </p:nvSpPr>
        <p:spPr bwMode="auto">
          <a:xfrm>
            <a:off x="4114800" y="3047999"/>
            <a:ext cx="50292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oạn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kẹp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kẹp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oạn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ốt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ợng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. </a:t>
            </a:r>
          </a:p>
        </p:txBody>
      </p:sp>
      <p:sp>
        <p:nvSpPr>
          <p:cNvPr id="53289" name="Text Box 41"/>
          <p:cNvSpPr txBox="1">
            <a:spLocks noChangeArrowheads="1"/>
          </p:cNvSpPr>
          <p:nvPr/>
        </p:nvSpPr>
        <p:spPr bwMode="auto">
          <a:xfrm>
            <a:off x="990600" y="2438400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6BE9A120-4FA3-48DE-A95B-92FB14A4F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-56495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Khoa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A07F3E55-3602-4F70-818C-18F29088F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91180"/>
            <a:ext cx="182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</a:rPr>
              <a:t>T</a:t>
            </a:r>
            <a:r>
              <a:rPr lang="vi-VN" altLang="en-US" sz="2800" dirty="0">
                <a:solidFill>
                  <a:srgbClr val="0B19C8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sợi</a:t>
            </a:r>
            <a:endParaRPr lang="en-US" altLang="en-US" sz="2800" dirty="0">
              <a:solidFill>
                <a:srgbClr val="0B19C8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32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53256" grpId="0"/>
      <p:bldP spid="53285" grpId="0"/>
      <p:bldP spid="53286" grpId="0" animBg="1"/>
      <p:bldP spid="53287" grpId="0"/>
      <p:bldP spid="53288" grpId="0"/>
      <p:bldP spid="532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16"/>
          <p:cNvSpPr txBox="1">
            <a:spLocks noChangeArrowheads="1"/>
          </p:cNvSpPr>
          <p:nvPr/>
        </p:nvSpPr>
        <p:spPr bwMode="auto">
          <a:xfrm>
            <a:off x="381000" y="1371600"/>
            <a:ext cx="739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FF0000"/>
                </a:solidFill>
                <a:latin typeface="Arial" charset="0"/>
              </a:rPr>
              <a:t>*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377" name="Rectangle 137"/>
          <p:cNvSpPr>
            <a:spLocks noChangeArrowheads="1"/>
          </p:cNvSpPr>
          <p:nvPr/>
        </p:nvSpPr>
        <p:spPr bwMode="auto">
          <a:xfrm>
            <a:off x="0" y="4586288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sz="2400">
              <a:latin typeface="Arial" charset="0"/>
            </a:endParaRPr>
          </a:p>
        </p:txBody>
      </p:sp>
      <p:sp>
        <p:nvSpPr>
          <p:cNvPr id="10449" name="Rectangle 209"/>
          <p:cNvSpPr>
            <a:spLocks noChangeArrowheads="1"/>
          </p:cNvSpPr>
          <p:nvPr/>
        </p:nvSpPr>
        <p:spPr bwMode="auto">
          <a:xfrm>
            <a:off x="0" y="4586288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sz="2400">
              <a:latin typeface="Arial" charset="0"/>
            </a:endParaRPr>
          </a:p>
        </p:txBody>
      </p:sp>
      <p:sp>
        <p:nvSpPr>
          <p:cNvPr id="10526" name="Line 286"/>
          <p:cNvSpPr>
            <a:spLocks noChangeShapeType="1"/>
          </p:cNvSpPr>
          <p:nvPr/>
        </p:nvSpPr>
        <p:spPr bwMode="auto">
          <a:xfrm>
            <a:off x="4267200" y="3048000"/>
            <a:ext cx="0" cy="3429000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0" name="Text Box 320"/>
          <p:cNvSpPr txBox="1">
            <a:spLocks noChangeArrowheads="1"/>
          </p:cNvSpPr>
          <p:nvPr/>
        </p:nvSpPr>
        <p:spPr bwMode="auto">
          <a:xfrm>
            <a:off x="304800" y="3429000"/>
            <a:ext cx="396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ợng</a:t>
            </a: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272" name="Text Box 322"/>
          <p:cNvSpPr txBox="1">
            <a:spLocks noChangeArrowheads="1"/>
          </p:cNvSpPr>
          <p:nvPr/>
        </p:nvSpPr>
        <p:spPr bwMode="auto">
          <a:xfrm>
            <a:off x="838200" y="2819400"/>
            <a:ext cx="327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3" name="Text Box 323"/>
          <p:cNvSpPr txBox="1">
            <a:spLocks noChangeArrowheads="1"/>
          </p:cNvSpPr>
          <p:nvPr/>
        </p:nvSpPr>
        <p:spPr bwMode="auto">
          <a:xfrm>
            <a:off x="5105400" y="2819400"/>
            <a:ext cx="342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8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28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64" name="Text Box 324"/>
          <p:cNvSpPr txBox="1">
            <a:spLocks noChangeArrowheads="1"/>
          </p:cNvSpPr>
          <p:nvPr/>
        </p:nvSpPr>
        <p:spPr bwMode="auto">
          <a:xfrm>
            <a:off x="685800" y="3962400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ay</a:t>
            </a:r>
          </a:p>
        </p:txBody>
      </p:sp>
      <p:sp>
        <p:nvSpPr>
          <p:cNvPr id="10565" name="Text Box 325"/>
          <p:cNvSpPr txBox="1">
            <a:spLocks noChangeArrowheads="1"/>
          </p:cNvSpPr>
          <p:nvPr/>
        </p:nvSpPr>
        <p:spPr bwMode="auto">
          <a:xfrm>
            <a:off x="685800" y="4419600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gai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66" name="Text Box 326"/>
          <p:cNvSpPr txBox="1">
            <a:spLocks noChangeArrowheads="1"/>
          </p:cNvSpPr>
          <p:nvPr/>
        </p:nvSpPr>
        <p:spPr bwMode="auto">
          <a:xfrm>
            <a:off x="609600" y="4876800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67" name="Text Box 327"/>
          <p:cNvSpPr txBox="1">
            <a:spLocks noChangeArrowheads="1"/>
          </p:cNvSpPr>
          <p:nvPr/>
        </p:nvSpPr>
        <p:spPr bwMode="auto">
          <a:xfrm>
            <a:off x="685800" y="6096000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lanh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68" name="Text Box 328"/>
          <p:cNvSpPr txBox="1">
            <a:spLocks noChangeArrowheads="1"/>
          </p:cNvSpPr>
          <p:nvPr/>
        </p:nvSpPr>
        <p:spPr bwMode="auto">
          <a:xfrm>
            <a:off x="685800" y="5486400"/>
            <a:ext cx="281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tằm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69" name="Text Box 329"/>
          <p:cNvSpPr txBox="1">
            <a:spLocks noChangeArrowheads="1"/>
          </p:cNvSpPr>
          <p:nvPr/>
        </p:nvSpPr>
        <p:spPr bwMode="auto">
          <a:xfrm>
            <a:off x="4724400" y="4038600"/>
            <a:ext cx="335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70" name="Text Box 330"/>
          <p:cNvSpPr txBox="1">
            <a:spLocks noChangeArrowheads="1"/>
          </p:cNvSpPr>
          <p:nvPr/>
        </p:nvSpPr>
        <p:spPr bwMode="auto">
          <a:xfrm>
            <a:off x="4724400" y="457200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71" name="Text Box 331"/>
          <p:cNvSpPr txBox="1">
            <a:spLocks noChangeArrowheads="1"/>
          </p:cNvSpPr>
          <p:nvPr/>
        </p:nvSpPr>
        <p:spPr bwMode="auto">
          <a:xfrm>
            <a:off x="4800600" y="5181600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vắt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72" name="Text Box 332"/>
          <p:cNvSpPr txBox="1">
            <a:spLocks noChangeArrowheads="1"/>
          </p:cNvSpPr>
          <p:nvPr/>
        </p:nvSpPr>
        <p:spPr bwMode="auto">
          <a:xfrm>
            <a:off x="4876800" y="6096000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73" name="Text Box 333"/>
          <p:cNvSpPr txBox="1">
            <a:spLocks noChangeArrowheads="1"/>
          </p:cNvSpPr>
          <p:nvPr/>
        </p:nvSpPr>
        <p:spPr bwMode="auto">
          <a:xfrm>
            <a:off x="4800600" y="5715000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may</a:t>
            </a:r>
          </a:p>
        </p:txBody>
      </p:sp>
      <p:sp>
        <p:nvSpPr>
          <p:cNvPr id="10575" name="Text Box 335"/>
          <p:cNvSpPr txBox="1">
            <a:spLocks noChangeArrowheads="1"/>
          </p:cNvSpPr>
          <p:nvPr/>
        </p:nvSpPr>
        <p:spPr bwMode="auto">
          <a:xfrm>
            <a:off x="3048000" y="1981200"/>
            <a:ext cx="426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76" name="Text Box 336"/>
          <p:cNvSpPr txBox="1">
            <a:spLocks noChangeArrowheads="1"/>
          </p:cNvSpPr>
          <p:nvPr/>
        </p:nvSpPr>
        <p:spPr bwMode="auto">
          <a:xfrm>
            <a:off x="4419600" y="3429000"/>
            <a:ext cx="449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ợng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quắn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613F70F1-39D0-4FF2-9564-268130E81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705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Khoa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CFF27B0C-1B08-4C73-AD65-30A065423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67380"/>
            <a:ext cx="182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</a:rPr>
              <a:t>T</a:t>
            </a:r>
            <a:r>
              <a:rPr lang="vi-VN" altLang="en-US" sz="2800" dirty="0">
                <a:solidFill>
                  <a:srgbClr val="0B19C8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sợi</a:t>
            </a:r>
            <a:endParaRPr lang="en-US" altLang="en-US" sz="2800" dirty="0">
              <a:solidFill>
                <a:srgbClr val="0B19C8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5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7" grpId="0"/>
      <p:bldP spid="10449" grpId="0"/>
      <p:bldP spid="10526" grpId="0" animBg="1"/>
      <p:bldP spid="10560" grpId="0"/>
      <p:bldP spid="10564" grpId="0"/>
      <p:bldP spid="10565" grpId="0"/>
      <p:bldP spid="10566" grpId="0"/>
      <p:bldP spid="10567" grpId="0"/>
      <p:bldP spid="10568" grpId="0"/>
      <p:bldP spid="10569" grpId="0"/>
      <p:bldP spid="10570" grpId="0"/>
      <p:bldP spid="10571" grpId="0"/>
      <p:bldP spid="10572" grpId="0"/>
      <p:bldP spid="10573" grpId="0"/>
      <p:bldP spid="10575" grpId="0"/>
      <p:bldP spid="105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8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 sz="28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09600" y="4038600"/>
            <a:ext cx="8534400" cy="338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60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120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362592"/>
              </p:ext>
            </p:extLst>
          </p:nvPr>
        </p:nvGraphicFramePr>
        <p:xfrm>
          <a:off x="152400" y="1143000"/>
          <a:ext cx="8839200" cy="5562600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tơ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sợi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Tơ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sợi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Char char="-"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Sợi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bông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Char char="-"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Char char="-"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Tơ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tằm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Tơ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sợi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Sợi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lông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3048000" y="1752600"/>
            <a:ext cx="5867400" cy="33239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tằm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ả,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3124200" y="5257800"/>
            <a:ext cx="5791200" cy="95410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latin typeface="Arial"/>
            </a:endParaRPr>
          </a:p>
        </p:txBody>
      </p:sp>
      <p:pic>
        <p:nvPicPr>
          <p:cNvPr id="13315" name="Picture 4" descr="images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29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agd0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00400"/>
            <a:ext cx="48768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 descr="images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124200"/>
            <a:ext cx="4191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2" descr="Vietnam Silk Scarves_Linen Silk 20 X 30_Red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0"/>
            <a:ext cx="2590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3" descr="VietGiaiTr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0"/>
            <a:ext cx="3352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WordArt 14"/>
          <p:cNvSpPr>
            <a:spLocks noChangeArrowheads="1" noChangeShapeType="1" noTextEdit="1"/>
          </p:cNvSpPr>
          <p:nvPr/>
        </p:nvSpPr>
        <p:spPr bwMode="auto">
          <a:xfrm>
            <a:off x="609600" y="6245225"/>
            <a:ext cx="7762875" cy="536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8900000" scaled="1"/>
                </a:gradFill>
                <a:latin typeface="Arial"/>
                <a:cs typeface="Arial"/>
              </a:rPr>
              <a:t>Tơ sợi tự nhiên: vải sợi bông, sợi tơ tằm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18900000" scaled="1"/>
              </a:gradFill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rongnhango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24200"/>
            <a:ext cx="3505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leu-4-nguoi-4ps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048000"/>
            <a:ext cx="5638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downlo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4800"/>
            <a:ext cx="3429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Nhung-bi-mat-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228600"/>
            <a:ext cx="3352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201113953834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152400"/>
            <a:ext cx="2362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WordArt 10"/>
          <p:cNvSpPr>
            <a:spLocks noChangeArrowheads="1" noChangeShapeType="1" noTextEdit="1"/>
          </p:cNvSpPr>
          <p:nvPr/>
        </p:nvSpPr>
        <p:spPr bwMode="auto">
          <a:xfrm>
            <a:off x="6019800" y="2438400"/>
            <a:ext cx="29337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r="100000" b="100000"/>
                  </a:path>
                </a:gradFill>
                <a:latin typeface="Arial"/>
                <a:cs typeface="Arial"/>
              </a:rPr>
              <a:t>SỢI NI LÔNG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E7939116-8FB4-477B-B8DB-5577D5B91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705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Khoa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D3C7A966-CC5C-4B24-ADEC-82C809CC1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67380"/>
            <a:ext cx="182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</a:rPr>
              <a:t>T</a:t>
            </a:r>
            <a:r>
              <a:rPr lang="vi-VN" altLang="en-US" sz="2800" dirty="0">
                <a:solidFill>
                  <a:srgbClr val="0B19C8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sợi</a:t>
            </a:r>
            <a:endParaRPr lang="en-US" altLang="en-US" sz="2800" dirty="0">
              <a:solidFill>
                <a:srgbClr val="0B19C8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FA06D04-07E2-47DA-B32D-A8CF0E5CA9C1}"/>
              </a:ext>
            </a:extLst>
          </p:cNvPr>
          <p:cNvSpPr txBox="1">
            <a:spLocks noChangeArrowheads="1"/>
          </p:cNvSpPr>
          <p:nvPr/>
        </p:nvSpPr>
        <p:spPr>
          <a:xfrm>
            <a:off x="38100" y="2057400"/>
            <a:ext cx="9144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FE7AF"/>
                </a:solidFill>
              </a14:hiddenFill>
            </a:ext>
          </a:ex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tằm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ả,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85FC108C-8D80-40DE-ACBF-342B7E423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2267" y="1143000"/>
            <a:ext cx="182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nhớ</a:t>
            </a:r>
            <a:endParaRPr lang="en-US" altLang="en-US" sz="2800" b="1" dirty="0">
              <a:solidFill>
                <a:srgbClr val="0B19C8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9867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BA3EBB5-6D04-46C4-AF87-94885E8DF0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0400" y="1600200"/>
            <a:ext cx="3733800" cy="619125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44E0DD5A-D960-4294-8AB7-DE3F5EBD7F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0" y="5418138"/>
            <a:ext cx="9144000" cy="1439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99FF66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latin typeface="Times New Roman" panose="02020603050405020304" pitchFamily="18" charset="0"/>
              </a:rPr>
              <a:t> nay,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dẻo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thay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thế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sản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phẩm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gỗ</a:t>
            </a:r>
            <a:r>
              <a:rPr lang="en-US" altLang="en-US" sz="2800" dirty="0">
                <a:latin typeface="Times New Roman" panose="02020603050405020304" pitchFamily="18" charset="0"/>
              </a:rPr>
              <a:t>, da,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thuỷ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tinh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vải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kim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loại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vì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chúng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đắt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tiền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tiện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bền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màu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sắc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đẹp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68D72BD8-56A9-421E-9C09-0DC700EC8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76475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dẻo</a:t>
            </a: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liệu</a:t>
            </a: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Nó</a:t>
            </a: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8B75191B-5F7B-4286-A0BD-1039FB3DB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52750"/>
            <a:ext cx="91440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latin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dẻo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</a:rPr>
              <a:t> ra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dầu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than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đá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chung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điện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nhiệt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nhẹ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bền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vỡ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dẻo</a:t>
            </a:r>
            <a:r>
              <a:rPr lang="en-US" altLang="en-US" sz="2800" dirty="0">
                <a:latin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nhiệt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cao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149" name="Text Box 12">
            <a:extLst>
              <a:ext uri="{FF2B5EF4-FFF2-40B4-BE49-F238E27FC236}">
                <a16:creationId xmlns:a16="http://schemas.microsoft.com/office/drawing/2014/main" id="{EE5E2DAB-CDFB-42C0-931C-2938EE825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7938"/>
            <a:ext cx="5562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66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B19C8"/>
                </a:solidFill>
                <a:latin typeface="Times New Roman" panose="02020603050405020304" pitchFamily="18" charset="0"/>
              </a:rPr>
              <a:t>Thứ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>
                <a:solidFill>
                  <a:srgbClr val="0B19C8"/>
                </a:solidFill>
                <a:latin typeface="Times New Roman" panose="02020603050405020304" pitchFamily="18" charset="0"/>
              </a:rPr>
              <a:t> ngày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16</a:t>
            </a:r>
            <a:r>
              <a:rPr lang="en-US" altLang="en-US" sz="2800">
                <a:solidFill>
                  <a:srgbClr val="0B19C8"/>
                </a:solidFill>
                <a:latin typeface="Times New Roman" panose="02020603050405020304" pitchFamily="18" charset="0"/>
              </a:rPr>
              <a:t> tháng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12</a:t>
            </a:r>
            <a:r>
              <a:rPr lang="en-US" altLang="en-US" sz="2800">
                <a:solidFill>
                  <a:srgbClr val="0B19C8"/>
                </a:solidFill>
                <a:latin typeface="Times New Roman" panose="02020603050405020304" pitchFamily="18" charset="0"/>
              </a:rPr>
              <a:t> năm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2021</a:t>
            </a:r>
            <a:r>
              <a:rPr lang="en-US" altLang="en-US" sz="2800">
                <a:solidFill>
                  <a:srgbClr val="0B19C8"/>
                </a:solidFill>
                <a:latin typeface="Times New Roman" panose="02020603050405020304" pitchFamily="18" charset="0"/>
              </a:rPr>
              <a:t>                                      </a:t>
            </a:r>
            <a:endParaRPr lang="en-US" altLang="en-US" sz="2800" u="sng">
              <a:solidFill>
                <a:srgbClr val="0B19C8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0" name="TextBox 1">
            <a:extLst>
              <a:ext uri="{FF2B5EF4-FFF2-40B4-BE49-F238E27FC236}">
                <a16:creationId xmlns:a16="http://schemas.microsoft.com/office/drawing/2014/main" id="{8516C372-9871-4A33-980E-9F7D0800A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74663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B19C8"/>
                </a:solidFill>
                <a:latin typeface="Times New Roman" panose="02020603050405020304" pitchFamily="18" charset="0"/>
              </a:rPr>
              <a:t>Tiết: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Khoa học</a:t>
            </a:r>
          </a:p>
        </p:txBody>
      </p:sp>
      <p:sp>
        <p:nvSpPr>
          <p:cNvPr id="6151" name="TextBox 1">
            <a:extLst>
              <a:ext uri="{FF2B5EF4-FFF2-40B4-BE49-F238E27FC236}">
                <a16:creationId xmlns:a16="http://schemas.microsoft.com/office/drawing/2014/main" id="{70F99A08-8F77-4E71-91A5-03277BB9B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922338"/>
            <a:ext cx="1828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</a:rPr>
              <a:t>T</a:t>
            </a:r>
            <a:r>
              <a:rPr lang="vi-VN" altLang="en-US" sz="2800" dirty="0">
                <a:solidFill>
                  <a:srgbClr val="0B19C8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sợi</a:t>
            </a:r>
            <a:endParaRPr lang="en-US" altLang="en-US" sz="2800" dirty="0">
              <a:solidFill>
                <a:srgbClr val="0B19C8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7E917393-B4C6-428B-990B-519D5C45D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6720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nay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dẻo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liệu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chế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hằng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4101" grpId="0"/>
      <p:bldP spid="6151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1F76CB7C-B877-4BA0-9D3B-F9FE3D7FC8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0" y="1600200"/>
            <a:ext cx="9144000" cy="1066800"/>
          </a:xfrm>
          <a:solidFill>
            <a:schemeClr val="bg1"/>
          </a:solidFill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A55A03CB-8C60-4DB4-B727-8555F2CE3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44140"/>
            <a:ext cx="9144000" cy="6245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69925" indent="-3254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22350" indent="-3508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39850" indent="-3159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681163" indent="-3397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138363" indent="-339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595563" indent="-339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052763" indent="-339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509963" indent="-339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alt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alt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alt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tằm</a:t>
            </a:r>
            <a:r>
              <a:rPr lang="en-US" alt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alt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r>
              <a:rPr lang="en-US" alt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alt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7172" name="Text Box 12">
            <a:extLst>
              <a:ext uri="{FF2B5EF4-FFF2-40B4-BE49-F238E27FC236}">
                <a16:creationId xmlns:a16="http://schemas.microsoft.com/office/drawing/2014/main" id="{9CFD5E40-EB8A-4521-844D-095EEB7C5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7938"/>
            <a:ext cx="5562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66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B19C8"/>
                </a:solidFill>
                <a:latin typeface="Times New Roman" panose="02020603050405020304" pitchFamily="18" charset="0"/>
              </a:rPr>
              <a:t>Thứ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>
                <a:solidFill>
                  <a:srgbClr val="0B19C8"/>
                </a:solidFill>
                <a:latin typeface="Times New Roman" panose="02020603050405020304" pitchFamily="18" charset="0"/>
              </a:rPr>
              <a:t> ngày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16</a:t>
            </a:r>
            <a:r>
              <a:rPr lang="en-US" altLang="en-US" sz="2800">
                <a:solidFill>
                  <a:srgbClr val="0B19C8"/>
                </a:solidFill>
                <a:latin typeface="Times New Roman" panose="02020603050405020304" pitchFamily="18" charset="0"/>
              </a:rPr>
              <a:t> tháng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12</a:t>
            </a:r>
            <a:r>
              <a:rPr lang="en-US" altLang="en-US" sz="2800">
                <a:solidFill>
                  <a:srgbClr val="0B19C8"/>
                </a:solidFill>
                <a:latin typeface="Times New Roman" panose="02020603050405020304" pitchFamily="18" charset="0"/>
              </a:rPr>
              <a:t> năm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2021</a:t>
            </a:r>
            <a:r>
              <a:rPr lang="en-US" altLang="en-US" sz="2800">
                <a:solidFill>
                  <a:srgbClr val="0B19C8"/>
                </a:solidFill>
                <a:latin typeface="Times New Roman" panose="02020603050405020304" pitchFamily="18" charset="0"/>
              </a:rPr>
              <a:t>                                      </a:t>
            </a:r>
            <a:endParaRPr lang="en-US" altLang="en-US" sz="2800" u="sng">
              <a:solidFill>
                <a:srgbClr val="0B19C8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3" name="TextBox 1">
            <a:extLst>
              <a:ext uri="{FF2B5EF4-FFF2-40B4-BE49-F238E27FC236}">
                <a16:creationId xmlns:a16="http://schemas.microsoft.com/office/drawing/2014/main" id="{C0815108-81D2-4CCD-921F-3D349430D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74663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B19C8"/>
                </a:solidFill>
                <a:latin typeface="Times New Roman" panose="02020603050405020304" pitchFamily="18" charset="0"/>
              </a:rPr>
              <a:t>Tiết: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Khoa học</a:t>
            </a:r>
          </a:p>
        </p:txBody>
      </p:sp>
      <p:sp>
        <p:nvSpPr>
          <p:cNvPr id="7174" name="TextBox 1">
            <a:extLst>
              <a:ext uri="{FF2B5EF4-FFF2-40B4-BE49-F238E27FC236}">
                <a16:creationId xmlns:a16="http://schemas.microsoft.com/office/drawing/2014/main" id="{D18045C8-F76B-4E90-A297-D46A9B35F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922338"/>
            <a:ext cx="1828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Bài: </a:t>
            </a:r>
            <a:r>
              <a:rPr lang="en-US" altLang="en-US" sz="2800">
                <a:solidFill>
                  <a:srgbClr val="0B19C8"/>
                </a:solidFill>
                <a:latin typeface="Times New Roman" panose="02020603050405020304" pitchFamily="18" charset="0"/>
              </a:rPr>
              <a:t>T</a:t>
            </a:r>
            <a:r>
              <a:rPr lang="vi-VN" altLang="en-US" sz="2800">
                <a:solidFill>
                  <a:srgbClr val="0B19C8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800">
                <a:solidFill>
                  <a:srgbClr val="0B19C8"/>
                </a:solidFill>
                <a:latin typeface="Times New Roman" panose="02020603050405020304" pitchFamily="18" charset="0"/>
              </a:rPr>
              <a:t> sợi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nimBg="1"/>
      <p:bldP spid="6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2057400" y="0"/>
            <a:ext cx="739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dệt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7" descr="Con-duong-ao-dai-giu-net-co-do_Tin180_com_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153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71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" descr="22_12203462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4100" y="0"/>
            <a:ext cx="30099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agd0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81400"/>
            <a:ext cx="43434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4645872279_fe8ca7883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0"/>
            <a:ext cx="3048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8" descr="ap_2011092803402279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657600"/>
            <a:ext cx="2057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downloa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3810000"/>
            <a:ext cx="27432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xt Box 11"/>
          <p:cNvSpPr txBox="1">
            <a:spLocks noChangeArrowheads="1"/>
          </p:cNvSpPr>
          <p:nvPr/>
        </p:nvSpPr>
        <p:spPr bwMode="auto">
          <a:xfrm>
            <a:off x="0" y="6278563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32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200" b="1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28600" y="914400"/>
            <a:ext cx="647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4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endParaRPr lang="en-US" sz="24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228600" y="1371600"/>
            <a:ext cx="853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ay,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tằm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156" name="Picture 36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0"/>
            <a:ext cx="2743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7" name="Picture 37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285999"/>
            <a:ext cx="3048000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8" name="Picture 38" descr="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285999"/>
            <a:ext cx="3276600" cy="34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9" name="Oval 39"/>
          <p:cNvSpPr>
            <a:spLocks noChangeArrowheads="1"/>
          </p:cNvSpPr>
          <p:nvPr/>
        </p:nvSpPr>
        <p:spPr bwMode="auto">
          <a:xfrm>
            <a:off x="152400" y="5334000"/>
            <a:ext cx="457200" cy="3810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990000"/>
                </a:solidFill>
                <a:latin typeface="Arial" charset="0"/>
              </a:rPr>
              <a:t>1</a:t>
            </a:r>
          </a:p>
        </p:txBody>
      </p:sp>
      <p:sp>
        <p:nvSpPr>
          <p:cNvPr id="5160" name="Oval 40"/>
          <p:cNvSpPr>
            <a:spLocks noChangeArrowheads="1"/>
          </p:cNvSpPr>
          <p:nvPr/>
        </p:nvSpPr>
        <p:spPr bwMode="auto">
          <a:xfrm>
            <a:off x="2924175" y="5291138"/>
            <a:ext cx="457200" cy="3810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Arial" charset="0"/>
              </a:rPr>
              <a:t>2</a:t>
            </a:r>
          </a:p>
        </p:txBody>
      </p:sp>
      <p:sp>
        <p:nvSpPr>
          <p:cNvPr id="5161" name="Oval 41"/>
          <p:cNvSpPr>
            <a:spLocks noChangeArrowheads="1"/>
          </p:cNvSpPr>
          <p:nvPr/>
        </p:nvSpPr>
        <p:spPr bwMode="auto">
          <a:xfrm>
            <a:off x="6081713" y="5319713"/>
            <a:ext cx="457200" cy="3810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990000"/>
                </a:solidFill>
                <a:latin typeface="Arial" charset="0"/>
              </a:rPr>
              <a:t>3</a:t>
            </a:r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438150" y="5632449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1. Ph</a:t>
            </a:r>
            <a:r>
              <a:rPr lang="vi-VN" sz="2400" b="1" dirty="0">
                <a:solidFill>
                  <a:srgbClr val="000099"/>
                </a:solidFill>
                <a:latin typeface="Arial" charset="0"/>
              </a:rPr>
              <a:t>ơ</a:t>
            </a:r>
            <a:r>
              <a:rPr lang="en-US" sz="2400" b="1" dirty="0" err="1">
                <a:solidFill>
                  <a:srgbClr val="000099"/>
                </a:solidFill>
                <a:latin typeface="Arial" charset="0"/>
              </a:rPr>
              <a:t>i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vi-VN" sz="2400" b="1" dirty="0">
                <a:solidFill>
                  <a:srgbClr val="000099"/>
                </a:solidFill>
                <a:latin typeface="Arial" charset="0"/>
              </a:rPr>
              <a:t>đ</a:t>
            </a:r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ay</a:t>
            </a: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3289935" y="5632448"/>
            <a:ext cx="203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990000"/>
                </a:solidFill>
                <a:latin typeface="Arial" charset="0"/>
              </a:rPr>
              <a:t>2. </a:t>
            </a:r>
            <a:r>
              <a:rPr lang="en-US" sz="2400" b="1" dirty="0" err="1">
                <a:solidFill>
                  <a:srgbClr val="990000"/>
                </a:solidFill>
                <a:latin typeface="Arial" charset="0"/>
              </a:rPr>
              <a:t>Cán</a:t>
            </a:r>
            <a:r>
              <a:rPr lang="en-US" sz="24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990000"/>
                </a:solidFill>
                <a:latin typeface="Arial" charset="0"/>
              </a:rPr>
              <a:t>bông</a:t>
            </a:r>
            <a:endParaRPr lang="en-US" sz="2400" b="1" dirty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6781800" y="5720555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Arial" charset="0"/>
              </a:rPr>
              <a:t>3. </a:t>
            </a:r>
            <a:r>
              <a:rPr lang="en-US" sz="2400" b="1" dirty="0" err="1">
                <a:solidFill>
                  <a:srgbClr val="000066"/>
                </a:solidFill>
                <a:latin typeface="Arial" charset="0"/>
              </a:rPr>
              <a:t>Kéo</a:t>
            </a:r>
            <a:r>
              <a:rPr lang="en-US" sz="2400" b="1" dirty="0">
                <a:solidFill>
                  <a:srgbClr val="000066"/>
                </a:solidFill>
                <a:latin typeface="Arial" charset="0"/>
              </a:rPr>
              <a:t> t</a:t>
            </a:r>
            <a:r>
              <a:rPr lang="vi-VN" sz="2400" b="1" dirty="0">
                <a:solidFill>
                  <a:srgbClr val="000066"/>
                </a:solidFill>
                <a:latin typeface="Arial" charset="0"/>
              </a:rPr>
              <a:t>ơ</a:t>
            </a:r>
            <a:endParaRPr lang="en-US" sz="24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5167" name="Text Box 47"/>
          <p:cNvSpPr txBox="1">
            <a:spLocks noChangeArrowheads="1"/>
          </p:cNvSpPr>
          <p:nvPr/>
        </p:nvSpPr>
        <p:spPr bwMode="auto">
          <a:xfrm>
            <a:off x="0" y="6027737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ộng</a:t>
            </a: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BC608B8A-134C-4A4B-BDA6-8B76E3C72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-56495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Khoa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C045F024-32D5-410B-A393-CF5755F70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91180"/>
            <a:ext cx="182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</a:rPr>
              <a:t>T</a:t>
            </a:r>
            <a:r>
              <a:rPr lang="vi-VN" altLang="en-US" sz="2800" dirty="0">
                <a:solidFill>
                  <a:srgbClr val="0B19C8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800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sợi</a:t>
            </a:r>
            <a:endParaRPr lang="en-US" altLang="en-US" sz="2800" dirty="0">
              <a:solidFill>
                <a:srgbClr val="0B19C8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54" grpId="0"/>
      <p:bldP spid="5159" grpId="0" animBg="1"/>
      <p:bldP spid="5160" grpId="0" animBg="1"/>
      <p:bldP spid="5161" grpId="0" animBg="1"/>
      <p:bldP spid="5162" grpId="0"/>
      <p:bldP spid="5163" grpId="0"/>
      <p:bldP spid="5164" grpId="0"/>
      <p:bldP spid="51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day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657600"/>
            <a:ext cx="4191000" cy="2971800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16396" name="Picture 12" descr="Cánh đồng la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343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533400" y="312420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5486400" y="3124200"/>
            <a:ext cx="342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lanh</a:t>
            </a:r>
            <a:endParaRPr lang="en-US" sz="24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228600" y="6096000"/>
            <a:ext cx="2895600" cy="4619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ay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648200" y="3733800"/>
            <a:ext cx="4343400" cy="2895600"/>
            <a:chOff x="2256" y="192"/>
            <a:chExt cx="2100" cy="1632"/>
          </a:xfrm>
        </p:grpSpPr>
        <p:pic>
          <p:nvPicPr>
            <p:cNvPr id="6155" name="Picture 20" descr="ke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6" y="192"/>
              <a:ext cx="2100" cy="1632"/>
            </a:xfrm>
            <a:prstGeom prst="rect">
              <a:avLst/>
            </a:prstGeom>
            <a:noFill/>
            <a:ln w="38100">
              <a:pattFill prst="pct5">
                <a:fgClr>
                  <a:srgbClr val="000000"/>
                </a:fgClr>
                <a:bgClr>
                  <a:schemeClr val="folHlink"/>
                </a:bgClr>
              </a:pattFill>
              <a:miter lim="800000"/>
              <a:headEnd/>
              <a:tailEnd/>
            </a:ln>
          </p:spPr>
        </p:pic>
        <p:pic>
          <p:nvPicPr>
            <p:cNvPr id="6156" name="Picture 21" descr="small_7113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56" y="192"/>
              <a:ext cx="1200" cy="900"/>
            </a:xfrm>
            <a:prstGeom prst="rect">
              <a:avLst/>
            </a:prstGeom>
            <a:noFill/>
            <a:ln w="38100">
              <a:pattFill prst="pct5">
                <a:fgClr>
                  <a:srgbClr val="000000"/>
                </a:fgClr>
                <a:bgClr>
                  <a:schemeClr val="folHlink"/>
                </a:bgClr>
              </a:pattFill>
              <a:miter lim="800000"/>
              <a:headEnd/>
              <a:tailEnd/>
            </a:ln>
          </p:spPr>
        </p:pic>
      </p:grp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6324600" y="6019800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Tằm</a:t>
            </a:r>
            <a:r>
              <a:rPr lang="en-US" sz="24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nhả</a:t>
            </a:r>
            <a:r>
              <a:rPr lang="en-US" sz="24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4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endParaRPr lang="en-US" sz="2400" b="1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4" name="Picture 25" descr="web_47_ttp_louisiana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0"/>
            <a:ext cx="4267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0" grpId="0"/>
      <p:bldP spid="16401" grpId="0"/>
      <p:bldP spid="16402" grpId="0" animBg="1"/>
      <p:bldP spid="164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latin typeface="Arial"/>
            </a:endParaRPr>
          </a:p>
        </p:txBody>
      </p:sp>
      <p:pic>
        <p:nvPicPr>
          <p:cNvPr id="7171" name="Picture 4" descr="vacation_totam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25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vacation_totam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2800"/>
            <a:ext cx="47625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vacation_totam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0"/>
            <a:ext cx="396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 descr="images (2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276600"/>
            <a:ext cx="4419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latin typeface="Arial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latin typeface="Arial"/>
            </a:endParaRPr>
          </a:p>
        </p:txBody>
      </p:sp>
      <p:pic>
        <p:nvPicPr>
          <p:cNvPr id="8196" name="Picture 5" descr="dt_17120111524_lan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95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250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24200"/>
            <a:ext cx="4648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 descr="_lanh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124200"/>
            <a:ext cx="4495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9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WordArt 12"/>
          <p:cNvSpPr>
            <a:spLocks noChangeArrowheads="1" noChangeShapeType="1" noTextEdit="1"/>
          </p:cNvSpPr>
          <p:nvPr/>
        </p:nvSpPr>
        <p:spPr bwMode="auto">
          <a:xfrm>
            <a:off x="762000" y="3352800"/>
            <a:ext cx="2819400" cy="91757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r="100000" b="100000"/>
                  </a:path>
                </a:gradFill>
                <a:latin typeface="Arial"/>
                <a:cs typeface="Arial"/>
              </a:rPr>
              <a:t>SỢI LANH</a:t>
            </a:r>
          </a:p>
        </p:txBody>
      </p:sp>
    </p:spTree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1485</TotalTime>
  <Words>877</Words>
  <Application>Microsoft Office PowerPoint</Application>
  <PresentationFormat>On-screen Show (4:3)</PresentationFormat>
  <Paragraphs>91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Tahoma</vt:lpstr>
      <vt:lpstr>Times New Roman</vt:lpstr>
      <vt:lpstr>Wingdings</vt:lpstr>
      <vt:lpstr>Wingdings 2</vt:lpstr>
      <vt:lpstr>Office Theme</vt:lpstr>
      <vt:lpstr>PowerPoint Presentation</vt:lpstr>
      <vt:lpstr>KIỂM TRA BÀI CŨ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CuongPQ</dc:creator>
  <cp:lastModifiedBy>Administrator</cp:lastModifiedBy>
  <cp:revision>128</cp:revision>
  <dcterms:created xsi:type="dcterms:W3CDTF">2008-12-02T14:50:10Z</dcterms:created>
  <dcterms:modified xsi:type="dcterms:W3CDTF">2024-05-14T01:23:44Z</dcterms:modified>
</cp:coreProperties>
</file>