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</p:sldMasterIdLst>
  <p:notesMasterIdLst>
    <p:notesMasterId r:id="rId14"/>
  </p:notesMasterIdLst>
  <p:sldIdLst>
    <p:sldId id="296" r:id="rId3"/>
    <p:sldId id="297" r:id="rId4"/>
    <p:sldId id="316" r:id="rId5"/>
    <p:sldId id="294" r:id="rId6"/>
    <p:sldId id="283" r:id="rId7"/>
    <p:sldId id="317" r:id="rId8"/>
    <p:sldId id="324" r:id="rId9"/>
    <p:sldId id="288" r:id="rId10"/>
    <p:sldId id="320" r:id="rId11"/>
    <p:sldId id="321" r:id="rId12"/>
    <p:sldId id="282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774" y="84"/>
      </p:cViewPr>
      <p:guideLst>
        <p:guide orient="horz" pos="2160"/>
        <p:guide pos="3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98D2-1677-4DA8-A20D-C0C5D373E58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528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98D2-1677-4DA8-A20D-C0C5D373E58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195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98D2-1677-4DA8-A20D-C0C5D373E58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20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922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x-none" sz="1200" dirty="0"/>
              <a:t>3</a:t>
            </a:fld>
            <a:endParaRPr lang="en-US" altLang="x-none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98D2-1677-4DA8-A20D-C0C5D373E5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449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98D2-1677-4DA8-A20D-C0C5D373E58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06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98D2-1677-4DA8-A20D-C0C5D373E58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54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98D2-1677-4DA8-A20D-C0C5D373E58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124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98D2-1677-4DA8-A20D-C0C5D373E58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826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8DABAE-6ED1-4470-BED8-4E85F157B1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2.xml"/><Relationship Id="rId5" Type="http://schemas.openxmlformats.org/officeDocument/2006/relationships/image" Target="../media/image16.jpe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8.png"/><Relationship Id="rId2" Type="http://schemas.microsoft.com/office/2007/relationships/media" Target="../media/media2.mp3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>
                <a:solidFill>
                  <a:srgbClr val="FF0000"/>
                </a:solidFill>
              </a:rPr>
              <a:t>TIẾNG VIỆT LỚP 1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 viên: ......................</a:t>
            </a:r>
            <a:endParaRPr lang="zh-CN" altLang="en-US" sz="3200" b="1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040641" y="217184"/>
            <a:ext cx="6604439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209" y="798200"/>
            <a:ext cx="7886700" cy="5334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Rectangle 3"/>
          <p:cNvSpPr>
            <a:spLocks noGrp="1"/>
          </p:cNvSpPr>
          <p:nvPr>
            <p:ph type="title"/>
          </p:nvPr>
        </p:nvSpPr>
        <p:spPr>
          <a:xfrm>
            <a:off x="4062414" y="1308101"/>
            <a:ext cx="3641725" cy="982663"/>
          </a:xfrm>
        </p:spPr>
        <p:txBody>
          <a:bodyPr vert="horz" wrap="square" lIns="91440" tIns="45720" rIns="91440" bIns="45720" anchor="ctr"/>
          <a:lstStyle/>
          <a:p>
            <a:r>
              <a:rPr lang="en-US" altLang="x-none" sz="5400" b="1" dirty="0">
                <a:solidFill>
                  <a:srgbClr val="FF0000"/>
                </a:solidFill>
              </a:rPr>
              <a:t>Củng cố</a:t>
            </a:r>
          </a:p>
        </p:txBody>
      </p:sp>
      <p:sp>
        <p:nvSpPr>
          <p:cNvPr id="18436" name="Text Box 4"/>
          <p:cNvSpPr txBox="1"/>
          <p:nvPr/>
        </p:nvSpPr>
        <p:spPr>
          <a:xfrm>
            <a:off x="1857375" y="2598738"/>
            <a:ext cx="817245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altLang="x-none" sz="4800" dirty="0">
                <a:solidFill>
                  <a:srgbClr val="FFFFFF"/>
                </a:solidFill>
                <a:latin typeface="Tahoma" panose="020B0604030504040204" pitchFamily="34" charset="0"/>
              </a:rPr>
              <a:t> Vừa rồi các con học âm gì?</a:t>
            </a:r>
          </a:p>
        </p:txBody>
      </p:sp>
    </p:spTree>
    <p:custDataLst>
      <p:tags r:id="rId1"/>
    </p:custDataLst>
  </p:cSld>
  <p:clrMapOvr>
    <a:masterClrMapping/>
  </p:clrMapOvr>
  <p:transition spd="slow">
    <p:wheel spokes="8"/>
    <p:sndAc>
      <p:stSnd>
        <p:snd r:embed="rId4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613747" y="2905800"/>
            <a:ext cx="8964506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Bài</a:t>
            </a:r>
            <a:r>
              <a:rPr lang="en-US" sz="8800" b="1" kern="0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 28: Y </a:t>
            </a:r>
            <a:r>
              <a:rPr lang="en-US" sz="8800" b="1" kern="0" dirty="0" err="1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y</a:t>
            </a:r>
            <a:endParaRPr lang="en-US" sz="8800" b="1" kern="0" dirty="0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6"/>
          <p:cNvSpPr/>
          <p:nvPr/>
        </p:nvSpPr>
        <p:spPr>
          <a:xfrm>
            <a:off x="1732915" y="0"/>
            <a:ext cx="2360930" cy="1371600"/>
          </a:xfrm>
          <a:prstGeom prst="notchedRightArrow">
            <a:avLst>
              <a:gd name="adj1" fmla="val 50000"/>
              <a:gd name="adj2" fmla="val 31944"/>
            </a:avLst>
          </a:prstGeom>
          <a:solidFill>
            <a:schemeClr val="bg1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x-none" sz="3000" b="1" dirty="0">
                <a:solidFill>
                  <a:srgbClr val="FF0000"/>
                </a:solidFill>
                <a:latin typeface="Times New Roman" panose="02020603050405020304" charset="0"/>
              </a:rPr>
              <a:t>1. Nhận biết</a:t>
            </a:r>
            <a:r>
              <a:rPr lang="en-US" altLang="x-none" sz="3000" dirty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endParaRPr sz="3000" dirty="0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927350" y="5318760"/>
            <a:ext cx="6445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Thời</a:t>
            </a:r>
            <a:r>
              <a:rPr lang="en-US" sz="2400" dirty="0"/>
              <a:t> </a:t>
            </a:r>
            <a:r>
              <a:rPr lang="en-US" sz="2400" dirty="0" err="1"/>
              <a:t>gian</a:t>
            </a:r>
            <a:r>
              <a:rPr lang="en-US" sz="2400" dirty="0"/>
              <a:t> </a:t>
            </a:r>
            <a:r>
              <a:rPr lang="en-US" sz="2400" dirty="0" err="1"/>
              <a:t>quý</a:t>
            </a:r>
            <a:r>
              <a:rPr lang="en-US" sz="2400" dirty="0"/>
              <a:t> h</a:t>
            </a:r>
            <a:r>
              <a:rPr lang="vi-VN" sz="2400" dirty="0"/>
              <a:t>ơ</a:t>
            </a:r>
            <a:r>
              <a:rPr lang="en-US" sz="2400" dirty="0"/>
              <a:t>n </a:t>
            </a:r>
            <a:r>
              <a:rPr lang="en-US" sz="2400" dirty="0" err="1"/>
              <a:t>vàng</a:t>
            </a:r>
            <a:r>
              <a:rPr lang="en-US" sz="2400" dirty="0"/>
              <a:t> </a:t>
            </a:r>
            <a:r>
              <a:rPr lang="en-US" sz="2400" dirty="0" err="1"/>
              <a:t>bạc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2125" y="1885950"/>
            <a:ext cx="8667750" cy="3086100"/>
          </a:xfrm>
          <a:prstGeom prst="rect">
            <a:avLst/>
          </a:prstGeom>
        </p:spPr>
      </p:pic>
      <p:pic>
        <p:nvPicPr>
          <p:cNvPr id="9" name="Thời gian quý hơn vàng bạc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87163" y="46672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14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56790" y="1828469"/>
            <a:ext cx="265114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y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61113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.VnAvant" panose="020B7200000000000000" charset="0"/>
                <a:cs typeface=".VnAvant" panose="020B7200000000000000" charset="0"/>
              </a:rPr>
              <a:t>Đọc</a:t>
            </a:r>
          </a:p>
        </p:txBody>
      </p:sp>
      <p:sp>
        <p:nvSpPr>
          <p:cNvPr id="6" name="Oval 5"/>
          <p:cNvSpPr/>
          <p:nvPr/>
        </p:nvSpPr>
        <p:spPr>
          <a:xfrm>
            <a:off x="613008" y="64871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charset="0"/>
                <a:cs typeface=".VnAvant" panose="020B7200000000000000" charset="0"/>
              </a:rPr>
              <a:t>2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4042756" y="288523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chemeClr val="tx1"/>
                          </a:solidFill>
                          <a:latin typeface=".VnAvant" panose="020B7200000000000000" charset="0"/>
                          <a:cs typeface=".VnAvant" panose="020B7200000000000000" charset="0"/>
                        </a:rPr>
                        <a:t>qu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7200000000000000" charset="0"/>
                          <a:cs typeface=".VnAvant" panose="020B7200000000000000" charset="0"/>
                        </a:rPr>
                        <a:t>y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042756" y="3691160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.VnAvant" panose="020B7200000000000000" charset="0"/>
                <a:cs typeface=".VnAvant" panose="020B7200000000000000" charset="0"/>
              </a:rPr>
              <a:t>quy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63295" y="4758055"/>
            <a:ext cx="16808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anose="020B7200000000000000" charset="0"/>
                <a:cs typeface=".VnAvant" panose="020B7200000000000000" charset="0"/>
              </a:rPr>
              <a:t>quy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575599" y="4827721"/>
            <a:ext cx="1800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.VnAvant" panose="020B7200000000000000" charset="0"/>
                <a:cs typeface=".VnAvant" panose="020B7200000000000000" charset="0"/>
              </a:rPr>
              <a:t>ý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07960" y="4827905"/>
            <a:ext cx="15373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anose="020B7200000000000000" charset="0"/>
                <a:cs typeface=".VnAvant" panose="020B7200000000000000" charset="0"/>
              </a:rPr>
              <a:t>quỵ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21831" y="4799680"/>
            <a:ext cx="1345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anose="020B7200000000000000" charset="0"/>
                <a:cs typeface=".VnAvant" panose="020B7200000000000000" charset="0"/>
              </a:rPr>
              <a:t>quỹ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52685" y="4799681"/>
            <a:ext cx="148943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anose="020B7200000000000000" charset="0"/>
                <a:cs typeface=".VnAvant" panose="020B7200000000000000" charset="0"/>
              </a:rPr>
              <a:t> quý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35407" y="4757980"/>
            <a:ext cx="1509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anose="020B7200000000000000" charset="0"/>
                <a:cs typeface=".VnAvant" panose="020B7200000000000000" charset="0"/>
              </a:rPr>
              <a:t>quỳ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8" grpId="0" bldLvl="0" animBg="1"/>
      <p:bldP spid="2" grpId="0"/>
      <p:bldP spid="12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387" y="580803"/>
            <a:ext cx="2009775" cy="2400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6140" y="857028"/>
            <a:ext cx="2171700" cy="2124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3012" y="3876898"/>
            <a:ext cx="2085975" cy="18669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7350" y="2428875"/>
            <a:ext cx="8877300" cy="20002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">
            <a:hlinkClick r:id="" action="ppaction://media"/>
          </p:cNvPr>
          <p:cNvPicPr>
            <a:picLocks noGrp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02380" y="803910"/>
            <a:ext cx="4573905" cy="53733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8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15343" y="4606724"/>
            <a:ext cx="841479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.VnAvant" panose="020B7200000000000000" charset="0"/>
                <a:cs typeface=".VnAvant" panose="020B7200000000000000" charset="0"/>
              </a:rPr>
              <a:t>Mẹ</a:t>
            </a:r>
            <a:r>
              <a:rPr lang="en-US" sz="2400" dirty="0">
                <a:latin typeface=".VnAvant" panose="020B7200000000000000" charset="0"/>
                <a:cs typeface=".VnAvant" panose="020B7200000000000000" charset="0"/>
              </a:rPr>
              <a:t> </a:t>
            </a:r>
            <a:r>
              <a:rPr lang="en-US" sz="2400" dirty="0" err="1">
                <a:latin typeface=".VnAvant" panose="020B7200000000000000" charset="0"/>
                <a:cs typeface=".VnAvant" panose="020B7200000000000000" charset="0"/>
              </a:rPr>
              <a:t>và</a:t>
            </a:r>
            <a:r>
              <a:rPr lang="en-US" sz="2400" dirty="0">
                <a:latin typeface=".VnAvant" panose="020B7200000000000000" charset="0"/>
                <a:cs typeface=".VnAvant" panose="020B7200000000000000" charset="0"/>
              </a:rPr>
              <a:t> </a:t>
            </a:r>
            <a:r>
              <a:rPr lang="en-US" sz="2400" dirty="0" err="1">
                <a:latin typeface=".VnAvant" panose="020B7200000000000000" charset="0"/>
                <a:cs typeface=".VnAvant" panose="020B7200000000000000" charset="0"/>
              </a:rPr>
              <a:t>hà</a:t>
            </a:r>
            <a:r>
              <a:rPr lang="en-US" sz="2400" dirty="0">
                <a:latin typeface=".VnAvant" panose="020B7200000000000000" charset="0"/>
                <a:cs typeface=".VnAvant" panose="020B7200000000000000" charset="0"/>
              </a:rPr>
              <a:t> </a:t>
            </a:r>
            <a:r>
              <a:rPr lang="en-US" sz="2400" dirty="0" err="1">
                <a:latin typeface=".VnAvant" panose="020B7200000000000000" charset="0"/>
                <a:cs typeface=".VnAvant" panose="020B7200000000000000" charset="0"/>
              </a:rPr>
              <a:t>ghÐ</a:t>
            </a:r>
            <a:r>
              <a:rPr lang="en-US" sz="2400" dirty="0">
                <a:latin typeface=".VnAvant" panose="020B7200000000000000" charset="0"/>
                <a:cs typeface=".VnAvant" panose="020B7200000000000000" charset="0"/>
              </a:rPr>
              <a:t> </a:t>
            </a:r>
            <a:r>
              <a:rPr lang="en-US" sz="2400" dirty="0" err="1">
                <a:latin typeface=".VnAvant" panose="020B7200000000000000" charset="0"/>
                <a:cs typeface=".VnAvant" panose="020B7200000000000000" charset="0"/>
              </a:rPr>
              <a:t>nhà</a:t>
            </a:r>
            <a:r>
              <a:rPr lang="en-US" sz="2400" dirty="0">
                <a:latin typeface=".VnAvant" panose="020B7200000000000000" charset="0"/>
                <a:cs typeface=".VnAvant" panose="020B7200000000000000" charset="0"/>
              </a:rPr>
              <a:t> </a:t>
            </a:r>
            <a:r>
              <a:rPr lang="en-US" sz="2400" dirty="0" err="1">
                <a:latin typeface=".VnAvant" panose="020B7200000000000000" charset="0"/>
                <a:cs typeface=".VnAvant" panose="020B7200000000000000" charset="0"/>
              </a:rPr>
              <a:t>dì</a:t>
            </a:r>
            <a:r>
              <a:rPr lang="en-US" sz="2400" dirty="0">
                <a:latin typeface=".VnAvant" panose="020B7200000000000000" charset="0"/>
                <a:cs typeface=".VnAvant" panose="020B7200000000000000" charset="0"/>
              </a:rPr>
              <a:t> Kha. </a:t>
            </a:r>
            <a:r>
              <a:rPr lang="en-US" sz="2400" dirty="0" err="1">
                <a:latin typeface=".VnAvant" panose="020B7200000000000000" charset="0"/>
                <a:cs typeface=".VnAvant" panose="020B7200000000000000" charset="0"/>
              </a:rPr>
              <a:t>D×</a:t>
            </a:r>
            <a:r>
              <a:rPr lang="en-US" sz="2400" dirty="0">
                <a:latin typeface=".VnAvant" panose="020B7200000000000000" charset="0"/>
                <a:cs typeface=".VnAvant" panose="020B7200000000000000" charset="0"/>
              </a:rPr>
              <a:t> </a:t>
            </a:r>
            <a:r>
              <a:rPr lang="en-US" sz="2400" dirty="0" err="1">
                <a:latin typeface=".VnAvant" panose="020B7200000000000000" charset="0"/>
                <a:cs typeface=".VnAvant" panose="020B7200000000000000" charset="0"/>
              </a:rPr>
              <a:t>kể</a:t>
            </a:r>
            <a:r>
              <a:rPr lang="en-US" sz="2400" dirty="0">
                <a:latin typeface=".VnAvant" panose="020B7200000000000000" charset="0"/>
                <a:cs typeface=".VnAvant" panose="020B7200000000000000" charset="0"/>
              </a:rPr>
              <a:t> </a:t>
            </a:r>
            <a:r>
              <a:rPr lang="en-US" sz="2400" dirty="0" err="1">
                <a:latin typeface=".VnAvant" panose="020B7200000000000000" charset="0"/>
                <a:cs typeface=".VnAvant" panose="020B7200000000000000" charset="0"/>
              </a:rPr>
              <a:t>cho</a:t>
            </a:r>
            <a:r>
              <a:rPr lang="en-US" sz="2400" dirty="0">
                <a:latin typeface=".VnAvant" panose="020B7200000000000000" charset="0"/>
                <a:cs typeface=".VnAvant" panose="020B7200000000000000" charset="0"/>
              </a:rPr>
              <a:t> </a:t>
            </a:r>
            <a:r>
              <a:rPr lang="en-US" sz="2400" dirty="0" err="1">
                <a:latin typeface=".VnAvant" panose="020B7200000000000000" charset="0"/>
                <a:cs typeface=".VnAvant" panose="020B7200000000000000" charset="0"/>
              </a:rPr>
              <a:t>Hà</a:t>
            </a:r>
            <a:r>
              <a:rPr lang="en-US" sz="2400" dirty="0">
                <a:latin typeface=".VnAvant" panose="020B7200000000000000" charset="0"/>
                <a:cs typeface=".VnAvant" panose="020B7200000000000000" charset="0"/>
              </a:rPr>
              <a:t> </a:t>
            </a:r>
            <a:r>
              <a:rPr lang="en-US" sz="2400" dirty="0" err="1">
                <a:latin typeface=".VnAvant" panose="020B7200000000000000" charset="0"/>
                <a:cs typeface=".VnAvant" panose="020B7200000000000000" charset="0"/>
              </a:rPr>
              <a:t>nghe</a:t>
            </a:r>
            <a:r>
              <a:rPr lang="en-US" sz="2400" dirty="0">
                <a:latin typeface=".VnAvant" panose="020B7200000000000000" charset="0"/>
                <a:cs typeface=".VnAvant" panose="020B7200000000000000" charset="0"/>
              </a:rPr>
              <a:t> </a:t>
            </a:r>
            <a:r>
              <a:rPr lang="en-US" sz="2400" dirty="0" err="1">
                <a:latin typeface=".VnAvant" panose="020B7200000000000000" charset="0"/>
                <a:cs typeface=".VnAvant" panose="020B7200000000000000" charset="0"/>
              </a:rPr>
              <a:t>về</a:t>
            </a:r>
            <a:r>
              <a:rPr lang="en-US" sz="2400" dirty="0">
                <a:latin typeface=".VnAvant" panose="020B7200000000000000" charset="0"/>
                <a:cs typeface=".VnAvant" panose="020B7200000000000000" charset="0"/>
              </a:rPr>
              <a:t> </a:t>
            </a:r>
            <a:r>
              <a:rPr lang="en-US" sz="2400" dirty="0" err="1">
                <a:latin typeface=".VnAvant" panose="020B7200000000000000" charset="0"/>
                <a:cs typeface=".VnAvant" panose="020B7200000000000000" charset="0"/>
              </a:rPr>
              <a:t>bà</a:t>
            </a:r>
            <a:r>
              <a:rPr lang="en-US" sz="2400" dirty="0">
                <a:latin typeface=".VnAvant" panose="020B7200000000000000" charset="0"/>
                <a:cs typeface=".VnAvant" panose="020B7200000000000000" charset="0"/>
              </a:rPr>
              <a:t>. </a:t>
            </a:r>
            <a:r>
              <a:rPr lang="en-US" sz="2400" dirty="0" err="1">
                <a:latin typeface=".VnAvant" panose="020B7200000000000000" charset="0"/>
                <a:cs typeface=".VnAvant" panose="020B7200000000000000" charset="0"/>
              </a:rPr>
              <a:t>Hà</a:t>
            </a:r>
            <a:r>
              <a:rPr lang="en-US" sz="2400" dirty="0">
                <a:latin typeface=".VnAvant" panose="020B7200000000000000" charset="0"/>
                <a:cs typeface=".VnAvant" panose="020B7200000000000000" charset="0"/>
              </a:rPr>
              <a:t> </a:t>
            </a:r>
            <a:r>
              <a:rPr lang="en-US" sz="2400" dirty="0" err="1">
                <a:latin typeface=".VnAvant" panose="020B7200000000000000" charset="0"/>
                <a:cs typeface=".VnAvant" panose="020B7200000000000000" charset="0"/>
              </a:rPr>
              <a:t>chó</a:t>
            </a:r>
            <a:r>
              <a:rPr lang="en-US" sz="2400" dirty="0">
                <a:latin typeface=".VnAvant" panose="020B7200000000000000" charset="0"/>
                <a:cs typeface=".VnAvant" panose="020B7200000000000000" charset="0"/>
              </a:rPr>
              <a:t> ý </a:t>
            </a:r>
            <a:r>
              <a:rPr lang="en-US" sz="2400" dirty="0" err="1">
                <a:latin typeface=".VnAvant" panose="020B7200000000000000" charset="0"/>
                <a:cs typeface=".VnAvant" panose="020B7200000000000000" charset="0"/>
              </a:rPr>
              <a:t>nghe</a:t>
            </a:r>
            <a:r>
              <a:rPr lang="en-US" sz="2400" dirty="0">
                <a:latin typeface=".VnAvant" panose="020B7200000000000000" charset="0"/>
                <a:cs typeface=".VnAvant" panose="020B7200000000000000" charset="0"/>
              </a:rPr>
              <a:t> </a:t>
            </a:r>
            <a:r>
              <a:rPr lang="en-US" sz="2400" dirty="0" err="1">
                <a:latin typeface=".VnAvant" panose="020B7200000000000000" charset="0"/>
                <a:cs typeface=".VnAvant" panose="020B7200000000000000" charset="0"/>
              </a:rPr>
              <a:t>Hà</a:t>
            </a:r>
            <a:r>
              <a:rPr lang="en-US" sz="2400" dirty="0">
                <a:latin typeface=".VnAvant" panose="020B7200000000000000" charset="0"/>
                <a:cs typeface=".VnAvant" panose="020B7200000000000000" charset="0"/>
              </a:rPr>
              <a:t> </a:t>
            </a:r>
            <a:r>
              <a:rPr lang="en-US" sz="2400" dirty="0" err="1">
                <a:latin typeface=".VnAvant" panose="020B7200000000000000" charset="0"/>
                <a:cs typeface=".VnAvant" panose="020B7200000000000000" charset="0"/>
              </a:rPr>
              <a:t>kể</a:t>
            </a:r>
            <a:r>
              <a:rPr lang="en-US" sz="2400" dirty="0">
                <a:latin typeface=".VnAvant" panose="020B7200000000000000" charset="0"/>
                <a:cs typeface=".VnAvant" panose="020B7200000000000000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343" y="486465"/>
            <a:ext cx="8115300" cy="40290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FEB29E92-3C0C-43EE-9D0B-E6939F0A2E67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P-6\uFFFD{44A87FE5-6518-44B1-B20F-A499C7EE3CD9}&quot;,&quot;E:\\E-LEARNING\\SE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Bài 28 Y y 18-10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97B797-5673-4D1A-829C-F195CC0D61F0}:32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2B07A9-9AF7-48D3-9D72-514192F0F50D}:32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F13C49-4EBA-42DA-A662-31D24CA5CB71}:28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211242-BCFE-4FC6-96EF-5C3DA0948061}:29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25DADD-6B45-4DB2-9E7F-CC6280BB1DDD}:29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26139C-585F-4D00-BD72-EBB7E1CE8CE2}:3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A9088E-B0A4-4C29-9A0B-1238BF96A3F7}:29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180F96-142B-49CA-B7B4-2A52EF10BE92}:28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53933F-F74E-498D-B42C-EDFCF3F29372}:31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82C9FB-DFA6-4285-B86F-E675C1947B6D}:32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B0F416-B6CD-4339-9C08-3928F0424343}:28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</Words>
  <Application>Microsoft Office PowerPoint</Application>
  <PresentationFormat>Widescreen</PresentationFormat>
  <Paragraphs>34</Paragraphs>
  <Slides>11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SimSun</vt:lpstr>
      <vt:lpstr>.VnAvant</vt:lpstr>
      <vt:lpstr>Arial</vt:lpstr>
      <vt:lpstr>Calibri</vt:lpstr>
      <vt:lpstr>Calibri Light</vt:lpstr>
      <vt:lpstr>Chivo Light</vt:lpstr>
      <vt:lpstr>Tahoma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28 Y y 18-10</dc:title>
  <dc:creator>linhmx</dc:creator>
  <cp:lastModifiedBy>Văn Ngọ</cp:lastModifiedBy>
  <cp:revision>43</cp:revision>
  <dcterms:created xsi:type="dcterms:W3CDTF">2020-08-13T09:32:00Z</dcterms:created>
  <dcterms:modified xsi:type="dcterms:W3CDTF">2024-05-24T15:05:45Z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  <property fmtid="{D5CDD505-2E9C-101B-9397-08002B2CF9AE}" pid="3" name="MSIP_Label_defa4170-0d19-0005-0004-bc88714345d2_Enabled">
    <vt:lpwstr>true</vt:lpwstr>
  </property>
  <property fmtid="{D5CDD505-2E9C-101B-9397-08002B2CF9AE}" pid="4" name="MSIP_Label_defa4170-0d19-0005-0004-bc88714345d2_SetDate">
    <vt:lpwstr>2024-05-24T15:04:50Z</vt:lpwstr>
  </property>
  <property fmtid="{D5CDD505-2E9C-101B-9397-08002B2CF9AE}" pid="5" name="MSIP_Label_defa4170-0d19-0005-0004-bc88714345d2_Method">
    <vt:lpwstr>Standard</vt:lpwstr>
  </property>
  <property fmtid="{D5CDD505-2E9C-101B-9397-08002B2CF9AE}" pid="6" name="MSIP_Label_defa4170-0d19-0005-0004-bc88714345d2_Name">
    <vt:lpwstr>defa4170-0d19-0005-0004-bc88714345d2</vt:lpwstr>
  </property>
  <property fmtid="{D5CDD505-2E9C-101B-9397-08002B2CF9AE}" pid="7" name="MSIP_Label_defa4170-0d19-0005-0004-bc88714345d2_SiteId">
    <vt:lpwstr>cc0cbe3d-08f6-479b-9906-bdac08861b8a</vt:lpwstr>
  </property>
  <property fmtid="{D5CDD505-2E9C-101B-9397-08002B2CF9AE}" pid="8" name="MSIP_Label_defa4170-0d19-0005-0004-bc88714345d2_ActionId">
    <vt:lpwstr>886f1284-a1fe-42a8-b18e-8fe2251c8fc7</vt:lpwstr>
  </property>
  <property fmtid="{D5CDD505-2E9C-101B-9397-08002B2CF9AE}" pid="9" name="MSIP_Label_defa4170-0d19-0005-0004-bc88714345d2_ContentBits">
    <vt:lpwstr>0</vt:lpwstr>
  </property>
</Properties>
</file>