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57" r:id="rId4"/>
    <p:sldId id="258" r:id="rId5"/>
    <p:sldId id="259" r:id="rId6"/>
    <p:sldId id="261" r:id="rId7"/>
    <p:sldId id="262" r:id="rId8"/>
    <p:sldId id="264" r:id="rId9"/>
    <p:sldId id="265" r:id="rId10"/>
  </p:sldIdLst>
  <p:sldSz cx="109728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CBDE7-0DA8-4ACD-A2E1-CF84AD3FCDB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FB640-FBA0-4801-A14D-DB2780BD6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34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FB640-FBA0-4801-A14D-DB2780BD62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3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FB640-FBA0-4801-A14D-DB2780BD62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56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FB640-FBA0-4801-A14D-DB2780BD62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FB640-FBA0-4801-A14D-DB2780BD62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6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FB640-FBA0-4801-A14D-DB2780BD62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5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FB640-FBA0-4801-A14D-DB2780BD62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87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FB640-FBA0-4801-A14D-DB2780BD62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55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FB640-FBA0-4801-A14D-DB2780BD62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1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FB640-FBA0-4801-A14D-DB2780BD62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2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CC11032-561E-47E0-B596-339559678022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jpeg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.gi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4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5"/>
          <a:stretch/>
        </p:blipFill>
        <p:spPr>
          <a:xfrm rot="16200000">
            <a:off x="7483320" y="3365280"/>
            <a:ext cx="6858000" cy="12708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6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6040440" y="3429000"/>
            <a:ext cx="412596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35 CHỦ ĐỀ 8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C00000"/>
                </a:solidFill>
                <a:latin typeface="Constantia"/>
                <a:ea typeface="Times New Roman"/>
              </a:rPr>
              <a:t>Vũ Thị Tuyết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" name="Picture 4" descr="pcp_download_120"/>
          <p:cNvPicPr/>
          <p:nvPr/>
        </p:nvPicPr>
        <p:blipFill>
          <a:blip r:embed="rId7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33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35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Text Box 10"/>
          <p:cNvSpPr/>
          <p:nvPr/>
        </p:nvSpPr>
        <p:spPr>
          <a:xfrm>
            <a:off x="1825560" y="1327320"/>
            <a:ext cx="783756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337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FF0000"/>
                </a:solidFill>
                <a:latin typeface="Times New Roman"/>
              </a:rPr>
              <a:t>KIỂM TRA CUỐI NĂM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" name="Rectangle 13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36" name="Picture 95"/>
          <p:cNvPicPr/>
          <p:nvPr/>
        </p:nvPicPr>
        <p:blipFill>
          <a:blip r:embed="rId5"/>
          <a:stretch/>
        </p:blipFill>
        <p:spPr>
          <a:xfrm>
            <a:off x="4419720" y="3141720"/>
            <a:ext cx="2104920" cy="22953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93"/>
          <p:cNvPicPr/>
          <p:nvPr/>
        </p:nvPicPr>
        <p:blipFill>
          <a:blip r:embed="rId6"/>
          <a:stretch/>
        </p:blipFill>
        <p:spPr>
          <a:xfrm>
            <a:off x="6494400" y="2924280"/>
            <a:ext cx="3938760" cy="2549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4"/>
          <p:cNvPicPr/>
          <p:nvPr/>
        </p:nvPicPr>
        <p:blipFill>
          <a:blip r:embed="rId7"/>
          <a:stretch/>
        </p:blipFill>
        <p:spPr>
          <a:xfrm>
            <a:off x="557280" y="2790720"/>
            <a:ext cx="3614760" cy="274644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216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51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53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54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55" name="Group 5"/>
          <p:cNvPicPr/>
          <p:nvPr/>
        </p:nvPicPr>
        <p:blipFill>
          <a:blip r:embed="rId7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5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57" name="AutoShape 17"/>
            <p:cNvPicPr/>
            <p:nvPr/>
          </p:nvPicPr>
          <p:blipFill>
            <a:blip r:embed="rId8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8" name="Freeform 5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0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9" name="Text Box 26"/>
          <p:cNvSpPr/>
          <p:nvPr/>
        </p:nvSpPr>
        <p:spPr>
          <a:xfrm>
            <a:off x="843120" y="333360"/>
            <a:ext cx="950112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KHỞI ĐỘNG GIỌNG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grpSp>
        <p:nvGrpSpPr>
          <p:cNvPr id="7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grpSp>
          <p:nvGrpSpPr>
            <p:cNvPr id="7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7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7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76" name="Freeform 149"/>
                  <p:cNvGrpSpPr/>
                  <p:nvPr/>
                </p:nvGrpSpPr>
                <p:grpSpPr>
                  <a:xfrm>
                    <a:off x="9174240" y="1553400"/>
                    <a:ext cx="174240" cy="93600"/>
                    <a:chOff x="9174240" y="1553400"/>
                    <a:chExt cx="174240" cy="93600"/>
                  </a:xfrm>
                </p:grpSpPr>
                <p:pic>
                  <p:nvPicPr>
                    <p:cNvPr id="77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74240" y="1553400"/>
                      <a:ext cx="174240" cy="93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8" name="Freeform 77"/>
                    <p:cNvSpPr/>
                    <p:nvPr/>
                  </p:nvSpPr>
                  <p:spPr>
                    <a:xfrm>
                      <a:off x="9183960" y="1566000"/>
                      <a:ext cx="15516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9" name="Freeform 191"/>
                  <p:cNvSpPr/>
                  <p:nvPr/>
                </p:nvSpPr>
                <p:spPr>
                  <a:xfrm>
                    <a:off x="8903160" y="1296720"/>
                    <a:ext cx="45576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1" name="Freeform 149"/>
                  <p:cNvGrpSpPr/>
                  <p:nvPr/>
                </p:nvGrpSpPr>
                <p:grpSpPr>
                  <a:xfrm>
                    <a:off x="8813880" y="1553400"/>
                    <a:ext cx="182880" cy="93600"/>
                    <a:chOff x="8813880" y="1553400"/>
                    <a:chExt cx="182880" cy="93600"/>
                  </a:xfrm>
                </p:grpSpPr>
                <p:pic>
                  <p:nvPicPr>
                    <p:cNvPr id="82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13880" y="1553400"/>
                      <a:ext cx="182880" cy="93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3" name="Freeform 82"/>
                    <p:cNvSpPr/>
                    <p:nvPr/>
                  </p:nvSpPr>
                  <p:spPr>
                    <a:xfrm>
                      <a:off x="8826480" y="1566000"/>
                      <a:ext cx="15768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4" name="Freeform 191"/>
                  <p:cNvSpPr/>
                  <p:nvPr/>
                </p:nvSpPr>
                <p:spPr>
                  <a:xfrm>
                    <a:off x="8579160" y="1296720"/>
                    <a:ext cx="45864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86" name="Freeform 149"/>
                  <p:cNvGrpSpPr/>
                  <p:nvPr/>
                </p:nvGrpSpPr>
                <p:grpSpPr>
                  <a:xfrm>
                    <a:off x="8505720" y="1553400"/>
                    <a:ext cx="167400" cy="93600"/>
                    <a:chOff x="8505720" y="1553400"/>
                    <a:chExt cx="167400" cy="93600"/>
                  </a:xfrm>
                </p:grpSpPr>
                <p:pic>
                  <p:nvPicPr>
                    <p:cNvPr id="87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505720" y="1553400"/>
                      <a:ext cx="167400" cy="93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8514720" y="1566000"/>
                      <a:ext cx="14904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9" name="Freeform 191"/>
                  <p:cNvSpPr/>
                  <p:nvPr/>
                </p:nvSpPr>
                <p:spPr>
                  <a:xfrm>
                    <a:off x="8249400" y="1296720"/>
                    <a:ext cx="45576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1" name="Freeform 149"/>
                  <p:cNvGrpSpPr/>
                  <p:nvPr/>
                </p:nvGrpSpPr>
                <p:grpSpPr>
                  <a:xfrm>
                    <a:off x="8193960" y="1553400"/>
                    <a:ext cx="183960" cy="93600"/>
                    <a:chOff x="8193960" y="1553400"/>
                    <a:chExt cx="183960" cy="93600"/>
                  </a:xfrm>
                </p:grpSpPr>
                <p:pic>
                  <p:nvPicPr>
                    <p:cNvPr id="92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3960" y="1553400"/>
                      <a:ext cx="183960" cy="93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8206200" y="1566000"/>
                      <a:ext cx="15876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4" name="Freeform 191"/>
                  <p:cNvSpPr/>
                  <p:nvPr/>
                </p:nvSpPr>
                <p:spPr>
                  <a:xfrm>
                    <a:off x="7922160" y="1296720"/>
                    <a:ext cx="43992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96" name="Freeform 149"/>
                  <p:cNvGrpSpPr/>
                  <p:nvPr/>
                </p:nvGrpSpPr>
                <p:grpSpPr>
                  <a:xfrm>
                    <a:off x="7861680" y="1553400"/>
                    <a:ext cx="172800" cy="93600"/>
                    <a:chOff x="7861680" y="1553400"/>
                    <a:chExt cx="172800" cy="93600"/>
                  </a:xfrm>
                </p:grpSpPr>
                <p:pic>
                  <p:nvPicPr>
                    <p:cNvPr id="97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61680" y="1553400"/>
                      <a:ext cx="172800" cy="93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8" name="Freeform 97"/>
                    <p:cNvSpPr/>
                    <p:nvPr/>
                  </p:nvSpPr>
                  <p:spPr>
                    <a:xfrm>
                      <a:off x="7870680" y="1566000"/>
                      <a:ext cx="15408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9" name="Freeform 191"/>
                  <p:cNvSpPr/>
                  <p:nvPr/>
                </p:nvSpPr>
                <p:spPr>
                  <a:xfrm>
                    <a:off x="7598520" y="1296720"/>
                    <a:ext cx="45576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1" name="Freeform 149"/>
                  <p:cNvGrpSpPr/>
                  <p:nvPr/>
                </p:nvGrpSpPr>
                <p:grpSpPr>
                  <a:xfrm>
                    <a:off x="7524000" y="1554840"/>
                    <a:ext cx="197280" cy="91800"/>
                    <a:chOff x="7524000" y="1554840"/>
                    <a:chExt cx="197280" cy="91800"/>
                  </a:xfrm>
                </p:grpSpPr>
                <p:pic>
                  <p:nvPicPr>
                    <p:cNvPr id="102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24000" y="1554840"/>
                      <a:ext cx="1972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3" name="Freeform 102"/>
                    <p:cNvSpPr/>
                    <p:nvPr/>
                  </p:nvSpPr>
                  <p:spPr>
                    <a:xfrm>
                      <a:off x="7536960" y="1567440"/>
                      <a:ext cx="1702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4" name="Freeform 191"/>
                  <p:cNvSpPr/>
                  <p:nvPr/>
                </p:nvSpPr>
                <p:spPr>
                  <a:xfrm>
                    <a:off x="7265520" y="1293840"/>
                    <a:ext cx="417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06" name="Freeform 149"/>
                  <p:cNvGrpSpPr/>
                  <p:nvPr/>
                </p:nvGrpSpPr>
                <p:grpSpPr>
                  <a:xfrm>
                    <a:off x="7205760" y="1554840"/>
                    <a:ext cx="159480" cy="91800"/>
                    <a:chOff x="7205760" y="1554840"/>
                    <a:chExt cx="159480" cy="91800"/>
                  </a:xfrm>
                </p:grpSpPr>
                <p:pic>
                  <p:nvPicPr>
                    <p:cNvPr id="107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20576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8" name="Freeform 107"/>
                    <p:cNvSpPr/>
                    <p:nvPr/>
                  </p:nvSpPr>
                  <p:spPr>
                    <a:xfrm>
                      <a:off x="721404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1" name="Freeform 149"/>
                  <p:cNvGrpSpPr/>
                  <p:nvPr/>
                </p:nvGrpSpPr>
                <p:grpSpPr>
                  <a:xfrm>
                    <a:off x="6860160" y="1554840"/>
                    <a:ext cx="156240" cy="91800"/>
                    <a:chOff x="6860160" y="1554840"/>
                    <a:chExt cx="156240" cy="91800"/>
                  </a:xfrm>
                </p:grpSpPr>
                <p:pic>
                  <p:nvPicPr>
                    <p:cNvPr id="112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601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3" name="Freeform 112"/>
                    <p:cNvSpPr/>
                    <p:nvPr/>
                  </p:nvSpPr>
                  <p:spPr>
                    <a:xfrm>
                      <a:off x="68702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16" name="Freeform 149"/>
                  <p:cNvGrpSpPr/>
                  <p:nvPr/>
                </p:nvGrpSpPr>
                <p:grpSpPr>
                  <a:xfrm>
                    <a:off x="6559200" y="1554840"/>
                    <a:ext cx="184320" cy="91800"/>
                    <a:chOff x="6559200" y="1554840"/>
                    <a:chExt cx="184320" cy="91800"/>
                  </a:xfrm>
                </p:grpSpPr>
                <p:pic>
                  <p:nvPicPr>
                    <p:cNvPr id="117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9200" y="1554840"/>
                      <a:ext cx="1843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8" name="Freeform 117"/>
                    <p:cNvSpPr/>
                    <p:nvPr/>
                  </p:nvSpPr>
                  <p:spPr>
                    <a:xfrm>
                      <a:off x="6568560" y="1567440"/>
                      <a:ext cx="1641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9" name="Freeform 191"/>
                  <p:cNvSpPr/>
                  <p:nvPr/>
                </p:nvSpPr>
                <p:spPr>
                  <a:xfrm>
                    <a:off x="6287760" y="1293840"/>
                    <a:ext cx="4320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1" name="Freeform 149"/>
                  <p:cNvGrpSpPr/>
                  <p:nvPr/>
                </p:nvGrpSpPr>
                <p:grpSpPr>
                  <a:xfrm>
                    <a:off x="6213600" y="1554840"/>
                    <a:ext cx="205920" cy="91800"/>
                    <a:chOff x="6213600" y="1554840"/>
                    <a:chExt cx="205920" cy="91800"/>
                  </a:xfrm>
                </p:grpSpPr>
                <p:pic>
                  <p:nvPicPr>
                    <p:cNvPr id="122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13600" y="1554840"/>
                      <a:ext cx="205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3" name="Freeform 122"/>
                    <p:cNvSpPr/>
                    <p:nvPr/>
                  </p:nvSpPr>
                  <p:spPr>
                    <a:xfrm>
                      <a:off x="6226920" y="1567440"/>
                      <a:ext cx="1778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4" name="Freeform 191"/>
                  <p:cNvSpPr/>
                  <p:nvPr/>
                </p:nvSpPr>
                <p:spPr>
                  <a:xfrm>
                    <a:off x="5963760" y="1293840"/>
                    <a:ext cx="439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26" name="Freeform 149"/>
                  <p:cNvGrpSpPr/>
                  <p:nvPr/>
                </p:nvGrpSpPr>
                <p:grpSpPr>
                  <a:xfrm>
                    <a:off x="5891400" y="1554840"/>
                    <a:ext cx="201240" cy="91800"/>
                    <a:chOff x="5891400" y="1554840"/>
                    <a:chExt cx="201240" cy="91800"/>
                  </a:xfrm>
                </p:grpSpPr>
                <p:pic>
                  <p:nvPicPr>
                    <p:cNvPr id="127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91400" y="1554840"/>
                      <a:ext cx="201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8" name="Freeform 127"/>
                    <p:cNvSpPr/>
                    <p:nvPr/>
                  </p:nvSpPr>
                  <p:spPr>
                    <a:xfrm>
                      <a:off x="5901480" y="1567440"/>
                      <a:ext cx="1792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9" name="Freeform 191"/>
                  <p:cNvSpPr/>
                  <p:nvPr/>
                </p:nvSpPr>
                <p:spPr>
                  <a:xfrm>
                    <a:off x="5636880" y="1293840"/>
                    <a:ext cx="399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608800" y="1551960"/>
                    <a:ext cx="208080" cy="94320"/>
                    <a:chOff x="5608800" y="1551960"/>
                    <a:chExt cx="208080" cy="9432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1960"/>
                      <a:ext cx="208080" cy="94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623200" y="1564560"/>
                      <a:ext cx="179640" cy="70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361120" y="1296360"/>
                    <a:ext cx="435600" cy="320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5309280" y="1551960"/>
                    <a:ext cx="186480" cy="94320"/>
                    <a:chOff x="5309280" y="1551960"/>
                    <a:chExt cx="186480" cy="9432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9280" y="1551960"/>
                      <a:ext cx="186480" cy="94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5319360" y="1564560"/>
                      <a:ext cx="165960" cy="70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037120" y="1296360"/>
                    <a:ext cx="378000" cy="320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4989960" y="1551960"/>
                    <a:ext cx="173160" cy="94320"/>
                    <a:chOff x="4989960" y="1551960"/>
                    <a:chExt cx="173160" cy="9432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9960" y="1551960"/>
                      <a:ext cx="173160" cy="94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001840" y="1564560"/>
                      <a:ext cx="149400" cy="70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4707360" y="1296360"/>
                    <a:ext cx="451440" cy="320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47" name="Freeform 149"/>
                  <p:cNvGrpSpPr/>
                  <p:nvPr/>
                </p:nvGrpSpPr>
                <p:grpSpPr>
                  <a:xfrm>
                    <a:off x="4656240" y="1551960"/>
                    <a:ext cx="179640" cy="94320"/>
                    <a:chOff x="4656240" y="1551960"/>
                    <a:chExt cx="179640" cy="94320"/>
                  </a:xfrm>
                </p:grpSpPr>
                <p:pic>
                  <p:nvPicPr>
                    <p:cNvPr id="14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6240" y="1551960"/>
                      <a:ext cx="179640" cy="94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9" name="Freeform 148"/>
                    <p:cNvSpPr/>
                    <p:nvPr/>
                  </p:nvSpPr>
                  <p:spPr>
                    <a:xfrm>
                      <a:off x="4665600" y="1564560"/>
                      <a:ext cx="159840" cy="70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0" name="Freeform 191"/>
                  <p:cNvSpPr/>
                  <p:nvPr/>
                </p:nvSpPr>
                <p:spPr>
                  <a:xfrm>
                    <a:off x="4380120" y="1296360"/>
                    <a:ext cx="407880" cy="320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2" name="Freeform 149"/>
                  <p:cNvGrpSpPr/>
                  <p:nvPr/>
                </p:nvGrpSpPr>
                <p:grpSpPr>
                  <a:xfrm>
                    <a:off x="4325040" y="1551960"/>
                    <a:ext cx="187200" cy="94320"/>
                    <a:chOff x="4325040" y="1551960"/>
                    <a:chExt cx="187200" cy="94320"/>
                  </a:xfrm>
                </p:grpSpPr>
                <p:pic>
                  <p:nvPicPr>
                    <p:cNvPr id="153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5040" y="1551960"/>
                      <a:ext cx="187200" cy="94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4" name="Freeform 153"/>
                    <p:cNvSpPr/>
                    <p:nvPr/>
                  </p:nvSpPr>
                  <p:spPr>
                    <a:xfrm>
                      <a:off x="4337640" y="1564560"/>
                      <a:ext cx="161640" cy="70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5" name="Freeform 191"/>
                  <p:cNvSpPr/>
                  <p:nvPr/>
                </p:nvSpPr>
                <p:spPr>
                  <a:xfrm>
                    <a:off x="4056480" y="1296360"/>
                    <a:ext cx="412920" cy="320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57" name="Freeform 149"/>
                  <p:cNvGrpSpPr/>
                  <p:nvPr/>
                </p:nvGrpSpPr>
                <p:grpSpPr>
                  <a:xfrm>
                    <a:off x="4012200" y="1553400"/>
                    <a:ext cx="167040" cy="92880"/>
                    <a:chOff x="4012200" y="1553400"/>
                    <a:chExt cx="167040" cy="92880"/>
                  </a:xfrm>
                </p:grpSpPr>
                <p:pic>
                  <p:nvPicPr>
                    <p:cNvPr id="15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12200" y="1553400"/>
                      <a:ext cx="1670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9" name="Freeform 158"/>
                    <p:cNvSpPr/>
                    <p:nvPr/>
                  </p:nvSpPr>
                  <p:spPr>
                    <a:xfrm>
                      <a:off x="4020840" y="1565640"/>
                      <a:ext cx="1486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0" name="Freeform 191"/>
                  <p:cNvSpPr/>
                  <p:nvPr/>
                </p:nvSpPr>
                <p:spPr>
                  <a:xfrm>
                    <a:off x="3723480" y="1293840"/>
                    <a:ext cx="3661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2" name="Freeform 149"/>
                  <p:cNvGrpSpPr/>
                  <p:nvPr/>
                </p:nvGrpSpPr>
                <p:grpSpPr>
                  <a:xfrm>
                    <a:off x="3662640" y="1553400"/>
                    <a:ext cx="189720" cy="92880"/>
                    <a:chOff x="3662640" y="1553400"/>
                    <a:chExt cx="189720" cy="92880"/>
                  </a:xfrm>
                </p:grpSpPr>
                <p:pic>
                  <p:nvPicPr>
                    <p:cNvPr id="163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62640" y="1553400"/>
                      <a:ext cx="1897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4" name="Freeform 163"/>
                    <p:cNvSpPr/>
                    <p:nvPr/>
                  </p:nvSpPr>
                  <p:spPr>
                    <a:xfrm>
                      <a:off x="3674880" y="1565640"/>
                      <a:ext cx="1638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5" name="Freeform 191"/>
                  <p:cNvSpPr/>
                  <p:nvPr/>
                </p:nvSpPr>
                <p:spPr>
                  <a:xfrm>
                    <a:off x="3396600" y="1293840"/>
                    <a:ext cx="392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67" name="Freeform 149"/>
                  <p:cNvGrpSpPr/>
                  <p:nvPr/>
                </p:nvGrpSpPr>
                <p:grpSpPr>
                  <a:xfrm>
                    <a:off x="3343680" y="1553400"/>
                    <a:ext cx="184680" cy="92880"/>
                    <a:chOff x="3343680" y="1553400"/>
                    <a:chExt cx="184680" cy="92880"/>
                  </a:xfrm>
                </p:grpSpPr>
                <p:pic>
                  <p:nvPicPr>
                    <p:cNvPr id="16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3680" y="1553400"/>
                      <a:ext cx="1846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9" name="Freeform 168"/>
                    <p:cNvSpPr/>
                    <p:nvPr/>
                  </p:nvSpPr>
                  <p:spPr>
                    <a:xfrm>
                      <a:off x="3353040" y="1565640"/>
                      <a:ext cx="1645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0" name="Freeform 191"/>
                  <p:cNvSpPr/>
                  <p:nvPr/>
                </p:nvSpPr>
                <p:spPr>
                  <a:xfrm>
                    <a:off x="3072600" y="1293840"/>
                    <a:ext cx="4017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2" name="Freeform 149"/>
                  <p:cNvGrpSpPr/>
                  <p:nvPr/>
                </p:nvGrpSpPr>
                <p:grpSpPr>
                  <a:xfrm>
                    <a:off x="3034080" y="1553400"/>
                    <a:ext cx="167400" cy="92880"/>
                    <a:chOff x="3034080" y="1553400"/>
                    <a:chExt cx="167400" cy="92880"/>
                  </a:xfrm>
                </p:grpSpPr>
                <p:pic>
                  <p:nvPicPr>
                    <p:cNvPr id="173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34080" y="1553400"/>
                      <a:ext cx="167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4" name="Freeform 173"/>
                    <p:cNvSpPr/>
                    <p:nvPr/>
                  </p:nvSpPr>
                  <p:spPr>
                    <a:xfrm>
                      <a:off x="3044880" y="1565640"/>
                      <a:ext cx="144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5" name="Freeform 191"/>
                  <p:cNvSpPr/>
                  <p:nvPr/>
                </p:nvSpPr>
                <p:spPr>
                  <a:xfrm>
                    <a:off x="2745720" y="1293840"/>
                    <a:ext cx="432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77" name="Freeform 149"/>
                  <p:cNvGrpSpPr/>
                  <p:nvPr/>
                </p:nvGrpSpPr>
                <p:grpSpPr>
                  <a:xfrm>
                    <a:off x="2716200" y="1553400"/>
                    <a:ext cx="161280" cy="92880"/>
                    <a:chOff x="2716200" y="1553400"/>
                    <a:chExt cx="161280" cy="92880"/>
                  </a:xfrm>
                </p:grpSpPr>
                <p:pic>
                  <p:nvPicPr>
                    <p:cNvPr id="178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6200" y="1553400"/>
                      <a:ext cx="161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9" name="Freeform 178"/>
                    <p:cNvSpPr/>
                    <p:nvPr/>
                  </p:nvSpPr>
                  <p:spPr>
                    <a:xfrm>
                      <a:off x="2724120" y="1565640"/>
                      <a:ext cx="1436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0" name="Freeform 191"/>
                  <p:cNvSpPr/>
                  <p:nvPr/>
                </p:nvSpPr>
                <p:spPr>
                  <a:xfrm>
                    <a:off x="2421720" y="1293840"/>
                    <a:ext cx="4356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2" name="Freeform 149"/>
                  <p:cNvGrpSpPr/>
                  <p:nvPr/>
                </p:nvGrpSpPr>
                <p:grpSpPr>
                  <a:xfrm>
                    <a:off x="2374200" y="1553400"/>
                    <a:ext cx="176400" cy="92880"/>
                    <a:chOff x="2374200" y="1553400"/>
                    <a:chExt cx="176400" cy="92880"/>
                  </a:xfrm>
                </p:grpSpPr>
                <p:pic>
                  <p:nvPicPr>
                    <p:cNvPr id="183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4200" y="1553400"/>
                      <a:ext cx="176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4" name="Freeform 183"/>
                    <p:cNvSpPr/>
                    <p:nvPr/>
                  </p:nvSpPr>
                  <p:spPr>
                    <a:xfrm>
                      <a:off x="2385360" y="1565640"/>
                      <a:ext cx="1522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5" name="Freeform 191"/>
                  <p:cNvSpPr/>
                  <p:nvPr/>
                </p:nvSpPr>
                <p:spPr>
                  <a:xfrm>
                    <a:off x="2094840" y="1293840"/>
                    <a:ext cx="4107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186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1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9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195" name="Picture 7" descr="Luyện thanh cho học sinh lớp 1 đến 9: (Power point có nốt nhạc, âm thanh) -  Âm nhạc 6 - Trần Anh Tuấn - Thư viện Bài giảng điện tử"/>
          <p:cNvPicPr/>
          <p:nvPr/>
        </p:nvPicPr>
        <p:blipFill>
          <a:blip r:embed="rId16"/>
          <a:srcRect t="42552" b="31415"/>
          <a:stretch/>
        </p:blipFill>
        <p:spPr>
          <a:xfrm>
            <a:off x="2251080" y="2724120"/>
            <a:ext cx="6643800" cy="115272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0" descr="Kết quả hình ảnh cho nền powerpoint đẹp"/>
          <p:cNvPicPr/>
          <p:nvPr/>
        </p:nvPicPr>
        <p:blipFill>
          <a:blip r:embed="rId4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6" descr="ag00373_"/>
          <p:cNvPicPr/>
          <p:nvPr/>
        </p:nvPicPr>
        <p:blipFill>
          <a:blip r:embed="rId5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"/>
          <p:cNvPicPr/>
          <p:nvPr/>
        </p:nvPicPr>
        <p:blipFill>
          <a:blip r:embed="rId6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199" name="Rectangle 1"/>
          <p:cNvSpPr/>
          <p:nvPr/>
        </p:nvSpPr>
        <p:spPr>
          <a:xfrm>
            <a:off x="1176480" y="2529000"/>
            <a:ext cx="8543880" cy="112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TIÊU CHÍ ĐÁNH GIÁ</a:t>
            </a:r>
            <a:endParaRPr lang="en-US" sz="6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0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9" descr="000o"/>
          <p:cNvPicPr/>
          <p:nvPr/>
        </p:nvPicPr>
        <p:blipFill>
          <a:blip r:embed="rId7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1" descr="14"/>
          <p:cNvPicPr/>
          <p:nvPr/>
        </p:nvPicPr>
        <p:blipFill>
          <a:blip r:embed="rId4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24"/>
          <p:cNvPicPr/>
          <p:nvPr/>
        </p:nvPicPr>
        <p:blipFill>
          <a:blip r:embed="rId5"/>
          <a:stretch/>
        </p:blipFill>
        <p:spPr>
          <a:xfrm>
            <a:off x="446040" y="5157720"/>
            <a:ext cx="10153800" cy="933480"/>
          </a:xfrm>
          <a:prstGeom prst="rect">
            <a:avLst/>
          </a:prstGeom>
          <a:ln w="0">
            <a:noFill/>
          </a:ln>
        </p:spPr>
      </p:pic>
      <p:sp>
        <p:nvSpPr>
          <p:cNvPr id="206" name="Rectangle 1"/>
          <p:cNvSpPr/>
          <p:nvPr/>
        </p:nvSpPr>
        <p:spPr>
          <a:xfrm>
            <a:off x="461880" y="692280"/>
            <a:ext cx="10153800" cy="521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</a:rPr>
              <a:t>* Mức độ 1: </a:t>
            </a:r>
            <a:r>
              <a:rPr lang="en-US" sz="2400" b="1" i="1" strike="noStrike" spc="-1">
                <a:solidFill>
                  <a:srgbClr val="1713CB"/>
                </a:solidFill>
                <a:latin typeface="Times New Roman"/>
              </a:rPr>
              <a:t>Biết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Biết/ nhớ/ nhận ra nói được tên tác giả và tên của bốn bài hát: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Xúc xắc xúc xẻ, Cây gia đình, Gà gáy, Ngôi sao lấp lánh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Đọc đúng tên nhạc cụ thanh phách, trai- eng-gồ.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Đọc được tên các nốt nhạc trong bài đọc nhạc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Hát cùng Đô- Rê- Mi- Pha- Son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</a:rPr>
              <a:t>* Mức độ 2: </a:t>
            </a:r>
            <a:r>
              <a:rPr lang="en-US" sz="2400" b="1" i="1" strike="noStrike" spc="-1">
                <a:solidFill>
                  <a:srgbClr val="1713CB"/>
                </a:solidFill>
                <a:latin typeface="Times New Roman"/>
              </a:rPr>
              <a:t>Hiểu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Hiểu được nội dung, hát được 4 bài hát (nêu trên) và thể hiện được theo tính chất của từng bài.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Cảm nhận được độ cao- thấp, dài- ngắn, to- nhỏ; Biết vận dụng trong hát, đọc nhạc, trò chơi âm nhạc.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Đọc và thể hiện được sắc thái bài đọc nhạc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Hát cùng Đô-Rê-Mi-Pha-Son.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Thực hành gõ trống con/ thanh phách/ trai-eng-gồ vận động theo nhịp điệu bài hát/ đọc nhạc.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500"/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10" descr="Kết quả hình ảnh cho nền powerpoint đẹp"/>
          <p:cNvPicPr/>
          <p:nvPr/>
        </p:nvPicPr>
        <p:blipFill>
          <a:blip r:embed="rId4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6" descr="ag00373_"/>
          <p:cNvPicPr/>
          <p:nvPr/>
        </p:nvPicPr>
        <p:blipFill>
          <a:blip r:embed="rId5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1"/>
          <p:cNvPicPr/>
          <p:nvPr/>
        </p:nvPicPr>
        <p:blipFill>
          <a:blip r:embed="rId6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3" name="Rectangle 1"/>
          <p:cNvSpPr/>
          <p:nvPr/>
        </p:nvSpPr>
        <p:spPr>
          <a:xfrm>
            <a:off x="2464200" y="2529000"/>
            <a:ext cx="596844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KIỂM TRA</a:t>
            </a:r>
            <a:endParaRPr lang="en-US" sz="8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4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7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11" descr="14"/>
          <p:cNvPicPr/>
          <p:nvPr/>
        </p:nvPicPr>
        <p:blipFill>
          <a:blip r:embed="rId4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24"/>
          <p:cNvPicPr/>
          <p:nvPr/>
        </p:nvPicPr>
        <p:blipFill>
          <a:blip r:embed="rId5"/>
          <a:stretch/>
        </p:blipFill>
        <p:spPr>
          <a:xfrm>
            <a:off x="446040" y="5084640"/>
            <a:ext cx="10153800" cy="100656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 1"/>
          <p:cNvSpPr/>
          <p:nvPr/>
        </p:nvSpPr>
        <p:spPr>
          <a:xfrm>
            <a:off x="590400" y="765000"/>
            <a:ext cx="9720360" cy="503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1713CB"/>
                </a:solidFill>
                <a:latin typeface="Cambria"/>
              </a:rPr>
              <a:t>- Trình bày hát theo nhạc đệm kết hợp vỗ tay/ gõ đệm, vận động cơ thể, động tác minh họa theo nhịp điệu bài hát: </a:t>
            </a:r>
            <a:endParaRPr lang="en-US" sz="26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Xúc xắc xúc xẻ.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Gà gáy.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Cây gia đình.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Ngôi sao lấp lánh.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1713CB"/>
                </a:solidFill>
                <a:latin typeface="Cambria"/>
              </a:rPr>
              <a:t>- Trình bày đọc nhạc theo nhạc đệm, kí hiệu bàn tay kết hợp vỗ tay/ gõ đệm, vận động cơ thể theo nhịp điệu bài:</a:t>
            </a:r>
            <a:endParaRPr lang="en-US" sz="26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Những người bạn của Đô-Rê-Mi.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Hát cùng Đô-Rê-Mi-Pha-Son.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1713CB"/>
                </a:solidFill>
                <a:latin typeface="Cambria"/>
              </a:rPr>
              <a:t>- Nhận biết, nêu tên và hình dáng nhạc cụ </a:t>
            </a:r>
            <a:r>
              <a:rPr lang="en-US" sz="2400" b="0" i="1" strike="noStrike" spc="-1">
                <a:solidFill>
                  <a:srgbClr val="000000"/>
                </a:solidFill>
                <a:latin typeface="Cambria"/>
              </a:rPr>
              <a:t>thanh phách, trai-eng-gồ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1713CB"/>
                </a:solidFill>
                <a:latin typeface="Times New Roman"/>
              </a:rPr>
              <a:t>- Kể câu chuyện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Nhạc sĩ Mô-da, Câu chuyện thanh phách.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500"/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Effect">
                      <p:stCondLst>
                        <p:cond delay="indefinite"/>
                      </p:stCondLst>
                      <p:childTnLst>
                        <p:par>
                          <p:cTn id="4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500"/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11" descr="14"/>
          <p:cNvPicPr/>
          <p:nvPr/>
        </p:nvPicPr>
        <p:blipFill>
          <a:blip r:embed="rId4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24"/>
          <p:cNvPicPr/>
          <p:nvPr/>
        </p:nvPicPr>
        <p:blipFill>
          <a:blip r:embed="rId5"/>
          <a:stretch/>
        </p:blipFill>
        <p:spPr>
          <a:xfrm>
            <a:off x="446040" y="5013360"/>
            <a:ext cx="10153800" cy="107784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"/>
          <p:cNvSpPr/>
          <p:nvPr/>
        </p:nvSpPr>
        <p:spPr>
          <a:xfrm>
            <a:off x="590400" y="460440"/>
            <a:ext cx="10009440" cy="4888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NỘI DUNG </a:t>
            </a:r>
            <a:r>
              <a:rPr lang="en-US" sz="4000" b="1" i="1" strike="noStrike" spc="-1">
                <a:solidFill>
                  <a:srgbClr val="FF0000"/>
                </a:solidFill>
                <a:latin typeface="Cambria"/>
              </a:rPr>
              <a:t>(4 chủ đề)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+ </a:t>
            </a:r>
            <a:r>
              <a:rPr lang="vi-VN" sz="2800" b="1" strike="noStrike" spc="-1">
                <a:solidFill>
                  <a:srgbClr val="1713CB"/>
                </a:solidFill>
                <a:latin typeface="Times New Roman"/>
              </a:rPr>
              <a:t>Hát: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Xúc xắc xúc xẻ, Gà gáy, Cây gia đình, Ngôi sao lấp lánh.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+</a:t>
            </a:r>
            <a:r>
              <a:rPr lang="vi-VN" sz="2800" b="1" strike="noStrike" spc="-1">
                <a:solidFill>
                  <a:srgbClr val="1713CB"/>
                </a:solidFill>
                <a:latin typeface="Times New Roman"/>
              </a:rPr>
              <a:t> Đọc nhạc: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Những người bạn của Đô - Rê - Mi, Hát cùng Đô-Rê-Mi-Pha-Son.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1713CB"/>
                </a:solidFill>
                <a:latin typeface="Times New Roman"/>
              </a:rPr>
              <a:t>+ </a:t>
            </a: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Nhạc cụ: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Thanh phách, Trai-eng-gồ.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+ Nghe nhạc: 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Bài hát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Lí cây bông, Con chim vành khuyên, 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+</a:t>
            </a:r>
            <a:r>
              <a:rPr lang="vi-VN" sz="2800" b="1" strike="noStrike" spc="-1">
                <a:solidFill>
                  <a:srgbClr val="1713CB"/>
                </a:solidFill>
                <a:latin typeface="Times New Roman"/>
              </a:rPr>
              <a:t> Thường thức âm nhạc: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Nhạc sĩ Vôn-gang A-ma-đớt Mô-da, Câu chuyện thanh phách.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33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35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Text Box 10"/>
          <p:cNvSpPr/>
          <p:nvPr/>
        </p:nvSpPr>
        <p:spPr>
          <a:xfrm>
            <a:off x="1825560" y="1327320"/>
            <a:ext cx="783756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337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FF0000"/>
                </a:solidFill>
                <a:latin typeface="Times New Roman"/>
              </a:rPr>
              <a:t>KIỂM TRA CUỐI NĂM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" name="Rectangle 13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36" name="Picture 95"/>
          <p:cNvPicPr/>
          <p:nvPr/>
        </p:nvPicPr>
        <p:blipFill>
          <a:blip r:embed="rId5"/>
          <a:stretch/>
        </p:blipFill>
        <p:spPr>
          <a:xfrm>
            <a:off x="4419720" y="3141720"/>
            <a:ext cx="2104920" cy="22953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93"/>
          <p:cNvPicPr/>
          <p:nvPr/>
        </p:nvPicPr>
        <p:blipFill>
          <a:blip r:embed="rId6"/>
          <a:stretch/>
        </p:blipFill>
        <p:spPr>
          <a:xfrm>
            <a:off x="6494400" y="2924280"/>
            <a:ext cx="3938760" cy="2549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4"/>
          <p:cNvPicPr/>
          <p:nvPr/>
        </p:nvPicPr>
        <p:blipFill>
          <a:blip r:embed="rId7"/>
          <a:stretch/>
        </p:blipFill>
        <p:spPr>
          <a:xfrm>
            <a:off x="557280" y="2790720"/>
            <a:ext cx="3614760" cy="274644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26E958D-4D82-41C5-B265-0C31D6709C42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P-6\uFFFD{44A87FE5-6518-44B1-B20F-A499C7EE3CD9}&quot;,&quot;E:\\E-LEARNING\\TUYE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15.5 Tiết 35 lop 1 Kiểm tra và đánh giá cuối năm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830967-BACF-45F8-800E-6B276E0626CD}: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3023B8-5301-4CAD-84BF-E98BEB4E86A0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E0B4C1-D4C4-4BA9-BAFD-2C84D75DBF8B}: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476818-574A-480F-92E9-DA8E93A32DB8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E7FEA9-5725-4876-B038-ED8E595E2318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445A1C-6D37-4898-9E86-D585308F3371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0DD6B2-625E-45BB-B564-2573A4650334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421274-5292-4327-B3EE-E29A90F2650E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B6B5E4-CD4A-4000-944F-B2267D10AD36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9466</TotalTime>
  <Words>416</Words>
  <Application>Microsoft Office PowerPoint</Application>
  <PresentationFormat>Custom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Cambria</vt:lpstr>
      <vt:lpstr>Constantia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15.5 Tiết 35 lop 1 Kiểm tra và đánh giá cuối năm</dc:title>
  <dc:subject/>
  <dc:creator>Minh Hien</dc:creator>
  <dc:description/>
  <cp:lastModifiedBy>Văn Ngọ</cp:lastModifiedBy>
  <cp:revision>650</cp:revision>
  <dcterms:created xsi:type="dcterms:W3CDTF">2010-04-30T20:19:48Z</dcterms:created>
  <dcterms:modified xsi:type="dcterms:W3CDTF">2024-05-25T02:06:22Z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2024-05-25T02:05:45Z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cc0cbe3d-08f6-479b-9906-bdac08861b8a</vt:lpwstr>
  </property>
  <property fmtid="{D5CDD505-2E9C-101B-9397-08002B2CF9AE}" pid="7" name="MSIP_Label_defa4170-0d19-0005-0004-bc88714345d2_ActionId">
    <vt:lpwstr>21742c79-0207-4484-ae01-5493282834fa</vt:lpwstr>
  </property>
  <property fmtid="{D5CDD505-2E9C-101B-9397-08002B2CF9AE}" pid="8" name="MSIP_Label_defa4170-0d19-0005-0004-bc88714345d2_ContentBits">
    <vt:lpwstr>0</vt:lpwstr>
  </property>
</Properties>
</file>