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1" r:id="rId2"/>
    <p:sldId id="542" r:id="rId3"/>
    <p:sldId id="543" r:id="rId4"/>
    <p:sldId id="546" r:id="rId5"/>
    <p:sldId id="547" r:id="rId6"/>
    <p:sldId id="548" r:id="rId7"/>
    <p:sldId id="555" r:id="rId8"/>
    <p:sldId id="553" r:id="rId9"/>
    <p:sldId id="554" r:id="rId10"/>
    <p:sldId id="533" r:id="rId11"/>
    <p:sldId id="535" r:id="rId12"/>
    <p:sldId id="536" r:id="rId13"/>
    <p:sldId id="537" r:id="rId14"/>
    <p:sldId id="538" r:id="rId15"/>
    <p:sldId id="540" r:id="rId16"/>
    <p:sldId id="541" r:id="rId17"/>
    <p:sldId id="549" r:id="rId18"/>
    <p:sldId id="552" r:id="rId19"/>
    <p:sldId id="551" r:id="rId20"/>
    <p:sldId id="290" r:id="rId21"/>
    <p:sldId id="291" r:id="rId22"/>
  </p:sldIdLst>
  <p:sldSz cx="12192000" cy="6858000"/>
  <p:notesSz cx="6858000" cy="9144000"/>
  <p:embeddedFontLst>
    <p:embeddedFont>
      <p:font typeface=".VnHelvetInsH" panose="020B7200000000000000" pitchFamily="34" charset="0"/>
      <p:regular r:id="rId24"/>
    </p:embeddedFont>
    <p:embeddedFont>
      <p:font typeface="Impact" panose="020B0806030902050204" pitchFamily="34" charset="0"/>
      <p:regular r:id="rId25"/>
    </p:embeddedFont>
    <p:embeddedFont>
      <p:font typeface="Times" panose="02020603050405020304" pitchFamily="18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1203" autoAdjust="0"/>
  </p:normalViewPr>
  <p:slideViewPr>
    <p:cSldViewPr snapToGrid="0">
      <p:cViewPr varScale="1">
        <p:scale>
          <a:sx n="75" d="100"/>
          <a:sy n="75" d="100"/>
        </p:scale>
        <p:origin x="12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5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9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58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10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5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4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36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26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2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38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99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0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51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4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0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p3"/><Relationship Id="rId7" Type="http://schemas.openxmlformats.org/officeDocument/2006/relationships/image" Target="../media/image28.jpe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7.mp3"/><Relationship Id="rId7" Type="http://schemas.openxmlformats.org/officeDocument/2006/relationships/image" Target="../media/image17.png"/><Relationship Id="rId2" Type="http://schemas.microsoft.com/office/2007/relationships/media" Target="../media/media7.mp3"/><Relationship Id="rId1" Type="http://schemas.openxmlformats.org/officeDocument/2006/relationships/tags" Target="../tags/tag12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8.mp3"/><Relationship Id="rId7" Type="http://schemas.openxmlformats.org/officeDocument/2006/relationships/image" Target="../media/image17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14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5.mp3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6.mp3"/><Relationship Id="rId7" Type="http://schemas.openxmlformats.org/officeDocument/2006/relationships/image" Target="../media/image34.png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35.png"/><Relationship Id="rId2" Type="http://schemas.microsoft.com/office/2007/relationships/media" Target="../media/media9.mp4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5.mp3"/><Relationship Id="rId7" Type="http://schemas.openxmlformats.org/officeDocument/2006/relationships/image" Target="../media/image40.png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image" Target="../media/image39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p3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16.GI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openxmlformats.org/officeDocument/2006/relationships/audio" Target="../media/media5.mp3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5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cao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độ-tiết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2. THỰC HÀNH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5864" y="599701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6350" y="562077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cả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với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hình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thức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87" y="828675"/>
            <a:ext cx="5800726" cy="60198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5630" y="1326863"/>
            <a:ext cx="4309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                      </a:t>
            </a: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2606" y="35601"/>
            <a:ext cx="5432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66"/>
                </a:solidFill>
              </a:rPr>
              <a:t>Đọc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nhẩm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lời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trên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giai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điệu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sau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đó</a:t>
            </a:r>
            <a:r>
              <a:rPr lang="en-US" sz="3600" i="1" dirty="0">
                <a:solidFill>
                  <a:srgbClr val="000066"/>
                </a:solidFill>
              </a:rPr>
              <a:t> chia </a:t>
            </a:r>
            <a:r>
              <a:rPr lang="en-US" sz="3600" i="1" dirty="0" err="1">
                <a:solidFill>
                  <a:srgbClr val="000066"/>
                </a:solidFill>
              </a:rPr>
              <a:t>lớp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thành</a:t>
            </a:r>
            <a:r>
              <a:rPr lang="en-US" sz="3600" i="1" dirty="0">
                <a:solidFill>
                  <a:srgbClr val="000066"/>
                </a:solidFill>
              </a:rPr>
              <a:t> 2 </a:t>
            </a:r>
            <a:r>
              <a:rPr lang="en-US" sz="3600" i="1" dirty="0" err="1">
                <a:solidFill>
                  <a:srgbClr val="000066"/>
                </a:solidFill>
              </a:rPr>
              <a:t>tổ</a:t>
            </a:r>
            <a:r>
              <a:rPr lang="en-US" sz="3600" i="1" dirty="0">
                <a:solidFill>
                  <a:srgbClr val="000066"/>
                </a:solidFill>
              </a:rPr>
              <a:t>:</a:t>
            </a:r>
            <a:endParaRPr lang="en-US" sz="3600" dirty="0">
              <a:solidFill>
                <a:srgbClr val="000066"/>
              </a:solidFill>
            </a:endParaRP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050" y="42957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HD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động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ký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hiệu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bàn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tay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3. </a:t>
            </a:r>
            <a:r>
              <a:rPr lang="en-US" sz="3200" b="1" dirty="0" err="1">
                <a:solidFill>
                  <a:srgbClr val="00B050"/>
                </a:solidFill>
              </a:rPr>
              <a:t>Vận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dụng</a:t>
            </a:r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sáng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tạo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0843" y="4143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</a:rPr>
              <a:t>Trò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chơi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nhanh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như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chớp</a:t>
            </a:r>
            <a:r>
              <a:rPr lang="en-US" sz="3600" b="1" i="1" dirty="0">
                <a:solidFill>
                  <a:srgbClr val="FFFF00"/>
                </a:solidFill>
              </a:rPr>
              <a:t>: </a:t>
            </a:r>
            <a:r>
              <a:rPr lang="en-US" sz="3600" i="1" dirty="0" err="1">
                <a:solidFill>
                  <a:schemeClr val="bg1"/>
                </a:solidFill>
              </a:rPr>
              <a:t>Xem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làm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ký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bàn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tay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cùng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thực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chậm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với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3 </a:t>
            </a:r>
            <a:r>
              <a:rPr lang="en-US" sz="3600" i="1" dirty="0" err="1">
                <a:solidFill>
                  <a:schemeClr val="bg1"/>
                </a:solidFill>
              </a:rPr>
              <a:t>lần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và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tăng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tốc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nhanh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dần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4286_img_0503b_8646[1]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6"/>
          <p:cNvSpPr>
            <a:spLocks noChangeArrowheads="1"/>
          </p:cNvSpPr>
          <p:nvPr/>
        </p:nvSpPr>
        <p:spPr bwMode="auto">
          <a:xfrm>
            <a:off x="9372600" y="5305426"/>
            <a:ext cx="914400" cy="644525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89113" y="960439"/>
            <a:ext cx="8686800" cy="827087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69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“Dàn đồng ca mùa hạ” thuộc chủ đề nào?</a:t>
            </a:r>
            <a:endParaRPr lang="en-US" sz="2769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343400" y="2432050"/>
            <a:ext cx="5943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6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61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 nhiên tươi đẹp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343400" y="3429001"/>
            <a:ext cx="5943600" cy="51911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769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Chào ngày mới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343400" y="4445001"/>
            <a:ext cx="5943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Mái trường thân thương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29213"/>
            <a:ext cx="6858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343400" y="4445001"/>
            <a:ext cx="59436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76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Chào mùa hạ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443163" y="2586038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3" name="WordArt 8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>
            <a:off x="2486025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2452688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6" name="WordArt 11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7" name="WordArt 12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8" name="WordArt 13"/>
          <p:cNvSpPr>
            <a:spLocks noChangeArrowheads="1" noChangeShapeType="1" noTextEdit="1"/>
          </p:cNvSpPr>
          <p:nvPr/>
        </p:nvSpPr>
        <p:spPr bwMode="auto">
          <a:xfrm>
            <a:off x="2443163" y="259715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2438400" y="2608263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857375" y="2235200"/>
            <a:ext cx="1752600" cy="1347788"/>
            <a:chOff x="4320" y="2928"/>
            <a:chExt cx="1104" cy="1104"/>
          </a:xfrm>
        </p:grpSpPr>
        <p:sp>
          <p:nvSpPr>
            <p:cNvPr id="28694" name="AutoShape 2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vi-VN" altLang="en-US" sz="461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11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541" y="3168"/>
              <a:ext cx="694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69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+mn-lt"/>
                  <a:cs typeface="+mn-lt"/>
                </a:rPr>
                <a:t>Hết giờ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622844" y="318236"/>
            <a:ext cx="5679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  <a:r>
              <a:rPr lang="vi-V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2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9167 -0.1333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>
            <a:spLocks noGrp="1" noChangeArrowheads="1"/>
          </p:cNvSpPr>
          <p:nvPr>
            <p:ph type="body" idx="4294967295"/>
          </p:nvPr>
        </p:nvSpPr>
        <p:spPr>
          <a:xfrm>
            <a:off x="1898074" y="1188340"/>
            <a:ext cx="9656618" cy="3868572"/>
          </a:xfrm>
        </p:spPr>
        <p:txBody>
          <a:bodyPr>
            <a:noAutofit/>
          </a:bodyPr>
          <a:lstStyle/>
          <a:p>
            <a:pPr marL="0" indent="361950">
              <a:lnSpc>
                <a:spcPct val="200000"/>
              </a:lnSpc>
              <a:spcBef>
                <a:spcPts val="0"/>
              </a:spcBef>
              <a:buNone/>
            </a:pPr>
            <a:r>
              <a:rPr lang="vi-VN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tập đọc nhạc được viết ở nhịp nào</a:t>
            </a: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361950">
              <a:lnSpc>
                <a:spcPct val="200000"/>
              </a:lnSpc>
              <a:spcBef>
                <a:spcPts val="0"/>
              </a:spcBef>
              <a:buNone/>
            </a:pPr>
            <a:r>
              <a:rPr lang="vi-VN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361950">
              <a:lnSpc>
                <a:spcPct val="200000"/>
              </a:lnSpc>
              <a:spcBef>
                <a:spcPts val="0"/>
              </a:spcBef>
              <a:buNone/>
            </a:pPr>
            <a:r>
              <a:rPr lang="vi-VN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b. </a:t>
            </a:r>
          </a:p>
          <a:p>
            <a:pPr marL="0" indent="361950">
              <a:lnSpc>
                <a:spcPct val="200000"/>
              </a:lnSpc>
              <a:spcBef>
                <a:spcPts val="0"/>
              </a:spcBef>
              <a:buNone/>
            </a:pPr>
            <a:r>
              <a:rPr lang="vi-VN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</a:p>
          <a:p>
            <a:pPr marL="0" indent="361950">
              <a:lnSpc>
                <a:spcPct val="200000"/>
              </a:lnSpc>
              <a:spcBef>
                <a:spcPts val="0"/>
              </a:spcBef>
              <a:buNone/>
            </a:pPr>
            <a:r>
              <a:rPr lang="vi-VN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d. 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56D7E971-6E58-413F-8A39-DE382485B030}"/>
              </a:ext>
            </a:extLst>
          </p:cNvPr>
          <p:cNvGrpSpPr/>
          <p:nvPr/>
        </p:nvGrpSpPr>
        <p:grpSpPr>
          <a:xfrm>
            <a:off x="3462233" y="4402852"/>
            <a:ext cx="569439" cy="966554"/>
            <a:chOff x="6283184" y="3149058"/>
            <a:chExt cx="470042" cy="1355169"/>
          </a:xfrm>
        </p:grpSpPr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8D514587-05AF-4B30-9E02-9F52C32F1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149058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CABBF07E-1B6B-4743-9891-BD14EDDD0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856944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3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3FD00E6-804F-41B0-A196-93742210890A}"/>
                </a:ext>
              </a:extLst>
            </p:cNvPr>
            <p:cNvCxnSpPr/>
            <p:nvPr/>
          </p:nvCxnSpPr>
          <p:spPr>
            <a:xfrm>
              <a:off x="6283184" y="3875994"/>
              <a:ext cx="47004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56D7E971-6E58-413F-8A39-DE382485B030}"/>
              </a:ext>
            </a:extLst>
          </p:cNvPr>
          <p:cNvGrpSpPr/>
          <p:nvPr/>
        </p:nvGrpSpPr>
        <p:grpSpPr>
          <a:xfrm>
            <a:off x="3462233" y="3280634"/>
            <a:ext cx="569439" cy="966554"/>
            <a:chOff x="6283184" y="3149058"/>
            <a:chExt cx="470042" cy="1355169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8D514587-05AF-4B30-9E02-9F52C32F1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149058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CABBF07E-1B6B-4743-9891-BD14EDDD0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856944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4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FD00E6-804F-41B0-A196-93742210890A}"/>
                </a:ext>
              </a:extLst>
            </p:cNvPr>
            <p:cNvCxnSpPr/>
            <p:nvPr/>
          </p:nvCxnSpPr>
          <p:spPr>
            <a:xfrm>
              <a:off x="6283184" y="3875994"/>
              <a:ext cx="47004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6D7E971-6E58-413F-8A39-DE382485B030}"/>
              </a:ext>
            </a:extLst>
          </p:cNvPr>
          <p:cNvGrpSpPr/>
          <p:nvPr/>
        </p:nvGrpSpPr>
        <p:grpSpPr>
          <a:xfrm>
            <a:off x="3448379" y="5261834"/>
            <a:ext cx="569439" cy="966554"/>
            <a:chOff x="6283184" y="3149058"/>
            <a:chExt cx="470042" cy="1355169"/>
          </a:xfrm>
        </p:grpSpPr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8D514587-05AF-4B30-9E02-9F52C32F1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149058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3</a:t>
              </a: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CABBF07E-1B6B-4743-9891-BD14EDDD0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856944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3FD00E6-804F-41B0-A196-93742210890A}"/>
                </a:ext>
              </a:extLst>
            </p:cNvPr>
            <p:cNvCxnSpPr/>
            <p:nvPr/>
          </p:nvCxnSpPr>
          <p:spPr>
            <a:xfrm>
              <a:off x="6283184" y="3875994"/>
              <a:ext cx="47004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56D7E971-6E58-413F-8A39-DE382485B030}"/>
              </a:ext>
            </a:extLst>
          </p:cNvPr>
          <p:cNvGrpSpPr/>
          <p:nvPr/>
        </p:nvGrpSpPr>
        <p:grpSpPr>
          <a:xfrm>
            <a:off x="3420669" y="2380088"/>
            <a:ext cx="569439" cy="966554"/>
            <a:chOff x="6283184" y="3149058"/>
            <a:chExt cx="470042" cy="1355169"/>
          </a:xfrm>
        </p:grpSpPr>
        <p:sp>
          <p:nvSpPr>
            <p:cNvPr id="26" name="Text Box 13">
              <a:extLst>
                <a:ext uri="{FF2B5EF4-FFF2-40B4-BE49-F238E27FC236}">
                  <a16:creationId xmlns:a16="http://schemas.microsoft.com/office/drawing/2014/main" id="{8D514587-05AF-4B30-9E02-9F52C32F1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149058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3</a:t>
              </a:r>
            </a:p>
          </p:txBody>
        </p:sp>
        <p:sp>
          <p:nvSpPr>
            <p:cNvPr id="27" name="Text Box 13">
              <a:extLst>
                <a:ext uri="{FF2B5EF4-FFF2-40B4-BE49-F238E27FC236}">
                  <a16:creationId xmlns:a16="http://schemas.microsoft.com/office/drawing/2014/main" id="{CABBF07E-1B6B-4743-9891-BD14EDDD0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3184" y="3856944"/>
              <a:ext cx="470042" cy="647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buChar char="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pitchFamily="18" charset="2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7030A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FD00E6-804F-41B0-A196-93742210890A}"/>
                </a:ext>
              </a:extLst>
            </p:cNvPr>
            <p:cNvCxnSpPr/>
            <p:nvPr/>
          </p:nvCxnSpPr>
          <p:spPr>
            <a:xfrm>
              <a:off x="6283184" y="3875994"/>
              <a:ext cx="47004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/>
          <p:cNvSpPr/>
          <p:nvPr/>
        </p:nvSpPr>
        <p:spPr>
          <a:xfrm>
            <a:off x="2294062" y="2675648"/>
            <a:ext cx="393719" cy="469334"/>
          </a:xfrm>
          <a:prstGeom prst="ellipse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3705863" y="279913"/>
            <a:ext cx="5679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  <a:r>
              <a:rPr lang="vi-VN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9675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4286_img_0503b_8646[1]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897"/>
            <a:ext cx="12192000" cy="703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6"/>
          <p:cNvSpPr>
            <a:spLocks noChangeArrowheads="1"/>
          </p:cNvSpPr>
          <p:nvPr/>
        </p:nvSpPr>
        <p:spPr bwMode="auto">
          <a:xfrm>
            <a:off x="9448800" y="5421313"/>
            <a:ext cx="914400" cy="646112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05000" y="169864"/>
            <a:ext cx="8686800" cy="936625"/>
          </a:xfrm>
          <a:prstGeom prst="roundRect">
            <a:avLst/>
          </a:prstGeom>
          <a:solidFill>
            <a:srgbClr val="3333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Dàn đồng ca mùa hạ 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69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69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77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14800" y="1846264"/>
            <a:ext cx="5943600" cy="80252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154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chúng</a:t>
            </a:r>
            <a:endParaRPr lang="en-US" sz="2461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114800" y="3134036"/>
            <a:ext cx="5943600" cy="108683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46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54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 dục tình cảm yêu quê hương đất nước nhớ ơn thầy cô giáo đã dạy dỗ nâng bước chúng ta khi còn thơ bé.</a:t>
            </a:r>
            <a:endParaRPr lang="en-US" sz="2461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103688" y="4548189"/>
            <a:ext cx="5943600" cy="1133475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61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54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61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5" descr="hình ảnh animals : &amp;dstrok;ộng vật; tôm, ếch, lươn, crayfish, frogs, baby food; animation, ảnh &amp;dstrok;ộng, hình &amp;dstrok;ộng, con vo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35526"/>
            <a:ext cx="685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14800" y="1866901"/>
            <a:ext cx="5943600" cy="80252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6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5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1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1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4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54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quý, bảo vệ thiên nhiên xung quanh chúng ta.</a:t>
            </a:r>
            <a:endParaRPr lang="en-US" sz="246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3205163" y="4930775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4" name="WordArt 8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5" name="WordArt 9"/>
          <p:cNvSpPr>
            <a:spLocks noChangeArrowheads="1" noChangeShapeType="1" noTextEdit="1"/>
          </p:cNvSpPr>
          <p:nvPr/>
        </p:nvSpPr>
        <p:spPr bwMode="auto">
          <a:xfrm>
            <a:off x="3248025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6" name="WordArt 10"/>
          <p:cNvSpPr>
            <a:spLocks noChangeArrowheads="1" noChangeShapeType="1" noTextEdit="1"/>
          </p:cNvSpPr>
          <p:nvPr/>
        </p:nvSpPr>
        <p:spPr bwMode="auto">
          <a:xfrm>
            <a:off x="3214688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7" name="WordArt 11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8" name="WordArt 12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9" name="WordArt 13"/>
          <p:cNvSpPr>
            <a:spLocks noChangeArrowheads="1" noChangeShapeType="1" noTextEdit="1"/>
          </p:cNvSpPr>
          <p:nvPr/>
        </p:nvSpPr>
        <p:spPr bwMode="auto">
          <a:xfrm>
            <a:off x="3205163" y="4941888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0" name="WordArt 14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1" name="WordArt 15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666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6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4579939"/>
            <a:ext cx="1752600" cy="1347787"/>
            <a:chOff x="4320" y="2928"/>
            <a:chExt cx="1104" cy="1104"/>
          </a:xfrm>
        </p:grpSpPr>
        <p:sp>
          <p:nvSpPr>
            <p:cNvPr id="30742" name="AutoShape 2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vi-VN" altLang="en-US" sz="461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4359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69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a typeface="+mn-lt"/>
                  <a:cs typeface="+mn-lt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15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19583 -0.4238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Trò chơi </a:t>
            </a:r>
            <a:r>
              <a:rPr lang="de-DE" sz="3600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Ai tai thính:</a:t>
            </a: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đàn bài TĐN </a:t>
            </a:r>
            <a:r>
              <a:rPr lang="de-DE" sz="36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số 6 </a:t>
            </a: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0749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319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u="sng" dirty="0">
                <a:solidFill>
                  <a:srgbClr val="FF0000"/>
                </a:solidFill>
              </a:rPr>
              <a:t>CHỦ ĐỀ: CHÀO MÙA HÈ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TIẾT 29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56098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Ôn tập bài hát : Dàn đồng ca mùa hạ</a:t>
            </a:r>
            <a:endParaRPr lang="en-US" sz="2800">
              <a:solidFill>
                <a:srgbClr val="6600FF"/>
              </a:solidFill>
            </a:endParaRPr>
          </a:p>
          <a:p>
            <a:pPr lvl="0"/>
            <a:r>
              <a:rPr lang="en-US" sz="2800" b="1">
                <a:solidFill>
                  <a:srgbClr val="FF0000"/>
                </a:solidFill>
              </a:rPr>
              <a:t>Tập </a:t>
            </a:r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>
                <a:solidFill>
                  <a:srgbClr val="002060"/>
                </a:solidFill>
              </a:rPr>
              <a:t>TĐN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8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9445" y="1880870"/>
            <a:ext cx="5325745" cy="549783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pic>
        <p:nvPicPr>
          <p:cNvPr id="11" name="Picture 2" descr="DDCM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2498090" y="1233805"/>
            <a:ext cx="9406890" cy="501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/>
          <p:nvPr/>
        </p:nvSpPr>
        <p:spPr>
          <a:xfrm>
            <a:off x="3560445" y="167005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Học hát bài: 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Dàn đồng ca mùa hạ.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5392574" y="819588"/>
            <a:ext cx="6283423" cy="59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Lê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Minh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Châu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                   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phỏng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Nguyễn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Minh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Nguyên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82753" y="76621"/>
            <a:ext cx="31175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/>
              </a:rPr>
              <a:t>HÁT</a:t>
            </a:r>
            <a:r>
              <a:rPr kumimoji="0" lang="en-US" sz="2400" b="1" i="0" strike="noStrike" kern="1200" cap="none" spc="0" normalizeH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/>
              </a:rPr>
              <a:t> KẾT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baseline="0"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Arial" panose="020B0604020202020204"/>
              </a:rPr>
              <a:t> VỖ</a:t>
            </a:r>
            <a:r>
              <a:rPr lang="en-US" sz="2400" b="1"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Arial" panose="020B0604020202020204"/>
              </a:rPr>
              <a:t> TAY THEO </a:t>
            </a:r>
            <a:r>
              <a:rPr lang="en-US" sz="2400" b="1" dirty="0"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Arial" panose="020B0604020202020204"/>
              </a:rPr>
              <a:t>NHỊP</a:t>
            </a:r>
            <a:endParaRPr kumimoji="0" lang="en-US" sz="2400" b="1" i="0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/>
            </a:endParaRPr>
          </a:p>
        </p:txBody>
      </p:sp>
      <p:pic>
        <p:nvPicPr>
          <p:cNvPr id="146" name="- Karaoke HD - DÀN ĐỒNG CA MÙA HẠ - Âm Nhạc Lớp 5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A4BED598-19AA-74AB-6AD1-2224DB41F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000" y="48566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96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662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64248"/>
            <a:ext cx="3475854" cy="1329514"/>
          </a:xfrm>
          <a:prstGeom prst="rect">
            <a:avLst/>
          </a:prstGeom>
        </p:spPr>
      </p:pic>
      <p:pic>
        <p:nvPicPr>
          <p:cNvPr id="2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75990" y="5664200"/>
            <a:ext cx="4692227" cy="1329690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17840" y="5613400"/>
            <a:ext cx="4123267" cy="132969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269421" y="49582"/>
            <a:ext cx="11862707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HÁT KẾT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HỢP VẬN ĐỘNG CƠ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</a:p>
        </p:txBody>
      </p:sp>
      <p:pic>
        <p:nvPicPr>
          <p:cNvPr id="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93" y="1422773"/>
            <a:ext cx="753655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15" y="1436628"/>
            <a:ext cx="62644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54" y="1268478"/>
            <a:ext cx="1173412" cy="10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27" y="2522665"/>
            <a:ext cx="9322154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396179" y="3761361"/>
            <a:ext cx="8640960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marL="0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</a:p>
        </p:txBody>
      </p:sp>
      <p:pic>
        <p:nvPicPr>
          <p:cNvPr id="16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10374"/>
            <a:ext cx="753655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36" y="4410375"/>
            <a:ext cx="62644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66" y="4346108"/>
            <a:ext cx="1173412" cy="10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87" y="4479624"/>
            <a:ext cx="753655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851" y="4440771"/>
            <a:ext cx="62644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15" y="4346107"/>
            <a:ext cx="1173412" cy="10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57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09445" y="1880870"/>
            <a:ext cx="5325745" cy="549783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pic>
        <p:nvPicPr>
          <p:cNvPr id="11" name="Picture 2" descr="DDCM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2498090" y="1233805"/>
            <a:ext cx="9406890" cy="501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"/>
          <p:cNvSpPr/>
          <p:nvPr/>
        </p:nvSpPr>
        <p:spPr>
          <a:xfrm>
            <a:off x="3560445" y="167005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2800" b="1" noProof="0">
                <a:solidFill>
                  <a:srgbClr val="002060"/>
                </a:solidFill>
                <a:latin typeface="Arial" panose="020B0604020202020204"/>
              </a:rPr>
              <a:t>Bài h</a:t>
            </a: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át: 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Dàn đồng ca mùa hạ.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Rectangle 7"/>
          <p:cNvSpPr/>
          <p:nvPr/>
        </p:nvSpPr>
        <p:spPr>
          <a:xfrm>
            <a:off x="5392574" y="819588"/>
            <a:ext cx="6283423" cy="59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Lê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Minh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Châu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                                        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phỏng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thơ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Nguyễn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 Minh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Nguyên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84067" y="76621"/>
            <a:ext cx="3114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uLnTx/>
                <a:uFillTx/>
                <a:latin typeface="Arial" panose="020B0604020202020204"/>
                <a:cs typeface="+mn-cs"/>
              </a:rPr>
              <a:t>HÁT KẾT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uLnTx/>
                <a:uFillTx/>
                <a:latin typeface="Arial" panose="020B0604020202020204"/>
                <a:cs typeface="+mn-cs"/>
              </a:rPr>
              <a:t>VẬN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uLnTx/>
                <a:uFillTx/>
                <a:latin typeface="Arial" panose="020B0604020202020204"/>
                <a:cs typeface="+mn-cs"/>
              </a:rPr>
              <a:t> ĐỘNG CƠ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uLnTx/>
                <a:uFillTx/>
                <a:latin typeface="Arial" panose="020B0604020202020204"/>
                <a:cs typeface="+mn-cs"/>
              </a:rPr>
              <a:t>THỂ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8000"/>
              </a:highlight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" name="- Karaoke HD - DÀN ĐỒNG CA MÙA HẠ - Âm Nhạc Lớp 5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A4BED598-19AA-74AB-6AD1-2224DB41F3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000" y="48566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93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8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Nội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>
                <a:solidFill>
                  <a:srgbClr val="000066"/>
                </a:solidFill>
              </a:rPr>
              <a:t>dung 2:  </a:t>
            </a:r>
            <a:r>
              <a:rPr lang="en-US" sz="3200" b="1" dirty="0" err="1">
                <a:solidFill>
                  <a:srgbClr val="000066"/>
                </a:solidFill>
              </a:rPr>
              <a:t>Tập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8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1424723"/>
            <a:ext cx="7005485" cy="543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70196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501273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9276734" y="209245"/>
            <a:ext cx="434025" cy="354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8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152400"/>
            <a:ext cx="2622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 LUẬN NHÓM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1000" y="4844848"/>
            <a:ext cx="704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Câu 1: Bài TĐN được viết ở nhịp gì?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5274392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Câu 2: Bài TĐN được chia làm mấy câu?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5763857"/>
            <a:ext cx="657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Câu 3: Bài TĐN có những tên nốt gì?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625332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Câu 4: Bài TĐN có những hình nốt gì?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83188" y="4830108"/>
            <a:ext cx="1269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Nhịp 3/4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745163" y="5318646"/>
            <a:ext cx="84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2 câu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373688" y="5774768"/>
            <a:ext cx="3373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Đô, Rê, Mi, Pha, Son, La.</a:t>
            </a:r>
          </a:p>
        </p:txBody>
      </p:sp>
      <p:pic>
        <p:nvPicPr>
          <p:cNvPr id="31" name="Picture 35" descr="notDen-duo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6257417"/>
            <a:ext cx="141799" cy="40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 descr="notTrang-du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6253781"/>
            <a:ext cx="1460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" descr="dong ho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5" y="4649788"/>
            <a:ext cx="2457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WordArt 3"/>
          <p:cNvSpPr>
            <a:spLocks noChangeArrowheads="1" noChangeShapeType="1" noTextEdit="1"/>
          </p:cNvSpPr>
          <p:nvPr/>
        </p:nvSpPr>
        <p:spPr bwMode="auto">
          <a:xfrm>
            <a:off x="11458575" y="4784725"/>
            <a:ext cx="185738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5" name="WordArt 4"/>
          <p:cNvSpPr>
            <a:spLocks noChangeArrowheads="1" noChangeShapeType="1" noTextEdit="1"/>
          </p:cNvSpPr>
          <p:nvPr/>
        </p:nvSpPr>
        <p:spPr bwMode="auto">
          <a:xfrm>
            <a:off x="11763375" y="5165725"/>
            <a:ext cx="27146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76" name="WordArt 5"/>
          <p:cNvSpPr>
            <a:spLocks noChangeArrowheads="1" noChangeShapeType="1" noTextEdit="1"/>
          </p:cNvSpPr>
          <p:nvPr/>
        </p:nvSpPr>
        <p:spPr bwMode="auto">
          <a:xfrm>
            <a:off x="11972925" y="5667375"/>
            <a:ext cx="25400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77" name="WordArt 6"/>
          <p:cNvSpPr>
            <a:spLocks noChangeArrowheads="1" noChangeShapeType="1" noTextEdit="1"/>
          </p:cNvSpPr>
          <p:nvPr/>
        </p:nvSpPr>
        <p:spPr bwMode="auto">
          <a:xfrm>
            <a:off x="11763375" y="6156325"/>
            <a:ext cx="27146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20</a:t>
            </a:r>
          </a:p>
        </p:txBody>
      </p:sp>
      <p:sp>
        <p:nvSpPr>
          <p:cNvPr id="78" name="WordArt 7"/>
          <p:cNvSpPr>
            <a:spLocks noChangeArrowheads="1" noChangeShapeType="1" noTextEdit="1"/>
          </p:cNvSpPr>
          <p:nvPr/>
        </p:nvSpPr>
        <p:spPr bwMode="auto">
          <a:xfrm>
            <a:off x="11372850" y="6537325"/>
            <a:ext cx="27940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79" name="WordArt 8"/>
          <p:cNvSpPr>
            <a:spLocks noChangeArrowheads="1" noChangeShapeType="1" noTextEdit="1"/>
          </p:cNvSpPr>
          <p:nvPr/>
        </p:nvSpPr>
        <p:spPr bwMode="auto">
          <a:xfrm>
            <a:off x="10917238" y="4632325"/>
            <a:ext cx="26035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60</a:t>
            </a:r>
          </a:p>
        </p:txBody>
      </p:sp>
      <p:sp>
        <p:nvSpPr>
          <p:cNvPr id="80" name="WordArt 9"/>
          <p:cNvSpPr>
            <a:spLocks noChangeArrowheads="1" noChangeShapeType="1" noTextEdit="1"/>
          </p:cNvSpPr>
          <p:nvPr/>
        </p:nvSpPr>
        <p:spPr bwMode="auto">
          <a:xfrm>
            <a:off x="9858375" y="5667375"/>
            <a:ext cx="244475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45</a:t>
            </a:r>
          </a:p>
        </p:txBody>
      </p:sp>
      <p:sp>
        <p:nvSpPr>
          <p:cNvPr id="81" name="WordArt 10"/>
          <p:cNvSpPr>
            <a:spLocks noChangeArrowheads="1" noChangeShapeType="1" noTextEdit="1"/>
          </p:cNvSpPr>
          <p:nvPr/>
        </p:nvSpPr>
        <p:spPr bwMode="auto">
          <a:xfrm>
            <a:off x="10010775" y="6156325"/>
            <a:ext cx="230188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40</a:t>
            </a:r>
          </a:p>
        </p:txBody>
      </p:sp>
      <p:sp>
        <p:nvSpPr>
          <p:cNvPr id="82" name="WordArt 11"/>
          <p:cNvSpPr>
            <a:spLocks noChangeArrowheads="1" noChangeShapeType="1" noTextEdit="1"/>
          </p:cNvSpPr>
          <p:nvPr/>
        </p:nvSpPr>
        <p:spPr bwMode="auto">
          <a:xfrm>
            <a:off x="10391775" y="6537325"/>
            <a:ext cx="29845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35</a:t>
            </a:r>
          </a:p>
        </p:txBody>
      </p:sp>
      <p:sp>
        <p:nvSpPr>
          <p:cNvPr id="83" name="WordArt 12"/>
          <p:cNvSpPr>
            <a:spLocks noChangeArrowheads="1" noChangeShapeType="1" noTextEdit="1"/>
          </p:cNvSpPr>
          <p:nvPr/>
        </p:nvSpPr>
        <p:spPr bwMode="auto">
          <a:xfrm>
            <a:off x="10895013" y="6689725"/>
            <a:ext cx="29845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30</a:t>
            </a:r>
          </a:p>
        </p:txBody>
      </p:sp>
      <p:sp>
        <p:nvSpPr>
          <p:cNvPr id="84" name="Rectangle 13"/>
          <p:cNvSpPr>
            <a:spLocks noChangeArrowheads="1"/>
          </p:cNvSpPr>
          <p:nvPr/>
        </p:nvSpPr>
        <p:spPr bwMode="auto">
          <a:xfrm>
            <a:off x="10871200" y="4632325"/>
            <a:ext cx="341313" cy="407988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5" name="WordArt 15"/>
          <p:cNvSpPr>
            <a:spLocks noChangeArrowheads="1" noChangeShapeType="1" noTextEdit="1"/>
          </p:cNvSpPr>
          <p:nvPr/>
        </p:nvSpPr>
        <p:spPr bwMode="auto">
          <a:xfrm>
            <a:off x="10983913" y="4635500"/>
            <a:ext cx="150812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3589" name="Oval 85"/>
          <p:cNvSpPr>
            <a:spLocks noChangeArrowheads="1"/>
          </p:cNvSpPr>
          <p:nvPr/>
        </p:nvSpPr>
        <p:spPr bwMode="auto">
          <a:xfrm>
            <a:off x="11025188" y="5826125"/>
            <a:ext cx="93662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latin typeface="Times New Roman" panose="02020603050405020304" pitchFamily="18" charset="0"/>
            </a:endParaRPr>
          </a:p>
        </p:txBody>
      </p:sp>
      <p:sp>
        <p:nvSpPr>
          <p:cNvPr id="87" name="WordArt 19"/>
          <p:cNvSpPr>
            <a:spLocks noChangeArrowheads="1" noChangeShapeType="1" noTextEdit="1"/>
          </p:cNvSpPr>
          <p:nvPr/>
        </p:nvSpPr>
        <p:spPr bwMode="auto">
          <a:xfrm>
            <a:off x="10040938" y="5165725"/>
            <a:ext cx="244475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50</a:t>
            </a:r>
          </a:p>
        </p:txBody>
      </p:sp>
      <p:sp>
        <p:nvSpPr>
          <p:cNvPr id="88" name="WordArt 20"/>
          <p:cNvSpPr>
            <a:spLocks noChangeArrowheads="1" noChangeShapeType="1" noTextEdit="1"/>
          </p:cNvSpPr>
          <p:nvPr/>
        </p:nvSpPr>
        <p:spPr bwMode="auto">
          <a:xfrm>
            <a:off x="10391775" y="4772025"/>
            <a:ext cx="244475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1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55</a:t>
            </a:r>
          </a:p>
        </p:txBody>
      </p:sp>
      <p:pic>
        <p:nvPicPr>
          <p:cNvPr id="89" name="Picture 14" descr="kim phu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4683125"/>
            <a:ext cx="2457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2" descr="slide0002_image02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225" y="5443538"/>
            <a:ext cx="6715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4" descr="CHAY XE DA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0" y="5472113"/>
            <a:ext cx="66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76200" y="750329"/>
            <a:ext cx="9982200" cy="404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06443" y="309408"/>
            <a:ext cx="2295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CHIỀU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CA BAI TDN MAY CHIEU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40963" y="527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9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6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accel="50000" decel="5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accel="50000" decel="5000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accel="50000" decel="5000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accel="50000" decel="5000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accel="50000" decel="5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" presetClass="emph" presetSubtype="2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44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9" grpId="0"/>
      <p:bldP spid="28" grpId="0"/>
      <p:bldP spid="29" grpId="0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Nội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>
                <a:solidFill>
                  <a:srgbClr val="000066"/>
                </a:solidFill>
              </a:rPr>
              <a:t>dung 2:  </a:t>
            </a:r>
            <a:r>
              <a:rPr lang="en-US" sz="3200" b="1" dirty="0" err="1">
                <a:solidFill>
                  <a:srgbClr val="000066"/>
                </a:solidFill>
              </a:rPr>
              <a:t>Tập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3" y="577151"/>
            <a:ext cx="6037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3" y="5780782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9778" y="1267420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TÌM HIỂU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4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2B9E160-1FBA-4F65-8ECD-B30FA1E8B41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TUYE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4.4 Tiết 29 lop 5 Ôn tập bài hát Dàn đồng ca mùa hạ. TĐN số 8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666387-CC83-451F-8FA0-3D90ECEEBFEC}:5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129307-1128-4FA4-BC04-2E05702E0EC8}:5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5B2E37-E5C6-4B0C-B9C3-851DE6084C0C}:5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2A5D06-A14C-45FD-8418-C4AE3693BA03}:5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D16C27-1AEB-47D0-ACD4-6D717F101589}:5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BAE229-0D49-4F8F-82B8-73B77194EBAF}:5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37982D-C3BF-46C5-BD3E-411C93353944}:5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49791-8CD2-4176-9AA4-E156118C79C2}:5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DF0BD-E9BB-49B9-98C4-ECDC394AB46E}:5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30E752-37AC-4056-A20B-C3E48AE425BA}: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81A13-C9E4-45D7-BC7F-81AC8366B6E0}:2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0A928-3A02-43F4-8D6B-BF20E4FD7D0E}:55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6507AC-6645-4F2E-8ADC-EAE6407F1192}:2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1E361-5327-4AC8-8985-DF3B63D92988}: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FA9F3E-4786-4B68-8B7A-27D3FA5A5EC7}:5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A8DF7-7705-4D3C-9D11-530E1F0CF9F5}:5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F3E037-71F0-49D2-9640-2FF7C0AD5E78}:5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E2F7ED-7AFB-4A8C-A957-B267469D489B}:5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119EC4-B12A-45D1-B551-087839104CE6}:5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74DE8-4872-4949-88A4-91437E40AE23}:5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1DC28F-19E2-4032-901E-4CDC511AB583}:5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649</Words>
  <Application>Microsoft Office PowerPoint</Application>
  <PresentationFormat>Widescreen</PresentationFormat>
  <Paragraphs>137</Paragraphs>
  <Slides>21</Slides>
  <Notes>21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.VnHelvetInsH</vt:lpstr>
      <vt:lpstr>Arial</vt:lpstr>
      <vt:lpstr>Times</vt:lpstr>
      <vt:lpstr>Impact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4.4 Tiết 29 lop 5 Ôn tập bài hát Dàn đồng ca mùa hạ. TĐN số 8</dc:title>
  <dc:creator>ASUS</dc:creator>
  <cp:lastModifiedBy>Văn Ngọ</cp:lastModifiedBy>
  <cp:revision>585</cp:revision>
  <dcterms:created xsi:type="dcterms:W3CDTF">2020-08-30T12:35:00Z</dcterms:created>
  <dcterms:modified xsi:type="dcterms:W3CDTF">2024-05-25T02:05:15Z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7FBAD63D30D3475B9F450747C6D2B376</vt:lpwstr>
  </property>
  <property fmtid="{D5CDD505-2E9C-101B-9397-08002B2CF9AE}" pid="3" name="KSOProductBuildVer">
    <vt:lpwstr>1033-11.2.0.10265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2024-05-25T02:04:30Z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cc0cbe3d-08f6-479b-9906-bdac08861b8a</vt:lpwstr>
  </property>
  <property fmtid="{D5CDD505-2E9C-101B-9397-08002B2CF9AE}" pid="9" name="MSIP_Label_defa4170-0d19-0005-0004-bc88714345d2_ActionId">
    <vt:lpwstr>eca7d623-0e75-4521-9fb1-c2cf1e903b16</vt:lpwstr>
  </property>
  <property fmtid="{D5CDD505-2E9C-101B-9397-08002B2CF9AE}" pid="10" name="MSIP_Label_defa4170-0d19-0005-0004-bc88714345d2_ContentBits">
    <vt:lpwstr>0</vt:lpwstr>
  </property>
</Properties>
</file>