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63" r:id="rId2"/>
    <p:sldId id="3096" r:id="rId3"/>
    <p:sldId id="3097" r:id="rId4"/>
    <p:sldId id="3076" r:id="rId5"/>
    <p:sldId id="3099" r:id="rId6"/>
    <p:sldId id="3098" r:id="rId7"/>
    <p:sldId id="3100" r:id="rId8"/>
    <p:sldId id="3103" r:id="rId9"/>
    <p:sldId id="3104" r:id="rId10"/>
    <p:sldId id="3094" r:id="rId11"/>
    <p:sldId id="3102" r:id="rId12"/>
    <p:sldId id="3095" r:id="rId13"/>
    <p:sldId id="3093" r:id="rId14"/>
    <p:sldId id="28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3" d="100"/>
          <a:sy n="83"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47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12</a:t>
            </a:fld>
            <a:endParaRPr lang="en-GB"/>
          </a:p>
        </p:txBody>
      </p:sp>
    </p:spTree>
    <p:extLst>
      <p:ext uri="{BB962C8B-B14F-4D97-AF65-F5344CB8AC3E}">
        <p14:creationId xmlns:p14="http://schemas.microsoft.com/office/powerpoint/2010/main" val="399916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24865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378452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419640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145405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89631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333087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194428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168934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svg"/><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a16="http://schemas.microsoft.com/office/drawing/2014/main"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a16="http://schemas.microsoft.com/office/drawing/2014/main"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a16="http://schemas.microsoft.com/office/drawing/2014/main"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253507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CFB35-627B-49FA-AB3D-BD95BBBB5665}"/>
              </a:ext>
            </a:extLst>
          </p:cNvPr>
          <p:cNvSpPr/>
          <p:nvPr/>
        </p:nvSpPr>
        <p:spPr>
          <a:xfrm>
            <a:off x="635645" y="340000"/>
            <a:ext cx="10920710" cy="600164"/>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2. </a:t>
            </a:r>
            <a:r>
              <a:rPr lang="vi-VN" sz="2200" dirty="0">
                <a:latin typeface="UTM Avo" panose="02040603050506020204" pitchFamily="18" charset="0"/>
                <a:cs typeface="Times New Roman" panose="02020603050405020304" pitchFamily="18" charset="0"/>
              </a:rPr>
              <a:t>Rô-bốt </a:t>
            </a:r>
            <a:r>
              <a:rPr lang="en-US" sz="2200" dirty="0">
                <a:latin typeface="UTM Avo" panose="02040603050506020204" pitchFamily="18" charset="0"/>
                <a:cs typeface="Times New Roman" panose="02020603050405020304" pitchFamily="18" charset="0"/>
              </a:rPr>
              <a:t>c</a:t>
            </a:r>
            <a:r>
              <a:rPr lang="vi-VN" sz="2200" dirty="0">
                <a:latin typeface="UTM Avo" panose="02040603050506020204" pitchFamily="18" charset="0"/>
                <a:cs typeface="Times New Roman" panose="02020603050405020304" pitchFamily="18" charset="0"/>
              </a:rPr>
              <a:t>ó khả năng thực hiện các</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lệnh: </a:t>
            </a:r>
            <a:r>
              <a:rPr lang="vi-VN" sz="2200" dirty="0">
                <a:solidFill>
                  <a:srgbClr val="0000FF"/>
                </a:solidFill>
                <a:latin typeface="UTM Avo" panose="02040603050506020204" pitchFamily="18" charset="0"/>
                <a:cs typeface="Times New Roman" panose="02020603050405020304" pitchFamily="18" charset="0"/>
              </a:rPr>
              <a:t>ti</a:t>
            </a:r>
            <a:r>
              <a:rPr lang="en-US" sz="2200" dirty="0">
                <a:solidFill>
                  <a:srgbClr val="0000FF"/>
                </a:solidFill>
                <a:latin typeface="UTM Avo" panose="02040603050506020204" pitchFamily="18" charset="0"/>
                <a:cs typeface="Times New Roman" panose="02020603050405020304" pitchFamily="18" charset="0"/>
              </a:rPr>
              <a:t>ế</a:t>
            </a:r>
            <a:r>
              <a:rPr lang="vi-VN" sz="2200" dirty="0">
                <a:solidFill>
                  <a:srgbClr val="0000FF"/>
                </a:solidFill>
                <a:latin typeface="UTM Avo" panose="02040603050506020204" pitchFamily="18" charset="0"/>
                <a:cs typeface="Times New Roman" panose="02020603050405020304" pitchFamily="18" charset="0"/>
              </a:rPr>
              <a:t>n 1 ô</a:t>
            </a:r>
            <a:r>
              <a:rPr lang="vi-VN" sz="2200" dirty="0">
                <a:latin typeface="UTM Avo" panose="02040603050506020204" pitchFamily="18" charset="0"/>
                <a:cs typeface="Times New Roman" panose="02020603050405020304" pitchFamily="18" charset="0"/>
              </a:rPr>
              <a:t>, </a:t>
            </a:r>
            <a:r>
              <a:rPr lang="vi-VN" sz="2200" dirty="0">
                <a:solidFill>
                  <a:srgbClr val="0000FF"/>
                </a:solidFill>
                <a:latin typeface="UTM Avo" panose="02040603050506020204" pitchFamily="18" charset="0"/>
                <a:cs typeface="Times New Roman" panose="02020603050405020304" pitchFamily="18" charset="0"/>
              </a:rPr>
              <a:t>quay tr</a:t>
            </a:r>
            <a:r>
              <a:rPr lang="en-US" sz="2200" dirty="0">
                <a:solidFill>
                  <a:srgbClr val="0000FF"/>
                </a:solidFill>
                <a:latin typeface="UTM Avo" panose="02040603050506020204" pitchFamily="18" charset="0"/>
                <a:cs typeface="Times New Roman" panose="02020603050405020304" pitchFamily="18" charset="0"/>
              </a:rPr>
              <a:t>á</a:t>
            </a:r>
            <a:r>
              <a:rPr lang="vi-VN" sz="2200" dirty="0">
                <a:solidFill>
                  <a:srgbClr val="0000FF"/>
                </a:solidFill>
                <a:latin typeface="UTM Avo" panose="02040603050506020204" pitchFamily="18" charset="0"/>
                <a:cs typeface="Times New Roman" panose="02020603050405020304" pitchFamily="18" charset="0"/>
              </a:rPr>
              <a:t>i </a:t>
            </a:r>
            <a:r>
              <a:rPr lang="vi-VN" sz="2200" dirty="0">
                <a:latin typeface="UTM Avo" panose="02040603050506020204" pitchFamily="18" charset="0"/>
                <a:cs typeface="Times New Roman" panose="02020603050405020304" pitchFamily="18" charset="0"/>
              </a:rPr>
              <a:t>và </a:t>
            </a:r>
            <a:r>
              <a:rPr lang="vi-VN" sz="2200" dirty="0">
                <a:solidFill>
                  <a:srgbClr val="0000FF"/>
                </a:solidFill>
                <a:latin typeface="UTM Avo" panose="02040603050506020204" pitchFamily="18" charset="0"/>
                <a:cs typeface="Times New Roman" panose="02020603050405020304" pitchFamily="18" charset="0"/>
              </a:rPr>
              <a:t>quay phải</a:t>
            </a:r>
            <a:r>
              <a:rPr lang="vi-VN" sz="2200" dirty="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D064E0F4-FFC3-44D4-A3B3-AA74936C450B}"/>
              </a:ext>
            </a:extLst>
          </p:cNvPr>
          <p:cNvSpPr/>
          <p:nvPr/>
        </p:nvSpPr>
        <p:spPr>
          <a:xfrm>
            <a:off x="968154" y="1171951"/>
            <a:ext cx="5224828" cy="1543949"/>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Rô-bốt đang ở vị trí như Hình 83a</a:t>
            </a:r>
            <a:r>
              <a:rPr lang="en-US" sz="2200">
                <a:latin typeface="UTM Avo" panose="02040603050506020204" pitchFamily="18" charset="0"/>
                <a:cs typeface="Times New Roman" panose="02020603050405020304" pitchFamily="18" charset="0"/>
              </a:rPr>
              <a:t>, em hãy chỉ dẫn để rô-bốt di chuyển về đích (ô có cờ). </a:t>
            </a:r>
            <a:endParaRPr lang="vi-VN" sz="22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a16="http://schemas.microsoft.com/office/drawing/2014/main"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a16="http://schemas.microsoft.com/office/drawing/2014/main" id="{A534DB46-E343-4823-90A5-BA0B94C448DD}"/>
              </a:ext>
            </a:extLst>
          </p:cNvPr>
          <p:cNvSpPr/>
          <p:nvPr/>
        </p:nvSpPr>
        <p:spPr>
          <a:xfrm>
            <a:off x="968154" y="3198316"/>
            <a:ext cx="5224828" cy="3067443"/>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custDataLst>
      <p:tags r:id="rId1"/>
    </p:custDataLst>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a16="http://schemas.microsoft.com/office/drawing/2014/main"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0927982-6CE0-4B77-9C40-5C5D525381D9}"/>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67D5C7A7-414F-4F2D-BCF1-EF69E7E4B05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a16="http://schemas.microsoft.com/office/drawing/2014/main"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custDataLst>
      <p:tags r:id="rId1"/>
    </p:custDataLst>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5" y="292955"/>
            <a:ext cx="8654165"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THỰC HIỆN CÔNG VIỆC THEO TỪNG BƯỚC</a:t>
            </a:r>
          </a:p>
        </p:txBody>
      </p:sp>
      <p:sp>
        <p:nvSpPr>
          <p:cNvPr id="3" name="Rectangle 2">
            <a:extLst>
              <a:ext uri="{FF2B5EF4-FFF2-40B4-BE49-F238E27FC236}">
                <a16:creationId xmlns:a16="http://schemas.microsoft.com/office/drawing/2014/main" id="{8596D8CE-8B7B-4D04-8178-8F49B8AD3ACF}"/>
              </a:ext>
            </a:extLst>
          </p:cNvPr>
          <p:cNvSpPr/>
          <p:nvPr/>
        </p:nvSpPr>
        <p:spPr>
          <a:xfrm>
            <a:off x="810854" y="1226585"/>
            <a:ext cx="10971339" cy="869533"/>
          </a:xfrm>
          <a:prstGeom prst="rect">
            <a:avLst/>
          </a:prstGeom>
        </p:spPr>
        <p:txBody>
          <a:bodyPr wrap="square">
            <a:spAutoFit/>
          </a:bodyPr>
          <a:lstStyle/>
          <a:p>
            <a:pPr marL="457200" algn="just" defTabSz="342900">
              <a:lnSpc>
                <a:spcPct val="135000"/>
              </a:lnSpc>
            </a:pPr>
            <a:r>
              <a:rPr lang="vi-VN" sz="2000">
                <a:latin typeface="UTM Avo" panose="02040603050506020204" pitchFamily="18" charset="0"/>
                <a:cs typeface="Times New Roman" panose="02020603050405020304" pitchFamily="18" charset="0"/>
              </a:rPr>
              <a:t>Trong Hoạt động 1, mỗi buổi sáng</a:t>
            </a:r>
            <a:r>
              <a:rPr lang="en-US" sz="2000">
                <a:latin typeface="UTM Avo" panose="02040603050506020204" pitchFamily="18" charset="0"/>
                <a:cs typeface="Times New Roman" panose="02020603050405020304" pitchFamily="18" charset="0"/>
              </a:rPr>
              <a:t> bạn</a:t>
            </a:r>
            <a:r>
              <a:rPr lang="vi-VN" sz="2000">
                <a:latin typeface="UTM Avo" panose="02040603050506020204" pitchFamily="18" charset="0"/>
                <a:cs typeface="Times New Roman" panose="02020603050405020304" pitchFamily="18" charset="0"/>
              </a:rPr>
              <a:t> An thực hiện các việc theo từng</a:t>
            </a:r>
            <a:r>
              <a:rPr lang="en-US" sz="2000">
                <a:latin typeface="UTM Avo" panose="02040603050506020204" pitchFamily="18" charset="0"/>
                <a:cs typeface="Times New Roman" panose="02020603050405020304" pitchFamily="18" charset="0"/>
              </a:rPr>
              <a:t> b</a:t>
            </a:r>
            <a:r>
              <a:rPr lang="vi-VN" sz="2000">
                <a:latin typeface="UTM Avo" panose="02040603050506020204" pitchFamily="18" charset="0"/>
                <a:cs typeface="Times New Roman" panose="02020603050405020304" pitchFamily="18" charset="0"/>
              </a:rPr>
              <a:t>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 là một việc nhỏ. Các bước phải được thực hiện theo một thứ tự nhất định. </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4"/>
          <a:stretch>
            <a:fillRect/>
          </a:stretch>
        </p:blipFill>
        <p:spPr>
          <a:xfrm>
            <a:off x="322024" y="1301940"/>
            <a:ext cx="977659" cy="869533"/>
          </a:xfrm>
          <a:prstGeom prst="rect">
            <a:avLst/>
          </a:prstGeom>
        </p:spPr>
      </p:pic>
      <p:grpSp>
        <p:nvGrpSpPr>
          <p:cNvPr id="6" name="Group 5">
            <a:extLst>
              <a:ext uri="{FF2B5EF4-FFF2-40B4-BE49-F238E27FC236}">
                <a16:creationId xmlns:a16="http://schemas.microsoft.com/office/drawing/2014/main" id="{8790C52F-BD40-401E-BC5C-3B4343F8EAAC}"/>
              </a:ext>
            </a:extLst>
          </p:cNvPr>
          <p:cNvGrpSpPr/>
          <p:nvPr/>
        </p:nvGrpSpPr>
        <p:grpSpPr>
          <a:xfrm>
            <a:off x="1054293" y="3357212"/>
            <a:ext cx="9875593" cy="2198848"/>
            <a:chOff x="176038" y="533052"/>
            <a:chExt cx="9875593" cy="2198848"/>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875593" cy="2198848"/>
              <a:chOff x="176038" y="533052"/>
              <a:chExt cx="9875593" cy="2198848"/>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9498836" cy="1814090"/>
                <a:chOff x="1338207" y="943284"/>
                <a:chExt cx="8545565" cy="2676283"/>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nhiều công việc được thực hiện theo từng bước,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mỗi bước là một việc nhỏ và các bước phải được sắp xếp theo một thứ tự nhất định.</a:t>
              </a:r>
            </a:p>
          </p:txBody>
        </p:sp>
      </p:grpSp>
      <p:sp>
        <p:nvSpPr>
          <p:cNvPr id="16" name="Rectangle 15">
            <a:extLst>
              <a:ext uri="{FF2B5EF4-FFF2-40B4-BE49-F238E27FC236}">
                <a16:creationId xmlns:a16="http://schemas.microsoft.com/office/drawing/2014/main" id="{DCCD58E3-921E-46D7-892E-F416E6419D51}"/>
              </a:ext>
            </a:extLst>
          </p:cNvPr>
          <p:cNvSpPr/>
          <p:nvPr/>
        </p:nvSpPr>
        <p:spPr>
          <a:xfrm>
            <a:off x="506421" y="2171473"/>
            <a:ext cx="10971339" cy="946478"/>
          </a:xfrm>
          <a:prstGeom prst="rect">
            <a:avLst/>
          </a:prstGeom>
        </p:spPr>
        <p:txBody>
          <a:bodyPr wrap="square">
            <a:spAutoFit/>
          </a:bodyPr>
          <a:lstStyle/>
          <a:p>
            <a:pPr algn="just" defTabSz="342900">
              <a:lnSpc>
                <a:spcPct val="135000"/>
              </a:lnSpc>
              <a:spcAft>
                <a:spcPts val="600"/>
              </a:spcAft>
            </a:pPr>
            <a:r>
              <a:rPr lang="vi-VN" sz="2000">
                <a:latin typeface="UTM Avo" panose="02040603050506020204" pitchFamily="18" charset="0"/>
                <a:cs typeface="Times New Roman" panose="02020603050405020304" pitchFamily="18" charset="0"/>
              </a:rPr>
              <a:t>Ví dụ, bạn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An phải </a:t>
            </a:r>
            <a:r>
              <a:rPr lang="vi-VN" sz="2000">
                <a:solidFill>
                  <a:srgbClr val="3DC3EC"/>
                </a:solidFill>
                <a:latin typeface="UTM Avo" panose="02040603050506020204" pitchFamily="18" charset="0"/>
                <a:cs typeface="Times New Roman" panose="02020603050405020304" pitchFamily="18" charset="0"/>
              </a:rPr>
              <a:t>Thức dậy </a:t>
            </a:r>
            <a:r>
              <a:rPr lang="vi-VN" sz="2000">
                <a:latin typeface="UTM Avo" panose="02040603050506020204" pitchFamily="18" charset="0"/>
                <a:cs typeface="Times New Roman" panose="02020603050405020304" pitchFamily="18" charset="0"/>
              </a:rPr>
              <a:t>rồi mới </a:t>
            </a:r>
            <a:r>
              <a:rPr lang="vi-VN" sz="2000">
                <a:solidFill>
                  <a:srgbClr val="3DC3EC"/>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phải </a:t>
            </a:r>
            <a:r>
              <a:rPr lang="vi-VN" sz="2000">
                <a:solidFill>
                  <a:srgbClr val="3DC3EC"/>
                </a:solidFill>
                <a:latin typeface="UTM Avo" panose="02040603050506020204" pitchFamily="18" charset="0"/>
                <a:cs typeface="Times New Roman" panose="02020603050405020304" pitchFamily="18" charset="0"/>
              </a:rPr>
              <a:t>Đi giày dép </a:t>
            </a:r>
            <a:r>
              <a:rPr lang="vi-VN" sz="2000">
                <a:latin typeface="UTM Avo" panose="02040603050506020204" pitchFamily="18" charset="0"/>
                <a:cs typeface="Times New Roman" panose="02020603050405020304" pitchFamily="18" charset="0"/>
              </a:rPr>
              <a:t>trước khi đi học.</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Thực hiện theo đúng thứ tự đã sắp xếp thì công việc sẽ dễ dàng hoàn thành.</a:t>
            </a:r>
          </a:p>
        </p:txBody>
      </p:sp>
    </p:spTree>
    <p:custDataLst>
      <p:tags r:id="rId1"/>
    </p:custDataLst>
    <p:extLst>
      <p:ext uri="{BB962C8B-B14F-4D97-AF65-F5344CB8AC3E}">
        <p14:creationId xmlns:p14="http://schemas.microsoft.com/office/powerpoint/2010/main" val="994700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AC9DA2-EDF1-4CB3-9A79-921F299E656B}"/>
              </a:ext>
            </a:extLst>
          </p:cNvPr>
          <p:cNvPicPr>
            <a:picLocks noChangeAspect="1"/>
          </p:cNvPicPr>
          <p:nvPr/>
        </p:nvPicPr>
        <p:blipFill>
          <a:blip r:embed="rId4"/>
          <a:stretch>
            <a:fillRect/>
          </a:stretch>
        </p:blipFill>
        <p:spPr>
          <a:xfrm>
            <a:off x="852036" y="2364520"/>
            <a:ext cx="10065573" cy="2379518"/>
          </a:xfrm>
          <a:prstGeom prst="rect">
            <a:avLst/>
          </a:prstGeom>
        </p:spPr>
      </p:pic>
      <p:pic>
        <p:nvPicPr>
          <p:cNvPr id="10" name="Picture 9">
            <a:extLst>
              <a:ext uri="{FF2B5EF4-FFF2-40B4-BE49-F238E27FC236}">
                <a16:creationId xmlns:a16="http://schemas.microsoft.com/office/drawing/2014/main" id="{CC4F33A4-22C5-4FB6-84FE-3F02EAFA40C3}"/>
              </a:ext>
            </a:extLst>
          </p:cNvPr>
          <p:cNvPicPr>
            <a:picLocks noChangeAspect="1"/>
          </p:cNvPicPr>
          <p:nvPr/>
        </p:nvPicPr>
        <p:blipFill>
          <a:blip r:embed="rId5"/>
          <a:stretch>
            <a:fillRect/>
          </a:stretch>
        </p:blipFill>
        <p:spPr>
          <a:xfrm>
            <a:off x="479340" y="422567"/>
            <a:ext cx="745392" cy="733836"/>
          </a:xfrm>
          <a:prstGeom prst="rect">
            <a:avLst/>
          </a:prstGeom>
        </p:spPr>
      </p:pic>
      <p:sp>
        <p:nvSpPr>
          <p:cNvPr id="12" name="Rectangle 11">
            <a:extLst>
              <a:ext uri="{FF2B5EF4-FFF2-40B4-BE49-F238E27FC236}">
                <a16:creationId xmlns:a16="http://schemas.microsoft.com/office/drawing/2014/main" id="{7F2C9117-B0C0-4C12-A5BF-3D8B15DD2F76}"/>
              </a:ext>
            </a:extLst>
          </p:cNvPr>
          <p:cNvSpPr/>
          <p:nvPr/>
        </p:nvSpPr>
        <p:spPr>
          <a:xfrm>
            <a:off x="1303953" y="519231"/>
            <a:ext cx="9842272"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xếp mỗi việc sau </a:t>
            </a: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một bước vẽ hình cho thích hợp</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4633880-CCF6-4F78-999E-B1CBB3C9559D}"/>
              </a:ext>
            </a:extLst>
          </p:cNvPr>
          <p:cNvSpPr/>
          <p:nvPr/>
        </p:nvSpPr>
        <p:spPr>
          <a:xfrm>
            <a:off x="1818409" y="1052454"/>
            <a:ext cx="378228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Vẽ cánh cửa ra vào.</a:t>
            </a:r>
          </a:p>
        </p:txBody>
      </p:sp>
      <p:sp>
        <p:nvSpPr>
          <p:cNvPr id="16" name="Rectangle 15">
            <a:extLst>
              <a:ext uri="{FF2B5EF4-FFF2-40B4-BE49-F238E27FC236}">
                <a16:creationId xmlns:a16="http://schemas.microsoft.com/office/drawing/2014/main" id="{533DA634-F15E-4D3F-B5DE-A17B5720EA3C}"/>
              </a:ext>
            </a:extLst>
          </p:cNvPr>
          <p:cNvSpPr/>
          <p:nvPr/>
        </p:nvSpPr>
        <p:spPr>
          <a:xfrm>
            <a:off x="6482316" y="1052454"/>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Vẽ hai cửa sổ.</a:t>
            </a:r>
          </a:p>
        </p:txBody>
      </p:sp>
      <p:sp>
        <p:nvSpPr>
          <p:cNvPr id="18" name="Rectangle 17">
            <a:extLst>
              <a:ext uri="{FF2B5EF4-FFF2-40B4-BE49-F238E27FC236}">
                <a16:creationId xmlns:a16="http://schemas.microsoft.com/office/drawing/2014/main" id="{60B35C88-F5FB-4D5D-A919-FDF24677BE27}"/>
              </a:ext>
            </a:extLst>
          </p:cNvPr>
          <p:cNvSpPr/>
          <p:nvPr/>
        </p:nvSpPr>
        <p:spPr>
          <a:xfrm>
            <a:off x="1818410" y="1585677"/>
            <a:ext cx="3782290"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Vẽ khung và mái nhà.</a:t>
            </a:r>
          </a:p>
        </p:txBody>
      </p:sp>
      <p:sp>
        <p:nvSpPr>
          <p:cNvPr id="19" name="Rectangle 18">
            <a:extLst>
              <a:ext uri="{FF2B5EF4-FFF2-40B4-BE49-F238E27FC236}">
                <a16:creationId xmlns:a16="http://schemas.microsoft.com/office/drawing/2014/main" id="{97CEFB22-DBA3-4FCB-BA7A-36841F6A317E}"/>
              </a:ext>
            </a:extLst>
          </p:cNvPr>
          <p:cNvSpPr/>
          <p:nvPr/>
        </p:nvSpPr>
        <p:spPr>
          <a:xfrm>
            <a:off x="6482316" y="1585677"/>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d</a:t>
            </a:r>
            <a:r>
              <a:rPr lang="vi-VN" sz="2200">
                <a:latin typeface="UTM Avo" panose="02040603050506020204" pitchFamily="18" charset="0"/>
                <a:cs typeface="Times New Roman" panose="02020603050405020304" pitchFamily="18" charset="0"/>
              </a:rPr>
              <a:t>) Vẽ khung cửa ra vào.</a:t>
            </a:r>
          </a:p>
        </p:txBody>
      </p:sp>
      <p:sp>
        <p:nvSpPr>
          <p:cNvPr id="20" name="Rectangle 19">
            <a:extLst>
              <a:ext uri="{FF2B5EF4-FFF2-40B4-BE49-F238E27FC236}">
                <a16:creationId xmlns:a16="http://schemas.microsoft.com/office/drawing/2014/main" id="{980BE677-B854-4FFC-AD46-B5C154C5C3A4}"/>
              </a:ext>
            </a:extLst>
          </p:cNvPr>
          <p:cNvSpPr/>
          <p:nvPr/>
        </p:nvSpPr>
        <p:spPr>
          <a:xfrm>
            <a:off x="1671328"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887A4755-4015-4263-9773-BB7EC71AA506}"/>
              </a:ext>
            </a:extLst>
          </p:cNvPr>
          <p:cNvSpPr/>
          <p:nvPr/>
        </p:nvSpPr>
        <p:spPr>
          <a:xfrm>
            <a:off x="4348719"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DEB40E34-B7F3-40A1-8BC0-DCFE2F45DED8}"/>
              </a:ext>
            </a:extLst>
          </p:cNvPr>
          <p:cNvSpPr/>
          <p:nvPr/>
        </p:nvSpPr>
        <p:spPr>
          <a:xfrm>
            <a:off x="7026110" y="4744038"/>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2E8A2E3E-D485-4C03-B38C-117625CF3745}"/>
              </a:ext>
            </a:extLst>
          </p:cNvPr>
          <p:cNvSpPr/>
          <p:nvPr/>
        </p:nvSpPr>
        <p:spPr>
          <a:xfrm>
            <a:off x="9703501"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2414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4F33A4-22C5-4FB6-84FE-3F02EAFA40C3}"/>
              </a:ext>
            </a:extLst>
          </p:cNvPr>
          <p:cNvPicPr>
            <a:picLocks noChangeAspect="1"/>
          </p:cNvPicPr>
          <p:nvPr/>
        </p:nvPicPr>
        <p:blipFill>
          <a:blip r:embed="rId4"/>
          <a:stretch>
            <a:fillRect/>
          </a:stretch>
        </p:blipFill>
        <p:spPr>
          <a:xfrm>
            <a:off x="479340" y="599850"/>
            <a:ext cx="745392" cy="733836"/>
          </a:xfrm>
          <a:prstGeom prst="rect">
            <a:avLst/>
          </a:prstGeom>
        </p:spPr>
      </p:pic>
      <p:sp>
        <p:nvSpPr>
          <p:cNvPr id="12" name="Rectangle 11">
            <a:extLst>
              <a:ext uri="{FF2B5EF4-FFF2-40B4-BE49-F238E27FC236}">
                <a16:creationId xmlns:a16="http://schemas.microsoft.com/office/drawing/2014/main" id="{7F2C9117-B0C0-4C12-A5BF-3D8B15DD2F76}"/>
              </a:ext>
            </a:extLst>
          </p:cNvPr>
          <p:cNvSpPr/>
          <p:nvPr/>
        </p:nvSpPr>
        <p:spPr>
          <a:xfrm>
            <a:off x="1303952" y="696514"/>
            <a:ext cx="10303329"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Dựa vào các hình vẽ sau, em hãy nêu các bước thực hiện vẽ máy bay.</a:t>
            </a:r>
          </a:p>
        </p:txBody>
      </p:sp>
      <p:sp>
        <p:nvSpPr>
          <p:cNvPr id="20" name="Rectangle 19">
            <a:extLst>
              <a:ext uri="{FF2B5EF4-FFF2-40B4-BE49-F238E27FC236}">
                <a16:creationId xmlns:a16="http://schemas.microsoft.com/office/drawing/2014/main" id="{980BE677-B854-4FFC-AD46-B5C154C5C3A4}"/>
              </a:ext>
            </a:extLst>
          </p:cNvPr>
          <p:cNvSpPr/>
          <p:nvPr/>
        </p:nvSpPr>
        <p:spPr>
          <a:xfrm>
            <a:off x="2263609"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887A4755-4015-4263-9773-BB7EC71AA506}"/>
              </a:ext>
            </a:extLst>
          </p:cNvPr>
          <p:cNvSpPr/>
          <p:nvPr/>
        </p:nvSpPr>
        <p:spPr>
          <a:xfrm>
            <a:off x="4573610"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DEB40E34-B7F3-40A1-8BC0-DCFE2F45DED8}"/>
              </a:ext>
            </a:extLst>
          </p:cNvPr>
          <p:cNvSpPr/>
          <p:nvPr/>
        </p:nvSpPr>
        <p:spPr>
          <a:xfrm>
            <a:off x="7061236"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2E8A2E3E-D485-4C03-B38C-117625CF3745}"/>
              </a:ext>
            </a:extLst>
          </p:cNvPr>
          <p:cNvSpPr/>
          <p:nvPr/>
        </p:nvSpPr>
        <p:spPr>
          <a:xfrm>
            <a:off x="9392194"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727B713D-422E-4E86-BEAC-7A459F093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64495" y="1534358"/>
            <a:ext cx="8550435" cy="2518733"/>
          </a:xfrm>
          <a:prstGeom prst="rect">
            <a:avLst/>
          </a:prstGeom>
        </p:spPr>
      </p:pic>
      <p:sp>
        <p:nvSpPr>
          <p:cNvPr id="28" name="Rectangle 27">
            <a:extLst>
              <a:ext uri="{FF2B5EF4-FFF2-40B4-BE49-F238E27FC236}">
                <a16:creationId xmlns:a16="http://schemas.microsoft.com/office/drawing/2014/main" id="{F2396D3A-1E2C-44CA-97D3-2052F2F6531C}"/>
              </a:ext>
            </a:extLst>
          </p:cNvPr>
          <p:cNvSpPr/>
          <p:nvPr/>
        </p:nvSpPr>
        <p:spPr>
          <a:xfrm>
            <a:off x="1770845"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thân</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F96A0C77-1DD7-425A-AC24-D77BAF8780D2}"/>
              </a:ext>
            </a:extLst>
          </p:cNvPr>
          <p:cNvSpPr/>
          <p:nvPr/>
        </p:nvSpPr>
        <p:spPr>
          <a:xfrm>
            <a:off x="4088229"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cánh</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DD8E108-0D5A-49AB-9AD3-D5D1626BD2D6}"/>
              </a:ext>
            </a:extLst>
          </p:cNvPr>
          <p:cNvSpPr/>
          <p:nvPr/>
        </p:nvSpPr>
        <p:spPr>
          <a:xfrm>
            <a:off x="6597091" y="4173385"/>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đ</a:t>
            </a:r>
            <a:r>
              <a:rPr lang="en-US" sz="2200">
                <a:latin typeface="UTM Avo" panose="02040603050506020204" pitchFamily="18" charset="0"/>
                <a:cs typeface="Times New Roman" panose="02020603050405020304" pitchFamily="18" charset="0"/>
              </a:rPr>
              <a:t>uôi</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43C981A1-7F73-4119-83BB-70BAC53B6E68}"/>
              </a:ext>
            </a:extLst>
          </p:cNvPr>
          <p:cNvSpPr/>
          <p:nvPr/>
        </p:nvSpPr>
        <p:spPr>
          <a:xfrm>
            <a:off x="8706735" y="4173384"/>
            <a:ext cx="1892072" cy="1036117"/>
          </a:xfrm>
          <a:prstGeom prst="rect">
            <a:avLst/>
          </a:prstGeom>
        </p:spPr>
        <p:txBody>
          <a:bodyPr wrap="square">
            <a:spAutoFit/>
          </a:bodyPr>
          <a:lstStyle/>
          <a:p>
            <a:pPr algn="ctr" defTabSz="342900">
              <a:lnSpc>
                <a:spcPct val="150000"/>
              </a:lnSpc>
            </a:pPr>
            <a:r>
              <a:rPr lang="en-US" sz="2200">
                <a:latin typeface="UTM Avo" panose="02040603050506020204" pitchFamily="18" charset="0"/>
                <a:cs typeface="Times New Roman" panose="02020603050405020304" pitchFamily="18" charset="0"/>
              </a:rPr>
              <a:t>Tô màu cho</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1410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a16="http://schemas.microsoft.com/office/drawing/2014/main"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a16="http://schemas.microsoft.com/office/drawing/2014/main"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a16="http://schemas.microsoft.com/office/drawing/2014/main"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a16="http://schemas.microsoft.com/office/drawing/2014/main"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a16="http://schemas.microsoft.com/office/drawing/2014/main"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a16="http://schemas.microsoft.com/office/drawing/2014/main"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a16="http://schemas.microsoft.com/office/drawing/2014/main"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a16="http://schemas.microsoft.com/office/drawing/2014/main" id="{F2FA7899-8B9E-4936-855C-8578A92A98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a16="http://schemas.microsoft.com/office/drawing/2014/main" id="{B9B15359-1B8D-4234-BC7C-8529C61342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a16="http://schemas.microsoft.com/office/drawing/2014/main"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E3137186-09C5-4316-9A1A-305A727D1EE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a16="http://schemas.microsoft.com/office/drawing/2014/main"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3A9F43DA-FE9E-4E70-830E-28B1DDBDFDDF}"/>
              </a:ext>
            </a:extLst>
          </p:cNvPr>
          <p:cNvPicPr>
            <a:picLocks noChangeAspect="1"/>
          </p:cNvPicPr>
          <p:nvPr/>
        </p:nvPicPr>
        <p:blipFill>
          <a:blip r:embed="rId10"/>
          <a:stretch>
            <a:fillRect/>
          </a:stretch>
        </p:blipFill>
        <p:spPr>
          <a:xfrm>
            <a:off x="614526" y="3538925"/>
            <a:ext cx="977659" cy="869533"/>
          </a:xfrm>
          <a:prstGeom prst="rect">
            <a:avLst/>
          </a:prstGeom>
        </p:spPr>
      </p:pic>
    </p:spTree>
    <p:custDataLst>
      <p:tags r:id="rId1"/>
    </p:custDataLst>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FD74D-51AA-46EC-B694-358E51D806BA}"/>
              </a:ext>
            </a:extLst>
          </p:cNvPr>
          <p:cNvPicPr>
            <a:picLocks noChangeAspect="1"/>
          </p:cNvPicPr>
          <p:nvPr/>
        </p:nvPicPr>
        <p:blipFill rotWithShape="1">
          <a:blip r:embed="rId4"/>
          <a:srcRect b="34989"/>
          <a:stretch/>
        </p:blipFill>
        <p:spPr>
          <a:xfrm>
            <a:off x="802396" y="1419992"/>
            <a:ext cx="10587208" cy="2732107"/>
          </a:xfrm>
          <a:prstGeom prst="rect">
            <a:avLst/>
          </a:prstGeom>
        </p:spPr>
      </p:pic>
      <p:sp>
        <p:nvSpPr>
          <p:cNvPr id="16" name="Rectangle 15">
            <a:extLst>
              <a:ext uri="{FF2B5EF4-FFF2-40B4-BE49-F238E27FC236}">
                <a16:creationId xmlns:a16="http://schemas.microsoft.com/office/drawing/2014/main"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a16="http://schemas.microsoft.com/office/drawing/2014/main"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a16="http://schemas.microsoft.com/office/drawing/2014/main"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a16="http://schemas.microsoft.com/office/drawing/2014/main"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a16="http://schemas.microsoft.com/office/drawing/2014/main"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a16="http://schemas.microsoft.com/office/drawing/2014/main"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custDataLst>
      <p:tags r:id="rId1"/>
    </p:custDataLst>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a16="http://schemas.microsoft.com/office/drawing/2014/main" id="{547B2FCF-4BDD-4152-B817-B2E4F7EDBF88}"/>
              </a:ext>
            </a:extLst>
          </p:cNvPr>
          <p:cNvPicPr>
            <a:picLocks noChangeAspect="1"/>
          </p:cNvPicPr>
          <p:nvPr/>
        </p:nvPicPr>
        <p:blipFill rotWithShape="1">
          <a:blip r:embed="rId4"/>
          <a:srcRect l="40414" r="39368" b="34989"/>
          <a:stretch/>
        </p:blipFill>
        <p:spPr>
          <a:xfrm>
            <a:off x="4675910" y="938495"/>
            <a:ext cx="2140528" cy="2732107"/>
          </a:xfrm>
          <a:prstGeom prst="rect">
            <a:avLst/>
          </a:prstGeom>
        </p:spPr>
      </p:pic>
      <p:sp>
        <p:nvSpPr>
          <p:cNvPr id="6" name="Rectangle 5">
            <a:extLst>
              <a:ext uri="{FF2B5EF4-FFF2-40B4-BE49-F238E27FC236}">
                <a16:creationId xmlns:a16="http://schemas.microsoft.com/office/drawing/2014/main"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a16="http://schemas.microsoft.com/office/drawing/2014/main"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a16="http://schemas.microsoft.com/office/drawing/2014/main"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a16="http://schemas.microsoft.com/office/drawing/2014/main"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a16="http://schemas.microsoft.com/office/drawing/2014/main"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a16="http://schemas.microsoft.com/office/drawing/2014/main"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a16="http://schemas.microsoft.com/office/drawing/2014/main"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a16="http://schemas.microsoft.com/office/drawing/2014/main"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BB091A84-507A-48A9-8CFC-CC319DFC56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a16="http://schemas.microsoft.com/office/drawing/2014/main" id="{AB47BA6D-D0C3-4009-A9F3-7C133FE0AC6B}"/>
              </a:ext>
            </a:extLst>
          </p:cNvPr>
          <p:cNvPicPr>
            <a:picLocks noChangeAspect="1"/>
          </p:cNvPicPr>
          <p:nvPr/>
        </p:nvPicPr>
        <p:blipFill>
          <a:blip r:embed="rId5"/>
          <a:stretch>
            <a:fillRect/>
          </a:stretch>
        </p:blipFill>
        <p:spPr>
          <a:xfrm>
            <a:off x="417423" y="3243705"/>
            <a:ext cx="897918" cy="883997"/>
          </a:xfrm>
          <a:prstGeom prst="rect">
            <a:avLst/>
          </a:prstGeom>
        </p:spPr>
      </p:pic>
      <p:sp>
        <p:nvSpPr>
          <p:cNvPr id="10" name="Rectangle 9">
            <a:extLst>
              <a:ext uri="{FF2B5EF4-FFF2-40B4-BE49-F238E27FC236}">
                <a16:creationId xmlns:a16="http://schemas.microsoft.com/office/drawing/2014/main"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custDataLst>
      <p:tags r:id="rId1"/>
    </p:custDataLst>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C76CA8A8-3E54-43FC-9BAE-37272AD37E9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P-6\uFFFD{44A87FE5-6518-44B1-B20F-A499C7EE3CD9}&quot;,&quot;E:\\GIAO AN MOI\\LOP 3 MOI\\2.SLIDE BAIGIANG TIN HOC 3 KNTTVCS-20220708T053241Z-001\\2.SLIDE BAIGIANG TIN HOC 3 KNTTV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IN HOC 3 - BAI (14) EM THỰC HÀNH CÔNG VIỆC NHƯ THẾ NÀO"/>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87672CA-43AD-4C57-80A8-D942E38E6D68}:3104"/>
</p:tagLst>
</file>

<file path=ppt/tags/tag11.xml><?xml version="1.0" encoding="utf-8"?>
<p:tagLst xmlns:a="http://schemas.openxmlformats.org/drawingml/2006/main" xmlns:r="http://schemas.openxmlformats.org/officeDocument/2006/relationships" xmlns:p="http://schemas.openxmlformats.org/presentationml/2006/main">
  <p:tag name="TIMING" val="|4.6|21.8|32.7|2.7|1.5|1.1"/>
  <p:tag name="GENSWF_SLIDE_UID" val="{96792033-B55F-4840-8C30-7C2AA0EE9009}:3094"/>
</p:tagLst>
</file>

<file path=ppt/tags/tag12.xml><?xml version="1.0" encoding="utf-8"?>
<p:tagLst xmlns:a="http://schemas.openxmlformats.org/drawingml/2006/main" xmlns:r="http://schemas.openxmlformats.org/officeDocument/2006/relationships" xmlns:p="http://schemas.openxmlformats.org/presentationml/2006/main">
  <p:tag name="TIMING" val="|4.6|21.8|32.7|2.7|1.5|1.1"/>
  <p:tag name="GENSWF_SLIDE_UID" val="{13F2D152-064C-400B-A997-EFAC781D88C7}:3102"/>
</p:tagLst>
</file>

<file path=ppt/tags/tag13.xml><?xml version="1.0" encoding="utf-8"?>
<p:tagLst xmlns:a="http://schemas.openxmlformats.org/drawingml/2006/main" xmlns:r="http://schemas.openxmlformats.org/officeDocument/2006/relationships" xmlns:p="http://schemas.openxmlformats.org/presentationml/2006/main">
  <p:tag name="GENSWF_SLIDE_UID" val="{B8EA78E1-C320-41C8-9678-539E73E3DFB7}:3095"/>
</p:tagLst>
</file>

<file path=ppt/tags/tag14.xml><?xml version="1.0" encoding="utf-8"?>
<p:tagLst xmlns:a="http://schemas.openxmlformats.org/drawingml/2006/main" xmlns:r="http://schemas.openxmlformats.org/officeDocument/2006/relationships" xmlns:p="http://schemas.openxmlformats.org/presentationml/2006/main">
  <p:tag name="TIMING" val="|4.6|21.8|32.7|2.7|1.5|1.1"/>
  <p:tag name="GENSWF_SLIDE_UID" val="{0388B9EA-0F24-4D2A-BBBF-DEE6FFC29EBF}:3093"/>
</p:tagLst>
</file>

<file path=ppt/tags/tag15.xml><?xml version="1.0" encoding="utf-8"?>
<p:tagLst xmlns:a="http://schemas.openxmlformats.org/drawingml/2006/main" xmlns:r="http://schemas.openxmlformats.org/officeDocument/2006/relationships" xmlns:p="http://schemas.openxmlformats.org/presentationml/2006/main">
  <p:tag name="GENSWF_SLIDE_UID" val="{7F3DC8D3-207B-47B5-8E7F-8834D58802C4}: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68529BAA-5026-4F19-9985-5628A94A2C77}:2963"/>
</p:tagLst>
</file>

<file path=ppt/tags/tag3.xml><?xml version="1.0" encoding="utf-8"?>
<p:tagLst xmlns:a="http://schemas.openxmlformats.org/drawingml/2006/main" xmlns:r="http://schemas.openxmlformats.org/officeDocument/2006/relationships" xmlns:p="http://schemas.openxmlformats.org/presentationml/2006/main">
  <p:tag name="GENSWF_SLIDE_UID" val="{8C3442F8-28F1-40C2-90A1-FBB7206A0203}:3096"/>
</p:tagLst>
</file>

<file path=ppt/tags/tag4.xml><?xml version="1.0" encoding="utf-8"?>
<p:tagLst xmlns:a="http://schemas.openxmlformats.org/drawingml/2006/main" xmlns:r="http://schemas.openxmlformats.org/officeDocument/2006/relationships" xmlns:p="http://schemas.openxmlformats.org/presentationml/2006/main">
  <p:tag name="GENSWF_SLIDE_UID" val="{4E43BFFB-5D04-4A8B-BBC8-669A49F43891}:3097"/>
</p:tagLst>
</file>

<file path=ppt/tags/tag5.xml><?xml version="1.0" encoding="utf-8"?>
<p:tagLst xmlns:a="http://schemas.openxmlformats.org/drawingml/2006/main" xmlns:r="http://schemas.openxmlformats.org/officeDocument/2006/relationships" xmlns:p="http://schemas.openxmlformats.org/presentationml/2006/main">
  <p:tag name="GENSWF_SLIDE_UID" val="{EA576CA3-4173-4953-A9E2-B2FD4FE8F599}:3076"/>
</p:tagLst>
</file>

<file path=ppt/tags/tag6.xml><?xml version="1.0" encoding="utf-8"?>
<p:tagLst xmlns:a="http://schemas.openxmlformats.org/drawingml/2006/main" xmlns:r="http://schemas.openxmlformats.org/officeDocument/2006/relationships" xmlns:p="http://schemas.openxmlformats.org/presentationml/2006/main">
  <p:tag name="GENSWF_SLIDE_UID" val="{0509142C-5121-4414-97A2-C564BD06982F}:3099"/>
</p:tagLst>
</file>

<file path=ppt/tags/tag7.xml><?xml version="1.0" encoding="utf-8"?>
<p:tagLst xmlns:a="http://schemas.openxmlformats.org/drawingml/2006/main" xmlns:r="http://schemas.openxmlformats.org/officeDocument/2006/relationships" xmlns:p="http://schemas.openxmlformats.org/presentationml/2006/main">
  <p:tag name="GENSWF_SLIDE_UID" val="{20E8BFC5-EB8E-4FCE-949B-686F575B8FE0}:3098"/>
</p:tagLst>
</file>

<file path=ppt/tags/tag8.xml><?xml version="1.0" encoding="utf-8"?>
<p:tagLst xmlns:a="http://schemas.openxmlformats.org/drawingml/2006/main" xmlns:r="http://schemas.openxmlformats.org/officeDocument/2006/relationships" xmlns:p="http://schemas.openxmlformats.org/presentationml/2006/main">
  <p:tag name="GENSWF_SLIDE_UID" val="{8AFFB81F-E049-442D-8637-FD5C0D9CD3CC}:3100"/>
</p:tagLst>
</file>

<file path=ppt/tags/tag9.xml><?xml version="1.0" encoding="utf-8"?>
<p:tagLst xmlns:a="http://schemas.openxmlformats.org/drawingml/2006/main" xmlns:r="http://schemas.openxmlformats.org/officeDocument/2006/relationships" xmlns:p="http://schemas.openxmlformats.org/presentationml/2006/main">
  <p:tag name="GENSWF_SLIDE_UID" val="{DA0D20A4-CA68-4EF7-AD5B-50C9423F8C1A}:3103"/>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5757</TotalTime>
  <Words>835</Words>
  <Application>Microsoft Office PowerPoint</Application>
  <PresentationFormat>Widescreen</PresentationFormat>
  <Paragraphs>101</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3 - BAI (14) EM THỰC HÀNH CÔNG VIỆC NHƯ THẾ NÀO</dc:title>
  <dc:creator>Uyen Uyen</dc:creator>
  <cp:lastModifiedBy>Văn Ngọ</cp:lastModifiedBy>
  <cp:revision>190</cp:revision>
  <dcterms:created xsi:type="dcterms:W3CDTF">2021-11-14T08:33:55Z</dcterms:created>
  <dcterms:modified xsi:type="dcterms:W3CDTF">2024-05-25T06:58:48Z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2024-05-25T06:58:26Z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cc0cbe3d-08f6-479b-9906-bdac08861b8a</vt:lpwstr>
  </property>
  <property fmtid="{D5CDD505-2E9C-101B-9397-08002B2CF9AE}" pid="7" name="MSIP_Label_defa4170-0d19-0005-0004-bc88714345d2_ActionId">
    <vt:lpwstr>49d9de0f-3bfc-47b1-9665-7443908785f3</vt:lpwstr>
  </property>
  <property fmtid="{D5CDD505-2E9C-101B-9397-08002B2CF9AE}" pid="8" name="MSIP_Label_defa4170-0d19-0005-0004-bc88714345d2_ContentBits">
    <vt:lpwstr>0</vt:lpwstr>
  </property>
</Properties>
</file>