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1"/>
  </p:notesMasterIdLst>
  <p:sldIdLst>
    <p:sldId id="283" r:id="rId2"/>
    <p:sldId id="2975" r:id="rId3"/>
    <p:sldId id="2994" r:id="rId4"/>
    <p:sldId id="2992" r:id="rId5"/>
    <p:sldId id="2998" r:id="rId6"/>
    <p:sldId id="2991" r:id="rId7"/>
    <p:sldId id="2985" r:id="rId8"/>
    <p:sldId id="2986" r:id="rId9"/>
    <p:sldId id="280"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5262" autoAdjust="0"/>
  </p:normalViewPr>
  <p:slideViewPr>
    <p:cSldViewPr snapToGrid="0">
      <p:cViewPr varScale="1">
        <p:scale>
          <a:sx n="79" d="100"/>
          <a:sy n="79" d="100"/>
        </p:scale>
        <p:origin x="942"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25/05/2024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2</a:t>
            </a:fld>
            <a:endParaRPr lang="en-GB"/>
          </a:p>
        </p:txBody>
      </p:sp>
    </p:spTree>
    <p:extLst>
      <p:ext uri="{BB962C8B-B14F-4D97-AF65-F5344CB8AC3E}">
        <p14:creationId xmlns:p14="http://schemas.microsoft.com/office/powerpoint/2010/main" val="1137233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3</a:t>
            </a:fld>
            <a:endParaRPr lang="en-GB"/>
          </a:p>
        </p:txBody>
      </p:sp>
    </p:spTree>
    <p:extLst>
      <p:ext uri="{BB962C8B-B14F-4D97-AF65-F5344CB8AC3E}">
        <p14:creationId xmlns:p14="http://schemas.microsoft.com/office/powerpoint/2010/main" val="1298040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4</a:t>
            </a:fld>
            <a:endParaRPr lang="en-GB"/>
          </a:p>
        </p:txBody>
      </p:sp>
    </p:spTree>
    <p:extLst>
      <p:ext uri="{BB962C8B-B14F-4D97-AF65-F5344CB8AC3E}">
        <p14:creationId xmlns:p14="http://schemas.microsoft.com/office/powerpoint/2010/main" val="1641545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5</a:t>
            </a:fld>
            <a:endParaRPr lang="en-GB"/>
          </a:p>
        </p:txBody>
      </p:sp>
    </p:spTree>
    <p:extLst>
      <p:ext uri="{BB962C8B-B14F-4D97-AF65-F5344CB8AC3E}">
        <p14:creationId xmlns:p14="http://schemas.microsoft.com/office/powerpoint/2010/main" val="280056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6</a:t>
            </a:fld>
            <a:endParaRPr lang="en-GB"/>
          </a:p>
        </p:txBody>
      </p:sp>
    </p:spTree>
    <p:extLst>
      <p:ext uri="{BB962C8B-B14F-4D97-AF65-F5344CB8AC3E}">
        <p14:creationId xmlns:p14="http://schemas.microsoft.com/office/powerpoint/2010/main" val="2955237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7</a:t>
            </a:fld>
            <a:endParaRPr lang="en-GB"/>
          </a:p>
        </p:txBody>
      </p:sp>
    </p:spTree>
    <p:extLst>
      <p:ext uri="{BB962C8B-B14F-4D97-AF65-F5344CB8AC3E}">
        <p14:creationId xmlns:p14="http://schemas.microsoft.com/office/powerpoint/2010/main" val="236228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8B0E19-C2A7-4FE4-8BEE-17463F03FF49}" type="slidenum">
              <a:rPr lang="en-GB" smtClean="0"/>
              <a:t>8</a:t>
            </a:fld>
            <a:endParaRPr lang="en-GB"/>
          </a:p>
        </p:txBody>
      </p:sp>
    </p:spTree>
    <p:extLst>
      <p:ext uri="{BB962C8B-B14F-4D97-AF65-F5344CB8AC3E}">
        <p14:creationId xmlns:p14="http://schemas.microsoft.com/office/powerpoint/2010/main" val="288054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notesSlide" Target="../notesSlides/notesSlide2.xml"/><Relationship Id="rId7"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microsoft.com/office/2007/relationships/hdphoto" Target="../media/hdphoto2.wdp"/><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a:solidFill>
                    <a:schemeClr val="bg1"/>
                  </a:solidFill>
                  <a:latin typeface="SVN-Adam Gorry" panose="02040603050506020204" pitchFamily="18" charset="0"/>
                  <a:cs typeface="Times New Roman" panose="02020603050405020304" pitchFamily="18" charset="0"/>
                </a:rPr>
                <a:t>CHỦ ĐỀ </a:t>
              </a:r>
              <a:r>
                <a:rPr lang="vi-VN" sz="3200" b="1" dirty="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8355801" cy="1898458"/>
            <a:chOff x="1114157" y="1433245"/>
            <a:chExt cx="8355801"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858352"/>
              <a:ext cx="6302745" cy="99079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a:latin typeface="UVF Salome" panose="02000503040000020003" pitchFamily="50" charset="0"/>
                  <a:cs typeface="Times New Roman" panose="02020603050405020304" pitchFamily="18" charset="0"/>
                </a:rPr>
                <a:t>16</a:t>
              </a:r>
            </a:p>
          </p:txBody>
        </p:sp>
        <p:sp>
          <p:nvSpPr>
            <p:cNvPr id="27" name="Rectangle 26">
              <a:extLst>
                <a:ext uri="{FF2B5EF4-FFF2-40B4-BE49-F238E27FC236}">
                  <a16:creationId xmlns:a16="http://schemas.microsoft.com/office/drawing/2014/main" id="{3C15C19C-ABFA-453A-87E1-6BF74BA5C22E}"/>
                </a:ext>
              </a:extLst>
            </p:cNvPr>
            <p:cNvSpPr/>
            <p:nvPr/>
          </p:nvSpPr>
          <p:spPr>
            <a:xfrm>
              <a:off x="2219098" y="1893910"/>
              <a:ext cx="7250860" cy="756302"/>
            </a:xfrm>
            <a:prstGeom prst="rect">
              <a:avLst/>
            </a:prstGeom>
          </p:spPr>
          <p:txBody>
            <a:bodyPr wrap="square">
              <a:spAutoFit/>
            </a:bodyPr>
            <a:lstStyle/>
            <a:p>
              <a:pPr algn="ctr" defTabSz="342900">
                <a:lnSpc>
                  <a:spcPct val="150000"/>
                </a:lnSpc>
              </a:pPr>
              <a:r>
                <a:rPr lang="vi-VN" sz="3200" b="1" dirty="0">
                  <a:solidFill>
                    <a:srgbClr val="92D050"/>
                  </a:solidFill>
                  <a:latin typeface="SVN-Androgyne"/>
                  <a:cs typeface="Times New Roman" panose="02020603050405020304" pitchFamily="18" charset="0"/>
                </a:rPr>
                <a:t>CHƯƠNG TRÌNH CỦA EM</a:t>
              </a: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
        <p:nvSpPr>
          <p:cNvPr id="4" name="Rectangle: Rounded Corners 3">
            <a:extLst>
              <a:ext uri="{FF2B5EF4-FFF2-40B4-BE49-F238E27FC236}">
                <a16:creationId xmlns:a16="http://schemas.microsoft.com/office/drawing/2014/main" id="{4D9F0F80-D9DB-8F68-F721-8C9018CD7594}"/>
              </a:ext>
            </a:extLst>
          </p:cNvPr>
          <p:cNvSpPr/>
          <p:nvPr/>
        </p:nvSpPr>
        <p:spPr>
          <a:xfrm>
            <a:off x="5457217" y="4008263"/>
            <a:ext cx="5267105" cy="12116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vi-VN" sz="2000" dirty="0">
                <a:latin typeface="UTM Avo"/>
              </a:rPr>
              <a:t>Sau bài này em sẽ:</a:t>
            </a:r>
          </a:p>
          <a:p>
            <a:pPr marL="285750" indent="-285750">
              <a:buFont typeface="Arial" panose="020B0604020202020204" pitchFamily="34" charset="0"/>
              <a:buChar char="•"/>
            </a:pPr>
            <a:r>
              <a:rPr lang="vi-VN" sz="2000" dirty="0">
                <a:latin typeface="UTM Avo"/>
              </a:rPr>
              <a:t>Tạo được chương trình đơn giản.</a:t>
            </a:r>
            <a:endParaRPr lang="en-US" sz="2000" dirty="0">
              <a:latin typeface="UTM Avo"/>
            </a:endParaRPr>
          </a:p>
        </p:txBody>
      </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523357" y="2944509"/>
            <a:ext cx="2996628" cy="2265547"/>
          </a:xfrm>
          <a:prstGeom prst="rect">
            <a:avLst/>
          </a:prstGeom>
        </p:spPr>
      </p:pic>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811834" y="390063"/>
            <a:ext cx="3076025" cy="820609"/>
          </a:xfrm>
          <a:prstGeom prst="rect">
            <a:avLst/>
          </a:prstGeom>
        </p:spPr>
        <p:txBody>
          <a:bodyPr wrap="square">
            <a:spAutoFit/>
          </a:bodyPr>
          <a:lstStyle/>
          <a:p>
            <a:pPr defTabSz="342900">
              <a:lnSpc>
                <a:spcPct val="150000"/>
              </a:lnSpc>
            </a:pPr>
            <a:r>
              <a:rPr lang="en-US" sz="3600" b="1" dirty="0">
                <a:solidFill>
                  <a:srgbClr val="0998D7"/>
                </a:solidFill>
                <a:latin typeface="SVN-SAF" panose="02040603050506020204" pitchFamily="18" charset="0"/>
                <a:cs typeface="Times New Roman" panose="02020603050405020304" pitchFamily="18" charset="0"/>
              </a:rPr>
              <a:t>KHỞI ĐỘNG</a:t>
            </a:r>
            <a:endParaRPr lang="vi-VN" sz="36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4012085" y="916570"/>
            <a:ext cx="6618519" cy="2405750"/>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4246160" y="1060339"/>
            <a:ext cx="6230170" cy="1884170"/>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Bạn Minh muốn nâng cấp chương trình "Chú chó đáng yêu" của bạn An như sau: Thêm một chú bướm trên sân khấu, chú chó sẽ đuổi theo chú bướm, mỗi lần đuổi kịp chú bướm thì chú chó kêu lên một tiếng..</a:t>
            </a:r>
            <a:endParaRPr lang="vi-VN" sz="2000" dirty="0">
              <a:latin typeface="UTM Avo" panose="02040603050506020204" pitchFamily="18" charset="0"/>
              <a:cs typeface="Times New Roman" panose="02020603050405020304" pitchFamily="18" charset="0"/>
            </a:endParaRPr>
          </a:p>
        </p:txBody>
      </p:sp>
      <p:pic>
        <p:nvPicPr>
          <p:cNvPr id="28"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606632" y="3616044"/>
            <a:ext cx="1156754" cy="822347"/>
          </a:xfrm>
          <a:prstGeom prst="rect">
            <a:avLst/>
          </a:prstGeom>
        </p:spPr>
      </p:pic>
      <p:sp>
        <p:nvSpPr>
          <p:cNvPr id="29" name="Rectangle 28"/>
          <p:cNvSpPr/>
          <p:nvPr/>
        </p:nvSpPr>
        <p:spPr>
          <a:xfrm>
            <a:off x="5763386" y="3442580"/>
            <a:ext cx="5127286" cy="2807500"/>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Lúc này, công việc của Minh là thêm nhân vật chú bướm và lập trình cho chú bướm chuyển động ngẫu nhiên trên màn hình. Điều chỉnh lại lệnh của nhân vật chú chó sao cho chú chó đuổi theo chú bướm. Chúng ta sẽ tạo chương trình cùng Minh nhé.</a:t>
            </a:r>
            <a:endParaRPr lang="en-US" alt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9"/>
          <a:stretch>
            <a:fillRect/>
          </a:stretch>
        </p:blipFill>
        <p:spPr>
          <a:xfrm>
            <a:off x="11368207" y="254982"/>
            <a:ext cx="521581" cy="460458"/>
          </a:xfrm>
          <a:prstGeom prst="rect">
            <a:avLst/>
          </a:prstGeom>
        </p:spPr>
      </p:pic>
    </p:spTree>
    <p:custDataLst>
      <p:tags r:id="rId1"/>
    </p:custDataLst>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679714" y="792761"/>
            <a:ext cx="10069349" cy="4708981"/>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không chạy ra khỏi khu vườn.</a:t>
            </a:r>
          </a:p>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phát âm thanh tiếng chó sủa.</a:t>
            </a:r>
          </a:p>
          <a:p>
            <a:pPr marL="457200" indent="-457200" algn="just" defTabSz="342900">
              <a:lnSpc>
                <a:spcPct val="150000"/>
              </a:lnSpc>
              <a:buAutoNum type="alphaLcParenR"/>
            </a:pPr>
            <a:r>
              <a:rPr lang="vi-VN" sz="2000" b="1" dirty="0">
                <a:solidFill>
                  <a:schemeClr val="accent6"/>
                </a:solidFill>
                <a:latin typeface="UTM Avo" panose="02040603050506020204" pitchFamily="18" charset="0"/>
                <a:cs typeface="Times New Roman" panose="02020603050405020304" pitchFamily="18" charset="0"/>
              </a:rPr>
              <a:t>Nhân vật và sân khấu</a:t>
            </a:r>
          </a:p>
          <a:p>
            <a:pPr algn="just" defTabSz="342900">
              <a:lnSpc>
                <a:spcPct val="150000"/>
              </a:lnSpc>
            </a:pPr>
            <a:r>
              <a:rPr lang="vi-VN" sz="2000" dirty="0">
                <a:latin typeface="UTM Avo" panose="02040603050506020204" pitchFamily="18" charset="0"/>
                <a:cs typeface="Times New Roman" panose="02020603050405020304" pitchFamily="18" charset="0"/>
              </a:rPr>
              <a:t>Nhân vật thực hiện hành động trên sân khấu theo các câu lệnh mà em lập trình cho nó.Khi em khởi động phần mềm Scratch, nhân vật mặc định là chú mèo và phông nền sân khấu là màu trắng. Em có thể thêm bớt nhân vật, thay đổi phông nền sân khấu cho phù hợp với nội dung ý tưởng câu chuyện.</a:t>
            </a: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b) Một số lệnh để tạo chương trình </a:t>
            </a:r>
          </a:p>
          <a:p>
            <a:pPr algn="just" defTabSz="342900">
              <a:lnSpc>
                <a:spcPct val="150000"/>
              </a:lnSpc>
            </a:pPr>
            <a:r>
              <a:rPr lang="vi-VN" sz="2000" dirty="0">
                <a:latin typeface="UTM Avo" panose="02040603050506020204" pitchFamily="18" charset="0"/>
                <a:cs typeface="Times New Roman" panose="02020603050405020304" pitchFamily="18" charset="0"/>
              </a:rPr>
              <a:t>Bảng 5 là các lệnh sẽ được sử dụng cho nhân vật chú chó để tạo chương trình thực hiện từng bước ý tưởng của bạn An.</a:t>
            </a:r>
          </a:p>
        </p:txBody>
      </p:sp>
    </p:spTree>
    <p:custDataLst>
      <p:tags r:id="rId1"/>
    </p:custDataLst>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5338" y="161952"/>
            <a:ext cx="1040092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Tạo chương trình diễn tả ý tưởng câu chuyện</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958266" y="2534454"/>
            <a:ext cx="9537500" cy="506292"/>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p:txBody>
      </p:sp>
      <p:grpSp>
        <p:nvGrpSpPr>
          <p:cNvPr id="9" name="Group 8"/>
          <p:cNvGrpSpPr/>
          <p:nvPr/>
        </p:nvGrpSpPr>
        <p:grpSpPr>
          <a:xfrm>
            <a:off x="958265" y="796038"/>
            <a:ext cx="5136924" cy="685420"/>
            <a:chOff x="708098" y="292955"/>
            <a:chExt cx="4193341" cy="685420"/>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 </a:t>
              </a:r>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endParaRPr lang="vi-VN" sz="2800" b="1" dirty="0">
                <a:solidFill>
                  <a:schemeClr val="bg1"/>
                </a:solidFill>
                <a:latin typeface="Sitka Subheading" pitchFamily="2" charset="0"/>
                <a:cs typeface="Times New Roman" panose="02020603050405020304" pitchFamily="18" charset="0"/>
              </a:endParaRPr>
            </a:p>
          </p:txBody>
        </p:sp>
      </p:grpSp>
      <p:pic>
        <p:nvPicPr>
          <p:cNvPr id="3" name="Picture 2">
            <a:extLst>
              <a:ext uri="{FF2B5EF4-FFF2-40B4-BE49-F238E27FC236}">
                <a16:creationId xmlns:a16="http://schemas.microsoft.com/office/drawing/2014/main" id="{404C9CC5-737B-B071-E032-5BF2BD8EB78A}"/>
              </a:ext>
            </a:extLst>
          </p:cNvPr>
          <p:cNvPicPr>
            <a:picLocks noChangeAspect="1"/>
          </p:cNvPicPr>
          <p:nvPr/>
        </p:nvPicPr>
        <p:blipFill>
          <a:blip r:embed="rId4"/>
          <a:stretch>
            <a:fillRect/>
          </a:stretch>
        </p:blipFill>
        <p:spPr>
          <a:xfrm>
            <a:off x="3319906" y="2523124"/>
            <a:ext cx="7178394" cy="3993145"/>
          </a:xfrm>
          <a:prstGeom prst="rect">
            <a:avLst/>
          </a:prstGeom>
        </p:spPr>
      </p:pic>
      <p:grpSp>
        <p:nvGrpSpPr>
          <p:cNvPr id="12" name="Group 11"/>
          <p:cNvGrpSpPr/>
          <p:nvPr/>
        </p:nvGrpSpPr>
        <p:grpSpPr>
          <a:xfrm>
            <a:off x="939468" y="731254"/>
            <a:ext cx="9556298" cy="1621694"/>
            <a:chOff x="708098" y="292955"/>
            <a:chExt cx="9556298" cy="1621694"/>
          </a:xfrm>
        </p:grpSpPr>
        <p:sp>
          <p:nvSpPr>
            <p:cNvPr id="14" name="Rectangle 13">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5" name="Rectangle 14">
              <a:extLst>
                <a:ext uri="{FF2B5EF4-FFF2-40B4-BE49-F238E27FC236}">
                  <a16:creationId xmlns:a16="http://schemas.microsoft.com/office/drawing/2014/main" id="{39558349-1F9F-48F3-830E-5BABDBF449D9}"/>
                </a:ext>
              </a:extLst>
            </p:cNvPr>
            <p:cNvSpPr/>
            <p:nvPr/>
          </p:nvSpPr>
          <p:spPr>
            <a:xfrm>
              <a:off x="3091070" y="437321"/>
              <a:ext cx="7173326" cy="1477328"/>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Mở tệp </a:t>
              </a:r>
              <a:r>
                <a:rPr lang="vi-VN" sz="2000" dirty="0">
                  <a:solidFill>
                    <a:schemeClr val="accent6"/>
                  </a:solidFill>
                  <a:latin typeface="UTM Avo" panose="02040603050506020204" pitchFamily="18" charset="0"/>
                  <a:cs typeface="Times New Roman" panose="02020603050405020304" pitchFamily="18" charset="0"/>
                </a:rPr>
                <a:t>ChuCho</a:t>
              </a:r>
              <a:r>
                <a:rPr lang="vi-VN" sz="2000" dirty="0">
                  <a:latin typeface="UTM Avo" panose="02040603050506020204" pitchFamily="18" charset="0"/>
                  <a:cs typeface="Times New Roman" panose="02020603050405020304" pitchFamily="18" charset="0"/>
                </a:rPr>
                <a:t> đã lưu ở bài thực hành trước. Thêm nhân vật</a:t>
              </a:r>
            </a:p>
            <a:p>
              <a:pPr algn="just" defTabSz="342900">
                <a:lnSpc>
                  <a:spcPct val="150000"/>
                </a:lnSpc>
              </a:pPr>
              <a:r>
                <a:rPr lang="vi-VN" sz="2000" dirty="0">
                  <a:latin typeface="UTM Avo" panose="02040603050506020204" pitchFamily="18" charset="0"/>
                  <a:cs typeface="Times New Roman" panose="02020603050405020304" pitchFamily="18" charset="0"/>
                </a:rPr>
                <a:t>chú bướm vào chương trình và lập trình cho chú bướm. Điều chỉnh lệnh của các nhân vật. Lưu lại tệp với tên </a:t>
              </a:r>
              <a:r>
                <a:rPr lang="vi-VN" sz="2000" dirty="0">
                  <a:solidFill>
                    <a:schemeClr val="accent6"/>
                  </a:solidFill>
                  <a:latin typeface="UTM Avo" panose="02040603050506020204" pitchFamily="18" charset="0"/>
                  <a:cs typeface="Times New Roman" panose="02020603050405020304" pitchFamily="18" charset="0"/>
                </a:rPr>
                <a:t>DuoiBat</a:t>
              </a:r>
              <a:r>
                <a:rPr lang="vi-VN" sz="2000" dirty="0">
                  <a:latin typeface="UTM Avo" panose="02040603050506020204" pitchFamily="18" charset="0"/>
                  <a:cs typeface="Times New Roman" panose="02020603050405020304" pitchFamily="18" charset="0"/>
                </a:rPr>
                <a:t>.</a:t>
              </a: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a:solidFill>
                    <a:schemeClr val="bg1"/>
                  </a:solidFill>
                  <a:latin typeface="Sitka Subheading" pitchFamily="2" charset="0"/>
                  <a:cs typeface="Times New Roman" panose="02020603050405020304" pitchFamily="18" charset="0"/>
                </a:rPr>
                <a:t>1</a:t>
              </a:r>
            </a:p>
          </p:txBody>
        </p:sp>
      </p:grpSp>
    </p:spTree>
    <p:custDataLst>
      <p:tags r:id="rId1"/>
    </p:custDataLst>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558349-1F9F-48F3-830E-5BABDBF449D9}"/>
              </a:ext>
            </a:extLst>
          </p:cNvPr>
          <p:cNvSpPr/>
          <p:nvPr/>
        </p:nvSpPr>
        <p:spPr>
          <a:xfrm>
            <a:off x="979224" y="365496"/>
            <a:ext cx="9537500" cy="506292"/>
          </a:xfrm>
          <a:prstGeom prst="rect">
            <a:avLst/>
          </a:prstGeom>
        </p:spPr>
        <p:txBody>
          <a:bodyPr wrap="square">
            <a:spAutoFit/>
          </a:bodyPr>
          <a:lstStyle/>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Tạo chương trình cho chú bướm như minh hoạ trong Hình 75.</a:t>
            </a:r>
          </a:p>
        </p:txBody>
      </p:sp>
      <p:pic>
        <p:nvPicPr>
          <p:cNvPr id="4" name="Picture 3">
            <a:extLst>
              <a:ext uri="{FF2B5EF4-FFF2-40B4-BE49-F238E27FC236}">
                <a16:creationId xmlns:a16="http://schemas.microsoft.com/office/drawing/2014/main" id="{3690BC1D-B2FF-9C82-B67E-E05700C27653}"/>
              </a:ext>
            </a:extLst>
          </p:cNvPr>
          <p:cNvPicPr>
            <a:picLocks noChangeAspect="1"/>
          </p:cNvPicPr>
          <p:nvPr/>
        </p:nvPicPr>
        <p:blipFill>
          <a:blip r:embed="rId4"/>
          <a:stretch>
            <a:fillRect/>
          </a:stretch>
        </p:blipFill>
        <p:spPr>
          <a:xfrm>
            <a:off x="2717057" y="928900"/>
            <a:ext cx="6757886" cy="5563604"/>
          </a:xfrm>
          <a:prstGeom prst="rect">
            <a:avLst/>
          </a:prstGeom>
        </p:spPr>
      </p:pic>
    </p:spTree>
    <p:custDataLst>
      <p:tags r:id="rId1"/>
    </p:custDataLst>
    <p:extLst>
      <p:ext uri="{BB962C8B-B14F-4D97-AF65-F5344CB8AC3E}">
        <p14:creationId xmlns:p14="http://schemas.microsoft.com/office/powerpoint/2010/main" val="1118677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3304FF-069E-9139-BF74-579530B4E5F4}"/>
              </a:ext>
            </a:extLst>
          </p:cNvPr>
          <p:cNvPicPr>
            <a:picLocks noChangeAspect="1"/>
          </p:cNvPicPr>
          <p:nvPr/>
        </p:nvPicPr>
        <p:blipFill>
          <a:blip r:embed="rId4"/>
          <a:stretch>
            <a:fillRect/>
          </a:stretch>
        </p:blipFill>
        <p:spPr>
          <a:xfrm>
            <a:off x="745863" y="268707"/>
            <a:ext cx="10519823" cy="6164942"/>
          </a:xfrm>
          <a:prstGeom prst="rect">
            <a:avLst/>
          </a:prstGeom>
        </p:spPr>
      </p:pic>
    </p:spTree>
    <p:custDataLst>
      <p:tags r:id="rId1"/>
    </p:custDataLst>
    <p:extLst>
      <p:ext uri="{BB962C8B-B14F-4D97-AF65-F5344CB8AC3E}">
        <p14:creationId xmlns:p14="http://schemas.microsoft.com/office/powerpoint/2010/main" val="3450999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10332569" y="4943615"/>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11110711" cy="3276282"/>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mở chương trình "Bể cá cảnh" đã làm ở phần luyện tập Bài 15, rồi</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thực hiện các nhiệm vụ sau:</a:t>
            </a:r>
          </a:p>
          <a:p>
            <a:pPr algn="just" defTabSz="342900">
              <a:lnSpc>
                <a:spcPct val="150000"/>
              </a:lnSpc>
            </a:pPr>
            <a:r>
              <a:rPr lang="vi-VN" sz="2000" dirty="0">
                <a:latin typeface="UTM Avo" panose="02040603050506020204" pitchFamily="18" charset="0"/>
                <a:cs typeface="Times New Roman" panose="02020603050405020304" pitchFamily="18" charset="0"/>
              </a:rPr>
              <a:t>a) Thêm nhiều nhân vật cá khác nhau và tạo chương trình giống nhân vật cá</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ban đầu.</a:t>
            </a:r>
          </a:p>
          <a:p>
            <a:pPr algn="just" defTabSz="342900">
              <a:lnSpc>
                <a:spcPct val="150000"/>
              </a:lnSpc>
            </a:pPr>
            <a:r>
              <a:rPr lang="vi-VN" sz="2000" dirty="0">
                <a:latin typeface="UTM Avo" panose="02040603050506020204" pitchFamily="18" charset="0"/>
                <a:cs typeface="Times New Roman" panose="02020603050405020304" pitchFamily="18" charset="0"/>
              </a:rPr>
              <a:t>b) Chạy chương trình và quan sát kết quả.</a:t>
            </a:r>
          </a:p>
          <a:p>
            <a:pPr algn="just" defTabSz="342900">
              <a:lnSpc>
                <a:spcPct val="150000"/>
              </a:lnSpc>
            </a:pPr>
            <a:r>
              <a:rPr lang="vi-VN" sz="2000" dirty="0">
                <a:latin typeface="UTM Avo" panose="02040603050506020204" pitchFamily="18" charset="0"/>
                <a:cs typeface="Times New Roman" panose="02020603050405020304" pitchFamily="18" charset="0"/>
              </a:rPr>
              <a:t>2. Em hãy mở chương trình "Điều khiển rô-bốt" đã lưu ở Bài 14, rồi thực hiện</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các nhiệm vụ sau:</a:t>
            </a:r>
          </a:p>
          <a:p>
            <a:pPr algn="just" defTabSz="342900">
              <a:lnSpc>
                <a:spcPct val="150000"/>
              </a:lnSpc>
            </a:pPr>
            <a:r>
              <a:rPr lang="vi-VN" sz="2000" dirty="0">
                <a:latin typeface="UTM Avo" panose="02040603050506020204" pitchFamily="18" charset="0"/>
                <a:cs typeface="Times New Roman" panose="02020603050405020304" pitchFamily="18" charset="0"/>
              </a:rPr>
              <a:t>a) Thêm nhân vật bọ dừa và tạo chương trình cho bọ dừa vẽ hình chữ nhật.</a:t>
            </a:r>
          </a:p>
          <a:p>
            <a:pPr algn="just" defTabSz="342900">
              <a:lnSpc>
                <a:spcPct val="150000"/>
              </a:lnSpc>
            </a:pPr>
            <a:r>
              <a:rPr lang="vi-VN" sz="2000" dirty="0">
                <a:latin typeface="UTM Avo" panose="02040603050506020204" pitchFamily="18" charset="0"/>
                <a:cs typeface="Times New Roman" panose="02020603050405020304" pitchFamily="18" charset="0"/>
              </a:rPr>
              <a:t>b) Xoá nhân vật mèo.</a:t>
            </a:r>
          </a:p>
          <a:p>
            <a:pPr algn="just" defTabSz="342900">
              <a:lnSpc>
                <a:spcPct val="150000"/>
              </a:lnSpc>
            </a:pPr>
            <a:r>
              <a:rPr lang="vi-VN" sz="2000" dirty="0">
                <a:latin typeface="UTM Avo" panose="02040603050506020204" pitchFamily="18" charset="0"/>
                <a:cs typeface="Times New Roman" panose="02020603050405020304" pitchFamily="18" charset="0"/>
              </a:rPr>
              <a:t>c) Chạy chương trình và quan sát kết quả.</a:t>
            </a:r>
          </a:p>
        </p:txBody>
      </p:sp>
    </p:spTree>
    <p:custDataLst>
      <p:tags r:id="rId1"/>
    </p:custDataLst>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4"/>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61923" y="1487194"/>
            <a:ext cx="9466519"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Tạo chương trình mới cho nhân vật bọ cánh cứng vừa di chuyển vừa vẽ</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đường như Hình 77 dưới đây.</a:t>
            </a:r>
          </a:p>
        </p:txBody>
      </p:sp>
      <p:pic>
        <p:nvPicPr>
          <p:cNvPr id="7" name="Picture 6">
            <a:extLst>
              <a:ext uri="{FF2B5EF4-FFF2-40B4-BE49-F238E27FC236}">
                <a16:creationId xmlns:a16="http://schemas.microsoft.com/office/drawing/2014/main" id="{E571D46C-D4E8-70B4-1408-3E777C62641B}"/>
              </a:ext>
            </a:extLst>
          </p:cNvPr>
          <p:cNvPicPr>
            <a:picLocks noChangeAspect="1"/>
          </p:cNvPicPr>
          <p:nvPr/>
        </p:nvPicPr>
        <p:blipFill>
          <a:blip r:embed="rId5"/>
          <a:stretch>
            <a:fillRect/>
          </a:stretch>
        </p:blipFill>
        <p:spPr>
          <a:xfrm>
            <a:off x="4871231" y="2125957"/>
            <a:ext cx="2959378" cy="3244849"/>
          </a:xfrm>
          <a:prstGeom prst="rect">
            <a:avLst/>
          </a:prstGeom>
        </p:spPr>
      </p:pic>
      <p:sp>
        <p:nvSpPr>
          <p:cNvPr id="9" name="TextBox 8">
            <a:extLst>
              <a:ext uri="{FF2B5EF4-FFF2-40B4-BE49-F238E27FC236}">
                <a16:creationId xmlns:a16="http://schemas.microsoft.com/office/drawing/2014/main" id="{548D5CAD-5DCA-4E27-B1F2-8CE5D526589C}"/>
              </a:ext>
            </a:extLst>
          </p:cNvPr>
          <p:cNvSpPr txBox="1"/>
          <p:nvPr/>
        </p:nvSpPr>
        <p:spPr>
          <a:xfrm>
            <a:off x="1661923" y="5809514"/>
            <a:ext cx="6097656" cy="400110"/>
          </a:xfrm>
          <a:prstGeom prst="rect">
            <a:avLst/>
          </a:prstGeom>
          <a:noFill/>
        </p:spPr>
        <p:txBody>
          <a:bodyPr wrap="square">
            <a:spAutoFit/>
          </a:bodyPr>
          <a:lstStyle/>
          <a:p>
            <a:r>
              <a:rPr lang="vi-VN" sz="2000" i="1" dirty="0">
                <a:latin typeface="UTM  avo"/>
              </a:rPr>
              <a:t>Lưu ý: </a:t>
            </a:r>
            <a:r>
              <a:rPr lang="vi-VN" sz="2000" dirty="0">
                <a:latin typeface="UTM  avo"/>
              </a:rPr>
              <a:t>Mỗi đoạn thẳng tương ứng với 60 bước.</a:t>
            </a:r>
            <a:endParaRPr lang="en-US" sz="2000" dirty="0">
              <a:latin typeface="UTM  avo"/>
            </a:endParaRPr>
          </a:p>
        </p:txBody>
      </p:sp>
    </p:spTree>
    <p:custDataLst>
      <p:tags r:id="rId1"/>
    </p:custDataLst>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3009789" y="102399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3569" y="3034708"/>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7"/>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CE_TITLE" val="TIN HOC 4 - BAI 16 CHƯƠNG TRÌNH CỦA EM 2.5"/>
  <p:tag name="ISPRING_ULTRA_SCORM_COURSE_ID" val="C9E0C0DB-38C3-4659-AD62-6523701A08EE"/>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P-6\uFFFD{44A87FE5-6518-44B1-B20F-A499C7EE3CD9}&quot;,&quot;E:\\GIAO AN MOI\\Tin 4\\5. PPT TIIN HOC 4\\5. SlideBaiGiang&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CURRENT_PLAYER_ID" val="universal"/>
  <p:tag name="ISPRING_PRESENTATION_TITLE" val="TIN HOC 4 - BAI 16 CHƯƠNG TRÌNH CỦA EM 2.5"/>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4105CA8F-7EC6-4298-8F80-E2DF62D1CA98}:280"/>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 name="GENSWF_SLIDE_UID" val="{D7EFDE7B-067B-429B-8E41-194C42BFED02}:283"/>
</p:tagLst>
</file>

<file path=ppt/tags/tag3.xml><?xml version="1.0" encoding="utf-8"?>
<p:tagLst xmlns:a="http://schemas.openxmlformats.org/drawingml/2006/main" xmlns:r="http://schemas.openxmlformats.org/officeDocument/2006/relationships" xmlns:p="http://schemas.openxmlformats.org/presentationml/2006/main">
  <p:tag name="GENSWF_SLIDE_UID" val="{8E62AB02-111E-4885-A87A-4FBBF27DE2F2}:2975"/>
</p:tagLst>
</file>

<file path=ppt/tags/tag4.xml><?xml version="1.0" encoding="utf-8"?>
<p:tagLst xmlns:a="http://schemas.openxmlformats.org/drawingml/2006/main" xmlns:r="http://schemas.openxmlformats.org/officeDocument/2006/relationships" xmlns:p="http://schemas.openxmlformats.org/presentationml/2006/main">
  <p:tag name="GENSWF_SLIDE_UID" val="{F883953E-90F5-4F52-A192-3591A1281468}:2994"/>
</p:tagLst>
</file>

<file path=ppt/tags/tag5.xml><?xml version="1.0" encoding="utf-8"?>
<p:tagLst xmlns:a="http://schemas.openxmlformats.org/drawingml/2006/main" xmlns:r="http://schemas.openxmlformats.org/officeDocument/2006/relationships" xmlns:p="http://schemas.openxmlformats.org/presentationml/2006/main">
  <p:tag name="GENSWF_SLIDE_UID" val="{88B2BBF8-01A1-4C7F-B2CE-C93E647C180D}:2992"/>
</p:tagLst>
</file>

<file path=ppt/tags/tag6.xml><?xml version="1.0" encoding="utf-8"?>
<p:tagLst xmlns:a="http://schemas.openxmlformats.org/drawingml/2006/main" xmlns:r="http://schemas.openxmlformats.org/officeDocument/2006/relationships" xmlns:p="http://schemas.openxmlformats.org/presentationml/2006/main">
  <p:tag name="GENSWF_SLIDE_UID" val="{84743C47-2AD7-44BF-97E9-851F595425D3}:2998"/>
</p:tagLst>
</file>

<file path=ppt/tags/tag7.xml><?xml version="1.0" encoding="utf-8"?>
<p:tagLst xmlns:a="http://schemas.openxmlformats.org/drawingml/2006/main" xmlns:r="http://schemas.openxmlformats.org/officeDocument/2006/relationships" xmlns:p="http://schemas.openxmlformats.org/presentationml/2006/main">
  <p:tag name="GENSWF_SLIDE_UID" val="{67575792-67F1-47C2-9FBF-B59F641D7F6B}:2991"/>
</p:tagLst>
</file>

<file path=ppt/tags/tag8.xml><?xml version="1.0" encoding="utf-8"?>
<p:tagLst xmlns:a="http://schemas.openxmlformats.org/drawingml/2006/main" xmlns:r="http://schemas.openxmlformats.org/officeDocument/2006/relationships" xmlns:p="http://schemas.openxmlformats.org/presentationml/2006/main">
  <p:tag name="GENSWF_SLIDE_UID" val="{9977A6F4-A38B-44AA-9E4E-414294D032AC}:2985"/>
</p:tagLst>
</file>

<file path=ppt/tags/tag9.xml><?xml version="1.0" encoding="utf-8"?>
<p:tagLst xmlns:a="http://schemas.openxmlformats.org/drawingml/2006/main" xmlns:r="http://schemas.openxmlformats.org/officeDocument/2006/relationships" xmlns:p="http://schemas.openxmlformats.org/presentationml/2006/main">
  <p:tag name="GENSWF_SLIDE_UID" val="{2FB1E922-1E2B-4766-A954-0E3DA51DA3C8}:2986"/>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8196</TotalTime>
  <Words>549</Words>
  <Application>Microsoft Office PowerPoint</Application>
  <PresentationFormat>Widescreen</PresentationFormat>
  <Paragraphs>55</Paragraphs>
  <Slides>9</Slides>
  <Notes>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vt:i4>
      </vt:variant>
    </vt:vector>
  </HeadingPairs>
  <TitlesOfParts>
    <vt:vector size="23" baseType="lpstr">
      <vt:lpstr>等线</vt:lpstr>
      <vt:lpstr>Arial</vt:lpstr>
      <vt:lpstr>Calibri</vt:lpstr>
      <vt:lpstr>iCiel Cadena</vt:lpstr>
      <vt:lpstr>Sitka Subheading</vt:lpstr>
      <vt:lpstr>SVN-Adam Gorry</vt:lpstr>
      <vt:lpstr>SVN-Androgyne</vt:lpstr>
      <vt:lpstr>SVN-Avo</vt:lpstr>
      <vt:lpstr>SVN-SAF</vt:lpstr>
      <vt:lpstr>Times New Roman</vt:lpstr>
      <vt:lpstr>UTM  avo</vt:lpstr>
      <vt:lpstr>UTM Avo</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HOC 4 - BAI 16 CHƯƠNG TRÌNH CỦA EM 2.5</dc:title>
  <dc:creator>Uyen Uyen</dc:creator>
  <cp:lastModifiedBy>Văn Ngọ</cp:lastModifiedBy>
  <cp:revision>244</cp:revision>
  <dcterms:created xsi:type="dcterms:W3CDTF">2021-11-14T08:33:55Z</dcterms:created>
  <dcterms:modified xsi:type="dcterms:W3CDTF">2024-05-25T01:23:40Z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2024-05-25T01:23:23Z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cc0cbe3d-08f6-479b-9906-bdac08861b8a</vt:lpwstr>
  </property>
  <property fmtid="{D5CDD505-2E9C-101B-9397-08002B2CF9AE}" pid="7" name="MSIP_Label_defa4170-0d19-0005-0004-bc88714345d2_ActionId">
    <vt:lpwstr>484d4bb3-a2aa-469b-a533-c8174fa85092</vt:lpwstr>
  </property>
  <property fmtid="{D5CDD505-2E9C-101B-9397-08002B2CF9AE}" pid="8" name="MSIP_Label_defa4170-0d19-0005-0004-bc88714345d2_ContentBits">
    <vt:lpwstr>0</vt:lpwstr>
  </property>
</Properties>
</file>