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3"/>
  </p:notesMasterIdLst>
  <p:sldIdLst>
    <p:sldId id="345" r:id="rId2"/>
    <p:sldId id="340" r:id="rId3"/>
    <p:sldId id="352" r:id="rId4"/>
    <p:sldId id="320" r:id="rId5"/>
    <p:sldId id="348" r:id="rId6"/>
    <p:sldId id="360" r:id="rId7"/>
    <p:sldId id="361" r:id="rId8"/>
    <p:sldId id="350" r:id="rId9"/>
    <p:sldId id="349" r:id="rId10"/>
    <p:sldId id="363" r:id="rId11"/>
    <p:sldId id="327" r:id="rId12"/>
    <p:sldId id="328" r:id="rId13"/>
    <p:sldId id="364" r:id="rId14"/>
    <p:sldId id="365" r:id="rId15"/>
    <p:sldId id="366" r:id="rId16"/>
    <p:sldId id="330" r:id="rId17"/>
    <p:sldId id="341" r:id="rId18"/>
    <p:sldId id="333" r:id="rId19"/>
    <p:sldId id="367" r:id="rId20"/>
    <p:sldId id="335" r:id="rId21"/>
    <p:sldId id="336" r:id="rId22"/>
    <p:sldId id="337" r:id="rId23"/>
    <p:sldId id="338" r:id="rId24"/>
    <p:sldId id="342" r:id="rId25"/>
    <p:sldId id="344" r:id="rId26"/>
    <p:sldId id="357" r:id="rId27"/>
    <p:sldId id="368" r:id="rId28"/>
    <p:sldId id="343" r:id="rId29"/>
    <p:sldId id="358" r:id="rId30"/>
    <p:sldId id="318" r:id="rId31"/>
    <p:sldId id="332" r:id="rId32"/>
  </p:sldIdLst>
  <p:sldSz cx="6858000" cy="5143500"/>
  <p:notesSz cx="6858000" cy="9144000"/>
  <p:embeddedFontLst>
    <p:embeddedFont>
      <p:font typeface="UTM Cookies" panose="02040603050506020204" pitchFamily="18" charset="0"/>
      <p:regular r:id="rId34"/>
    </p:embeddedFont>
    <p:embeddedFont>
      <p:font typeface="UTM Charlotte" panose="02040603050506020204" pitchFamily="18" charset="0"/>
      <p:regular r:id="rId35"/>
    </p:embeddedFont>
    <p:embeddedFont>
      <p:font typeface="Kalam" panose="020B0604020202020204" charset="0"/>
      <p:regular r:id="rId36"/>
      <p:bold r:id="rId37"/>
    </p:embeddedFont>
    <p:embeddedFont>
      <p:font typeface="UTM Avo" panose="02040603050506020204" pitchFamily="18" charset="0"/>
      <p:regular r:id="rId38"/>
      <p:bold r:id="rId39"/>
      <p:italic r:id="rId40"/>
      <p:boldItalic r:id="rId41"/>
    </p:embeddedFont>
    <p:embeddedFont>
      <p:font typeface="Montserrat"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506" autoAdjust="0"/>
  </p:normalViewPr>
  <p:slideViewPr>
    <p:cSldViewPr snapToGrid="0">
      <p:cViewPr varScale="1">
        <p:scale>
          <a:sx n="89" d="100"/>
          <a:sy n="89" d="100"/>
        </p:scale>
        <p:origin x="15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3954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72068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3.wdp"/><Relationship Id="rId4" Type="http://schemas.openxmlformats.org/officeDocument/2006/relationships/image" Target="../media/image22.png"/><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5.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5.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5.png"/><Relationship Id="rId5" Type="http://schemas.microsoft.com/office/2007/relationships/hdphoto" Target="../media/hdphoto1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5" Type="http://schemas.microsoft.com/office/2007/relationships/hdphoto" Target="../media/hdphoto18.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9.xml"/><Relationship Id="rId5" Type="http://schemas.microsoft.com/office/2007/relationships/hdphoto" Target="../media/hdphoto19.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microsoft.com/office/2007/relationships/hdphoto" Target="../media/hdphoto24.wdp"/></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09" y="2427750"/>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352217" y="2991554"/>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27245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Câu chuyện kể về ai?</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chuyện kể về gấu con và các bạn của gấu con.</a:t>
            </a:r>
          </a:p>
        </p:txBody>
      </p:sp>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583349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lúc đầu chưa đội nào muốn nhận gấu con?</a:t>
            </a:r>
          </a:p>
        </p:txBody>
      </p:sp>
      <p:sp>
        <p:nvSpPr>
          <p:cNvPr id="16" name="TextBox 15">
            <a:extLst>
              <a:ext uri="{FF2B5EF4-FFF2-40B4-BE49-F238E27FC236}">
                <a16:creationId xmlns:a16="http://schemas.microsoft.com/office/drawing/2014/main" id="{FB3C234E-72AA-40EA-8D77-27C17D4F3570}"/>
              </a:ext>
            </a:extLst>
          </p:cNvPr>
          <p:cNvSpPr txBox="1"/>
          <p:nvPr/>
        </p:nvSpPr>
        <p:spPr>
          <a:xfrm>
            <a:off x="392441" y="2858118"/>
            <a:ext cx="6090760" cy="614655"/>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Lúc đầu, chưa đội nào muốn nhận gấu con vì nhìn gấu con có vẻ chậm chạp và đá bóng không tốt.</a:t>
            </a:r>
          </a:p>
        </p:txBody>
      </p:sp>
      <p:pic>
        <p:nvPicPr>
          <p:cNvPr id="4" name="Picture 3">
            <a:extLst>
              <a:ext uri="{FF2B5EF4-FFF2-40B4-BE49-F238E27FC236}">
                <a16:creationId xmlns:a16="http://schemas.microsoft.com/office/drawing/2014/main" id="{FB195118-18A1-425C-8A5A-0A2171B7FE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19395" y="1819730"/>
            <a:ext cx="753503" cy="735842"/>
          </a:xfrm>
          <a:prstGeom prst="ellipse">
            <a:avLst/>
          </a:prstGeom>
          <a:ln w="19050">
            <a:solidFill>
              <a:srgbClr val="0070C0"/>
            </a:solidFill>
          </a:ln>
        </p:spPr>
      </p:pic>
      <p:pic>
        <p:nvPicPr>
          <p:cNvPr id="6" name="Picture 5">
            <a:extLst>
              <a:ext uri="{FF2B5EF4-FFF2-40B4-BE49-F238E27FC236}">
                <a16:creationId xmlns:a16="http://schemas.microsoft.com/office/drawing/2014/main" id="{DF45065A-9836-4F17-AF62-09D89A96E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pic>
        <p:nvPicPr>
          <p:cNvPr id="7" name="Picture 6">
            <a:extLst>
              <a:ext uri="{FF2B5EF4-FFF2-40B4-BE49-F238E27FC236}">
                <a16:creationId xmlns:a16="http://schemas.microsoft.com/office/drawing/2014/main" id="{F8A64370-638A-4E87-A989-AB1D4A5ECD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88168" y="3454734"/>
            <a:ext cx="1044391" cy="1316841"/>
          </a:xfrm>
          <a:prstGeom prst="ellipse">
            <a:avLst/>
          </a:prstGeom>
          <a:ln>
            <a:noFill/>
          </a:ln>
          <a:effectLst>
            <a:softEdge rad="112500"/>
          </a:effectLst>
        </p:spPr>
      </p:pic>
      <p:pic>
        <p:nvPicPr>
          <p:cNvPr id="8" name="Picture 7">
            <a:extLst>
              <a:ext uri="{FF2B5EF4-FFF2-40B4-BE49-F238E27FC236}">
                <a16:creationId xmlns:a16="http://schemas.microsoft.com/office/drawing/2014/main" id="{67D985D0-4574-4B29-AB63-55CCF82A38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732559" y="3438279"/>
            <a:ext cx="1028700" cy="1390650"/>
          </a:xfrm>
          <a:prstGeom prst="ellipse">
            <a:avLst/>
          </a:prstGeom>
          <a:ln>
            <a:noFill/>
          </a:ln>
          <a:effectLst>
            <a:softEdge rad="112500"/>
          </a:effectLst>
        </p:spPr>
      </p:pic>
      <p:pic>
        <p:nvPicPr>
          <p:cNvPr id="9" name="Picture 8">
            <a:extLst>
              <a:ext uri="{FF2B5EF4-FFF2-40B4-BE49-F238E27FC236}">
                <a16:creationId xmlns:a16="http://schemas.microsoft.com/office/drawing/2014/main" id="{7CEE8C60-2185-4D80-8338-19FC695B009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871171" y="3472773"/>
            <a:ext cx="934479" cy="1365215"/>
          </a:xfrm>
          <a:prstGeom prst="ellipse">
            <a:avLst/>
          </a:prstGeom>
          <a:ln>
            <a:noFill/>
          </a:ln>
          <a:effectLst>
            <a:softEdge rad="112500"/>
          </a:effec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30079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59F2B1-9C81-419B-87CD-125D3A4D781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6312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56DDF3-A529-44E2-A534-9E09EEAA245A}"/>
              </a:ext>
            </a:extLst>
          </p:cNvPr>
          <p:cNvSpPr txBox="1"/>
          <p:nvPr/>
        </p:nvSpPr>
        <p:spPr>
          <a:xfrm>
            <a:off x="1120214" y="563123"/>
            <a:ext cx="5207938" cy="323165"/>
          </a:xfrm>
          <a:prstGeom prst="rect">
            <a:avLst/>
          </a:prstGeom>
          <a:noFill/>
        </p:spPr>
        <p:txBody>
          <a:bodyPr wrap="square" rtlCol="0">
            <a:spAutoFit/>
          </a:bodyPr>
          <a:lstStyle/>
          <a:p>
            <a:pPr algn="just"/>
            <a:r>
              <a:rPr lang="vi-VN" sz="1500" dirty="0">
                <a:latin typeface="UTM Avo" panose="02040603050506020204" pitchFamily="18" charset="0"/>
              </a:rPr>
              <a:t>Gấu con có đức tính gì đáng học tập?</a:t>
            </a:r>
          </a:p>
        </p:txBody>
      </p:sp>
      <p:pic>
        <p:nvPicPr>
          <p:cNvPr id="4" name="Picture 3">
            <a:extLst>
              <a:ext uri="{FF2B5EF4-FFF2-40B4-BE49-F238E27FC236}">
                <a16:creationId xmlns:a16="http://schemas.microsoft.com/office/drawing/2014/main" id="{B1A71B2B-F284-462D-B94F-AAE7D9CECA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5" name="TextBox 4">
            <a:extLst>
              <a:ext uri="{FF2B5EF4-FFF2-40B4-BE49-F238E27FC236}">
                <a16:creationId xmlns:a16="http://schemas.microsoft.com/office/drawing/2014/main" id="{D807B192-D31D-4DB6-867E-F31B7E190981}"/>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Gấu con có đức tính kiên trì và chăm chỉ. Nhờ đó, gấu con đã bóng giỏi hơn và được các bạn khâm phục.</a:t>
            </a:r>
          </a:p>
        </p:txBody>
      </p:sp>
      <p:pic>
        <p:nvPicPr>
          <p:cNvPr id="6" name="Picture 5">
            <a:extLst>
              <a:ext uri="{FF2B5EF4-FFF2-40B4-BE49-F238E27FC236}">
                <a16:creationId xmlns:a16="http://schemas.microsoft.com/office/drawing/2014/main" id="{D16D60CE-DA05-4452-B1A3-577C7BECF4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411234" y="2681075"/>
            <a:ext cx="3991987" cy="2145259"/>
          </a:xfrm>
          <a:prstGeom prst="rect">
            <a:avLst/>
          </a:prstGeom>
        </p:spPr>
      </p:pic>
      <p:grpSp>
        <p:nvGrpSpPr>
          <p:cNvPr id="7" name="Group 6">
            <a:extLst>
              <a:ext uri="{FF2B5EF4-FFF2-40B4-BE49-F238E27FC236}">
                <a16:creationId xmlns:a16="http://schemas.microsoft.com/office/drawing/2014/main" id="{A1E5FAF0-9771-4A96-8CE8-A5832C2D10F6}"/>
              </a:ext>
            </a:extLst>
          </p:cNvPr>
          <p:cNvGrpSpPr/>
          <p:nvPr/>
        </p:nvGrpSpPr>
        <p:grpSpPr>
          <a:xfrm>
            <a:off x="939320" y="1971675"/>
            <a:ext cx="4979359" cy="1200150"/>
            <a:chOff x="743710" y="1514475"/>
            <a:chExt cx="5370580" cy="1200150"/>
          </a:xfrm>
        </p:grpSpPr>
        <p:sp>
          <p:nvSpPr>
            <p:cNvPr id="8" name="Scroll: Horizontal 7">
              <a:extLst>
                <a:ext uri="{FF2B5EF4-FFF2-40B4-BE49-F238E27FC236}">
                  <a16:creationId xmlns:a16="http://schemas.microsoft.com/office/drawing/2014/main" id="{EAB8C72E-8B35-4A2B-8065-31A9AC8F901E}"/>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20531E2-16FC-4B2F-A135-7FABFAA342DB}"/>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rPr>
                <a:t>Hãy luôn kiên trì và chăm chỉ. </a:t>
              </a:r>
            </a:p>
            <a:p>
              <a:pPr algn="ctr">
                <a:lnSpc>
                  <a:spcPct val="150000"/>
                </a:lnSpc>
              </a:pPr>
              <a:r>
                <a:rPr lang="vi-VN" sz="2000" b="1" i="1" dirty="0">
                  <a:solidFill>
                    <a:srgbClr val="FF0000"/>
                  </a:solidFill>
                  <a:latin typeface="UTM Avo" panose="02040603050506020204" pitchFamily="18" charset="0"/>
                </a:rPr>
                <a:t>Nhờ đó, chúng ta sẽ thành công.</a:t>
              </a:r>
            </a:p>
          </p:txBody>
        </p:sp>
      </p:grpSp>
    </p:spTree>
    <p:extLst>
      <p:ext uri="{BB962C8B-B14F-4D97-AF65-F5344CB8AC3E}">
        <p14:creationId xmlns:p14="http://schemas.microsoft.com/office/powerpoint/2010/main" val="7698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056737" y="351290"/>
            <a:ext cx="2030707" cy="413703"/>
          </a:xfrm>
          <a:prstGeom prst="rect">
            <a:avLst/>
          </a:prstGeom>
          <a:noFill/>
        </p:spPr>
        <p:txBody>
          <a:bodyPr wrap="square" rtlCol="0">
            <a:spAutoFit/>
          </a:bodyPr>
          <a:lstStyle/>
          <a:p>
            <a:pPr algn="ctr">
              <a:lnSpc>
                <a:spcPct val="150000"/>
              </a:lnSpc>
            </a:pPr>
            <a:r>
              <a:rPr lang="vi-VN" sz="1600" b="1">
                <a:solidFill>
                  <a:srgbClr val="17479D"/>
                </a:solidFill>
                <a:latin typeface="UTM Avo" panose="02040603050506020204" pitchFamily="18" charset="0"/>
              </a:rPr>
              <a:t>LUYỆN ĐỌC LẠI</a:t>
            </a:r>
            <a:endParaRPr lang="en-US" sz="16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09" y="2427750"/>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352217" y="2991554"/>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769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BB384D-FEF9-4E8E-B960-52B05104EE0B}"/>
              </a:ext>
            </a:extLst>
          </p:cNvPr>
          <p:cNvGrpSpPr/>
          <p:nvPr/>
        </p:nvGrpSpPr>
        <p:grpSpPr>
          <a:xfrm>
            <a:off x="407510" y="2388863"/>
            <a:ext cx="5895283" cy="2339536"/>
            <a:chOff x="407510" y="2388863"/>
            <a:chExt cx="5895283" cy="2339536"/>
          </a:xfrm>
        </p:grpSpPr>
        <p:sp>
          <p:nvSpPr>
            <p:cNvPr id="5" name="Speech Bubble: Oval 4">
              <a:extLst>
                <a:ext uri="{FF2B5EF4-FFF2-40B4-BE49-F238E27FC236}">
                  <a16:creationId xmlns:a16="http://schemas.microsoft.com/office/drawing/2014/main" id="{D3057978-3AC8-426E-A456-08B544CB7C59}"/>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Speech Bubble: Oval 36">
              <a:extLst>
                <a:ext uri="{FF2B5EF4-FFF2-40B4-BE49-F238E27FC236}">
                  <a16:creationId xmlns:a16="http://schemas.microsoft.com/office/drawing/2014/main" id="{91B59F6E-1AFA-473A-A7C4-A4D123AFD081}"/>
                </a:ext>
              </a:extLst>
            </p:cNvPr>
            <p:cNvSpPr/>
            <p:nvPr/>
          </p:nvSpPr>
          <p:spPr>
            <a:xfrm>
              <a:off x="407510" y="2778669"/>
              <a:ext cx="2374960" cy="1428340"/>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AE699A58-E4C1-4498-A6F3-9DB9B98C430A}"/>
                </a:ext>
              </a:extLst>
            </p:cNvPr>
            <p:cNvGrpSpPr/>
            <p:nvPr/>
          </p:nvGrpSpPr>
          <p:grpSpPr>
            <a:xfrm>
              <a:off x="2787372" y="2754636"/>
              <a:ext cx="2508235" cy="1973763"/>
              <a:chOff x="2393312" y="2582508"/>
              <a:chExt cx="2508235" cy="1973763"/>
            </a:xfrm>
          </p:grpSpPr>
          <p:pic>
            <p:nvPicPr>
              <p:cNvPr id="3074" name="Picture 2" descr="Premium Vector | Illustration of cartoon bear playing soccer">
                <a:extLst>
                  <a:ext uri="{FF2B5EF4-FFF2-40B4-BE49-F238E27FC236}">
                    <a16:creationId xmlns:a16="http://schemas.microsoft.com/office/drawing/2014/main" id="{1B6F967A-179B-420D-9C4D-24516E29B9E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Câu nào trong bài là lời khen?</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3847880" y="908358"/>
            <a:ext cx="1624173" cy="426997"/>
            <a:chOff x="568134" y="1909005"/>
            <a:chExt cx="3358407"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FF0000"/>
                </a:solidFill>
              </a:endParaRPr>
            </a:p>
          </p:txBody>
        </p:sp>
        <p:sp>
          <p:nvSpPr>
            <p:cNvPr id="17" name="TextBox 16">
              <a:extLst>
                <a:ext uri="{FF2B5EF4-FFF2-40B4-BE49-F238E27FC236}">
                  <a16:creationId xmlns:a16="http://schemas.microsoft.com/office/drawing/2014/main" id="{5D2C202A-9F5C-4E56-8B4C-806466597DBD}"/>
                </a:ext>
              </a:extLst>
            </p:cNvPr>
            <p:cNvSpPr txBox="1"/>
            <p:nvPr/>
          </p:nvSpPr>
          <p:spPr>
            <a:xfrm>
              <a:off x="568134" y="1909005"/>
              <a:ext cx="3358405"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Cậu giỏi quá!</a:t>
              </a:r>
            </a:p>
          </p:txBody>
        </p:sp>
      </p:grpSp>
      <p:sp>
        <p:nvSpPr>
          <p:cNvPr id="34" name="TextBox 33">
            <a:extLst>
              <a:ext uri="{FF2B5EF4-FFF2-40B4-BE49-F238E27FC236}">
                <a16:creationId xmlns:a16="http://schemas.microsoft.com/office/drawing/2014/main" id="{C80B00BE-BFAD-436F-9C0F-579CB9835429}"/>
              </a:ext>
            </a:extLst>
          </p:cNvPr>
          <p:cNvSpPr txBox="1"/>
          <p:nvPr/>
        </p:nvSpPr>
        <p:spPr>
          <a:xfrm>
            <a:off x="441862" y="1434789"/>
            <a:ext cx="6028249" cy="1082091"/>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bạn của gấu con trong câu chuyện trên, em sẽ nói lời chúc mừng gấu con như thế nào? Đoán xem, gấu con sẽ trả lời em ra sao?</a:t>
            </a:r>
          </a:p>
        </p:txBody>
      </p:sp>
      <p:sp>
        <p:nvSpPr>
          <p:cNvPr id="35" name="TextBox 34">
            <a:extLst>
              <a:ext uri="{FF2B5EF4-FFF2-40B4-BE49-F238E27FC236}">
                <a16:creationId xmlns:a16="http://schemas.microsoft.com/office/drawing/2014/main" id="{698C4694-3E6B-401A-A583-407AD014E0C9}"/>
              </a:ext>
            </a:extLst>
          </p:cNvPr>
          <p:cNvSpPr txBox="1"/>
          <p:nvPr/>
        </p:nvSpPr>
        <p:spPr>
          <a:xfrm>
            <a:off x="4851699" y="2499267"/>
            <a:ext cx="1451094"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Cảm ơn cậu!</a:t>
            </a:r>
          </a:p>
        </p:txBody>
      </p:sp>
      <p:sp>
        <p:nvSpPr>
          <p:cNvPr id="38" name="TextBox 37">
            <a:extLst>
              <a:ext uri="{FF2B5EF4-FFF2-40B4-BE49-F238E27FC236}">
                <a16:creationId xmlns:a16="http://schemas.microsoft.com/office/drawing/2014/main" id="{DCD5E451-F8EA-48A4-9C9D-A5A61987F469}"/>
              </a:ext>
            </a:extLst>
          </p:cNvPr>
          <p:cNvSpPr txBox="1"/>
          <p:nvPr/>
        </p:nvSpPr>
        <p:spPr>
          <a:xfrm>
            <a:off x="621584" y="2888861"/>
            <a:ext cx="1989843" cy="1082091"/>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Chúc mừng cậu đã trở thành cầu thủ chính thức nhé!</a:t>
            </a: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811E5F1-35BD-4FAB-9189-40096B06354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58725EF7-5A34-4CA6-8496-3DBE858AF803}"/>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7C6BD6C9-2CA9-437F-841F-C1BA832AA67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4" name="TextBox 23">
                <a:extLst>
                  <a:ext uri="{FF2B5EF4-FFF2-40B4-BE49-F238E27FC236}">
                    <a16:creationId xmlns:a16="http://schemas.microsoft.com/office/drawing/2014/main" id="{E92F494D-0867-4EF6-BA36-95FA7EF926CF}"/>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09D83D59-F84C-4DF6-BD7F-3A360B43367C}"/>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83932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189519" y="1608325"/>
            <a:ext cx="2823210" cy="523220"/>
          </a:xfrm>
          <a:prstGeom prst="rect">
            <a:avLst/>
          </a:prstGeom>
          <a:noFill/>
        </p:spPr>
        <p:txBody>
          <a:bodyPr wrap="none" rtlCol="0">
            <a:spAutoFit/>
          </a:bodyPr>
          <a:lstStyle/>
          <a:p>
            <a:pPr algn="ctr"/>
            <a:r>
              <a:rPr lang="vi-VN" sz="2800" b="1" dirty="0">
                <a:solidFill>
                  <a:srgbClr val="17479D"/>
                </a:solidFill>
                <a:latin typeface="UTM Avo" panose="02040603050506020204" pitchFamily="18" charset="0"/>
              </a:rPr>
              <a:t>MỘT GIỜ HỌC</a:t>
            </a:r>
            <a:endParaRPr lang="en-VN"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962749" y="2131545"/>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“Cầu thủ dự bị”.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48" y="2286111"/>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70018" y="2956964"/>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962749" y="279775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tên riêng viết đúng chính tả.</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962749" y="33999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20" y="3554527"/>
            <a:ext cx="288000" cy="288000"/>
          </a:xfrm>
          <a:prstGeom prst="rect">
            <a:avLst/>
          </a:prstGeom>
        </p:spPr>
      </p:pic>
      <p:pic>
        <p:nvPicPr>
          <p:cNvPr id="11" name="Picture 10">
            <a:extLst>
              <a:ext uri="{FF2B5EF4-FFF2-40B4-BE49-F238E27FC236}">
                <a16:creationId xmlns:a16="http://schemas.microsoft.com/office/drawing/2014/main" id="{8D300D4C-4F4A-4255-A476-D6F8D3FF84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grpSp>
        <p:nvGrpSpPr>
          <p:cNvPr id="12" name="Group 11">
            <a:extLst>
              <a:ext uri="{FF2B5EF4-FFF2-40B4-BE49-F238E27FC236}">
                <a16:creationId xmlns:a16="http://schemas.microsoft.com/office/drawing/2014/main" id="{3A19ECA6-2E6E-4136-8920-E39BB7F1BAD7}"/>
              </a:ext>
            </a:extLst>
          </p:cNvPr>
          <p:cNvGrpSpPr/>
          <p:nvPr/>
        </p:nvGrpSpPr>
        <p:grpSpPr>
          <a:xfrm>
            <a:off x="479665" y="3932992"/>
            <a:ext cx="378353" cy="584775"/>
            <a:chOff x="3383381" y="2882394"/>
            <a:chExt cx="384148" cy="641456"/>
          </a:xfrm>
        </p:grpSpPr>
        <p:sp>
          <p:nvSpPr>
            <p:cNvPr id="13" name="Oval 12">
              <a:extLst>
                <a:ext uri="{FF2B5EF4-FFF2-40B4-BE49-F238E27FC236}">
                  <a16:creationId xmlns:a16="http://schemas.microsoft.com/office/drawing/2014/main" id="{47637FDE-B371-4439-9FA5-3D85B16665F8}"/>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4" name="Rectangle 13">
              <a:extLst>
                <a:ext uri="{FF2B5EF4-FFF2-40B4-BE49-F238E27FC236}">
                  <a16:creationId xmlns:a16="http://schemas.microsoft.com/office/drawing/2014/main" id="{70A122BC-85CE-40B2-81D8-DF94485421D4}"/>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15" name="TextBox 14">
            <a:extLst>
              <a:ext uri="{FF2B5EF4-FFF2-40B4-BE49-F238E27FC236}">
                <a16:creationId xmlns:a16="http://schemas.microsoft.com/office/drawing/2014/main" id="{D717AF8D-90E2-40AC-8251-9DAAD1F7290F}"/>
              </a:ext>
            </a:extLst>
          </p:cNvPr>
          <p:cNvSpPr txBox="1"/>
          <p:nvPr/>
        </p:nvSpPr>
        <p:spPr>
          <a:xfrm>
            <a:off x="962749" y="3970164"/>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Viết họ và tên.</a:t>
            </a:r>
            <a:endParaRPr lang="vi-VN" sz="20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28C91B-781E-46CB-A3D6-A2C9FB150D3C}"/>
              </a:ext>
            </a:extLst>
          </p:cNvPr>
          <p:cNvSpPr txBox="1"/>
          <p:nvPr/>
        </p:nvSpPr>
        <p:spPr>
          <a:xfrm>
            <a:off x="866792" y="463535"/>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Nghe – viết</a:t>
            </a:r>
          </a:p>
        </p:txBody>
      </p:sp>
      <p:pic>
        <p:nvPicPr>
          <p:cNvPr id="7" name="Picture 6">
            <a:extLst>
              <a:ext uri="{FF2B5EF4-FFF2-40B4-BE49-F238E27FC236}">
                <a16:creationId xmlns:a16="http://schemas.microsoft.com/office/drawing/2014/main" id="{C356C5DD-D47A-4350-9D84-1767FF8B4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22" y="551517"/>
            <a:ext cx="304770" cy="288000"/>
          </a:xfrm>
          <a:prstGeom prst="rect">
            <a:avLst/>
          </a:prstGeom>
        </p:spPr>
      </p:pic>
      <p:grpSp>
        <p:nvGrpSpPr>
          <p:cNvPr id="9" name="Group 8">
            <a:extLst>
              <a:ext uri="{FF2B5EF4-FFF2-40B4-BE49-F238E27FC236}">
                <a16:creationId xmlns:a16="http://schemas.microsoft.com/office/drawing/2014/main" id="{0BA885E3-A6B7-4C37-B1AD-5C339FD900C4}"/>
              </a:ext>
            </a:extLst>
          </p:cNvPr>
          <p:cNvGrpSpPr/>
          <p:nvPr/>
        </p:nvGrpSpPr>
        <p:grpSpPr>
          <a:xfrm>
            <a:off x="562022" y="1274078"/>
            <a:ext cx="5733956" cy="2595343"/>
            <a:chOff x="562022" y="933164"/>
            <a:chExt cx="5733956" cy="2595343"/>
          </a:xfrm>
        </p:grpSpPr>
        <p:sp>
          <p:nvSpPr>
            <p:cNvPr id="3" name="TextBox 2">
              <a:extLst>
                <a:ext uri="{FF2B5EF4-FFF2-40B4-BE49-F238E27FC236}">
                  <a16:creationId xmlns:a16="http://schemas.microsoft.com/office/drawing/2014/main" id="{4D8875ED-3938-441A-9D02-0AC98736AC87}"/>
                </a:ext>
              </a:extLst>
            </p:cNvPr>
            <p:cNvSpPr txBox="1"/>
            <p:nvPr/>
          </p:nvSpPr>
          <p:spPr>
            <a:xfrm>
              <a:off x="2503777" y="933164"/>
              <a:ext cx="1889704" cy="453907"/>
            </a:xfrm>
            <a:prstGeom prst="rect">
              <a:avLst/>
            </a:prstGeom>
            <a:noFill/>
          </p:spPr>
          <p:txBody>
            <a:bodyPr wrap="square" rtlCol="0">
              <a:spAutoFit/>
            </a:bodyPr>
            <a:lstStyle/>
            <a:p>
              <a:pPr algn="ctr">
                <a:lnSpc>
                  <a:spcPct val="150000"/>
                </a:lnSpc>
              </a:pPr>
              <a:r>
                <a:rPr lang="vi-VN" sz="1800" b="1" dirty="0">
                  <a:latin typeface="UTM Avo" panose="02040603050506020204" pitchFamily="18" charset="0"/>
                </a:rPr>
                <a:t>Cầu thủ dự bị</a:t>
              </a:r>
              <a:endParaRPr lang="en-US" sz="1800" b="1" dirty="0">
                <a:latin typeface="UTM Avo" panose="02040603050506020204" pitchFamily="18" charset="0"/>
              </a:endParaRPr>
            </a:p>
          </p:txBody>
        </p:sp>
        <p:sp>
          <p:nvSpPr>
            <p:cNvPr id="4" name="TextBox 3">
              <a:extLst>
                <a:ext uri="{FF2B5EF4-FFF2-40B4-BE49-F238E27FC236}">
                  <a16:creationId xmlns:a16="http://schemas.microsoft.com/office/drawing/2014/main" id="{A820C152-58A6-4198-823D-FE2467338AFE}"/>
                </a:ext>
              </a:extLst>
            </p:cNvPr>
            <p:cNvSpPr txBox="1"/>
            <p:nvPr/>
          </p:nvSpPr>
          <p:spPr>
            <a:xfrm>
              <a:off x="562022" y="1311765"/>
              <a:ext cx="5656613" cy="2111027"/>
            </a:xfrm>
            <a:prstGeom prst="rect">
              <a:avLst/>
            </a:prstGeom>
            <a:noFill/>
          </p:spPr>
          <p:txBody>
            <a:bodyPr wrap="square" rtlCol="0">
              <a:spAutoFit/>
            </a:bodyPr>
            <a:lstStyle/>
            <a:p>
              <a:pPr algn="just">
                <a:lnSpc>
                  <a:spcPct val="150000"/>
                </a:lnSpc>
              </a:pPr>
              <a:r>
                <a:rPr lang="vi-VN" sz="18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Các bạn đều muốn rủ gấu về đội của mình.</a:t>
              </a:r>
              <a:endParaRPr lang="en-US" sz="1800" dirty="0">
                <a:latin typeface="UTM Avo" panose="02040603050506020204" pitchFamily="18" charset="0"/>
              </a:endParaRPr>
            </a:p>
          </p:txBody>
        </p:sp>
        <p:sp>
          <p:nvSpPr>
            <p:cNvPr id="8" name="Rectangle 7">
              <a:extLst>
                <a:ext uri="{FF2B5EF4-FFF2-40B4-BE49-F238E27FC236}">
                  <a16:creationId xmlns:a16="http://schemas.microsoft.com/office/drawing/2014/main" id="{3B7E8425-6B0F-453A-BDBC-3E061879740B}"/>
                </a:ext>
              </a:extLst>
            </p:cNvPr>
            <p:cNvSpPr/>
            <p:nvPr/>
          </p:nvSpPr>
          <p:spPr>
            <a:xfrm>
              <a:off x="562022" y="957429"/>
              <a:ext cx="5733956" cy="257107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4" name="Straight Connector 13">
            <a:extLst>
              <a:ext uri="{FF2B5EF4-FFF2-40B4-BE49-F238E27FC236}">
                <a16:creationId xmlns:a16="http://schemas.microsoft.com/office/drawing/2014/main" id="{A2A636B5-492F-4909-8310-DE9F5CECEFCF}"/>
              </a:ext>
            </a:extLst>
          </p:cNvPr>
          <p:cNvCxnSpPr/>
          <p:nvPr/>
        </p:nvCxnSpPr>
        <p:spPr>
          <a:xfrm>
            <a:off x="649859" y="2485016"/>
            <a:ext cx="10713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4EF373-8D70-44A3-8AFE-7870796B70B2}"/>
              </a:ext>
            </a:extLst>
          </p:cNvPr>
          <p:cNvCxnSpPr>
            <a:cxnSpLocks/>
          </p:cNvCxnSpPr>
          <p:nvPr/>
        </p:nvCxnSpPr>
        <p:spPr>
          <a:xfrm>
            <a:off x="3051443" y="2906356"/>
            <a:ext cx="6276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9F0ECC-DF1F-4C62-92A8-8A7A69A262ED}"/>
              </a:ext>
            </a:extLst>
          </p:cNvPr>
          <p:cNvCxnSpPr>
            <a:cxnSpLocks/>
          </p:cNvCxnSpPr>
          <p:nvPr/>
        </p:nvCxnSpPr>
        <p:spPr>
          <a:xfrm>
            <a:off x="4968935" y="3327696"/>
            <a:ext cx="30231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6363856-3567-4A1F-9A22-68AF89CB513B}"/>
              </a:ext>
            </a:extLst>
          </p:cNvPr>
          <p:cNvSpPr/>
          <p:nvPr/>
        </p:nvSpPr>
        <p:spPr>
          <a:xfrm>
            <a:off x="888308" y="1727985"/>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26C34E61-3743-42DD-9E82-9C017BF8E9C9}"/>
              </a:ext>
            </a:extLst>
          </p:cNvPr>
          <p:cNvSpPr/>
          <p:nvPr/>
        </p:nvSpPr>
        <p:spPr>
          <a:xfrm>
            <a:off x="2580876" y="1320012"/>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A4D85D37-1F36-4B33-A62E-7DC6A959B3B2}"/>
              </a:ext>
            </a:extLst>
          </p:cNvPr>
          <p:cNvSpPr/>
          <p:nvPr/>
        </p:nvSpPr>
        <p:spPr>
          <a:xfrm>
            <a:off x="1809058" y="2117363"/>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170E75A1-2DC3-4486-8F07-4F7A7658B217}"/>
              </a:ext>
            </a:extLst>
          </p:cNvPr>
          <p:cNvSpPr/>
          <p:nvPr/>
        </p:nvSpPr>
        <p:spPr>
          <a:xfrm>
            <a:off x="3679117" y="2520941"/>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F3D4560E-7A61-4A49-A280-E73F29E2AC97}"/>
              </a:ext>
            </a:extLst>
          </p:cNvPr>
          <p:cNvSpPr/>
          <p:nvPr/>
        </p:nvSpPr>
        <p:spPr>
          <a:xfrm>
            <a:off x="2503777" y="2931454"/>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222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88ABA8D-29D4-4E12-9137-9E3E66F8B798}"/>
              </a:ext>
            </a:extLst>
          </p:cNvPr>
          <p:cNvGrpSpPr/>
          <p:nvPr/>
        </p:nvGrpSpPr>
        <p:grpSpPr>
          <a:xfrm>
            <a:off x="337443" y="434410"/>
            <a:ext cx="7214590" cy="829904"/>
            <a:chOff x="337443" y="434410"/>
            <a:chExt cx="7214590" cy="829904"/>
          </a:xfrm>
        </p:grpSpPr>
        <p:grpSp>
          <p:nvGrpSpPr>
            <p:cNvPr id="11" name="Group 10">
              <a:extLst>
                <a:ext uri="{FF2B5EF4-FFF2-40B4-BE49-F238E27FC236}">
                  <a16:creationId xmlns:a16="http://schemas.microsoft.com/office/drawing/2014/main" id="{204DF970-48E5-48AB-9708-9CCA8255B628}"/>
                </a:ext>
              </a:extLst>
            </p:cNvPr>
            <p:cNvGrpSpPr/>
            <p:nvPr/>
          </p:nvGrpSpPr>
          <p:grpSpPr>
            <a:xfrm>
              <a:off x="337443" y="617893"/>
              <a:ext cx="1645547" cy="646421"/>
              <a:chOff x="337443" y="617893"/>
              <a:chExt cx="1645547" cy="646421"/>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luyện tập</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33428" y="1902498"/>
            <a:ext cx="28574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đá đi đá lại,...</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33428" y="2490942"/>
            <a:ext cx="24383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rủ</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27346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Question icons - 42 Free Question icons | Download PNG &amp; SVG">
            <a:extLst>
              <a:ext uri="{FF2B5EF4-FFF2-40B4-BE49-F238E27FC236}">
                <a16:creationId xmlns:a16="http://schemas.microsoft.com/office/drawing/2014/main" id="{EE86B6B8-5441-4145-AED2-9EA1681CAE6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459974" y="3280390"/>
            <a:ext cx="88625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1F9DCE-FDFB-FC49-8507-3685534FDD1B}"/>
              </a:ext>
            </a:extLst>
          </p:cNvPr>
          <p:cNvSpPr txBox="1"/>
          <p:nvPr/>
        </p:nvSpPr>
        <p:spPr>
          <a:xfrm>
            <a:off x="1338189" y="3433799"/>
            <a:ext cx="4761066" cy="488595"/>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Khi viết đoạn văn cần chú ý điều gì?</a:t>
            </a:r>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52484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872969" y="469766"/>
            <a:ext cx="5463178" cy="432939"/>
          </a:xfrm>
          <a:prstGeom prst="rect">
            <a:avLst/>
          </a:prstGeom>
          <a:noFill/>
        </p:spPr>
        <p:txBody>
          <a:bodyPr wrap="square" rtlCol="0">
            <a:spAutoFit/>
          </a:bodyPr>
          <a:lstStyle/>
          <a:p>
            <a:pPr algn="just">
              <a:lnSpc>
                <a:spcPct val="150000"/>
              </a:lnSpc>
            </a:pPr>
            <a:r>
              <a:rPr lang="vi-VN" sz="1700" b="1" dirty="0">
                <a:solidFill>
                  <a:srgbClr val="17479D"/>
                </a:solidFill>
                <a:latin typeface="UTM Avo" panose="02040603050506020204" pitchFamily="18" charset="0"/>
              </a:rPr>
              <a:t>Những tên riêng nào dưới đây được viết đúng.</a:t>
            </a:r>
            <a:endParaRPr lang="vi-VN" sz="1700" dirty="0">
              <a:solidFill>
                <a:srgbClr val="17479D"/>
              </a:solidFill>
              <a:latin typeface="UTM Avo" panose="02040603050506020204" pitchFamily="18" charset="0"/>
            </a:endParaRPr>
          </a:p>
        </p:txBody>
      </p:sp>
      <p:pic>
        <p:nvPicPr>
          <p:cNvPr id="6" name="Picture 5">
            <a:extLst>
              <a:ext uri="{FF2B5EF4-FFF2-40B4-BE49-F238E27FC236}">
                <a16:creationId xmlns:a16="http://schemas.microsoft.com/office/drawing/2014/main" id="{AABA1F30-9722-425C-88BC-D3394C6E1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26919" y="1112227"/>
            <a:ext cx="5244353" cy="1672814"/>
          </a:xfrm>
          <a:prstGeom prst="rect">
            <a:avLst/>
          </a:prstGeom>
        </p:spPr>
      </p:pic>
      <p:sp>
        <p:nvSpPr>
          <p:cNvPr id="12" name="Oval 11">
            <a:extLst>
              <a:ext uri="{FF2B5EF4-FFF2-40B4-BE49-F238E27FC236}">
                <a16:creationId xmlns:a16="http://schemas.microsoft.com/office/drawing/2014/main" id="{B042B8EF-C5E5-4973-B3EB-81663567B5D5}"/>
              </a:ext>
            </a:extLst>
          </p:cNvPr>
          <p:cNvSpPr/>
          <p:nvPr/>
        </p:nvSpPr>
        <p:spPr>
          <a:xfrm>
            <a:off x="786728" y="1086458"/>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FAACB2D3-DB97-4907-8597-9E5984FA0172}"/>
              </a:ext>
            </a:extLst>
          </p:cNvPr>
          <p:cNvSpPr/>
          <p:nvPr/>
        </p:nvSpPr>
        <p:spPr>
          <a:xfrm>
            <a:off x="4423932" y="1112227"/>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F7F80AB8-1736-436D-9C53-D9DC67276251}"/>
              </a:ext>
            </a:extLst>
          </p:cNvPr>
          <p:cNvSpPr/>
          <p:nvPr/>
        </p:nvSpPr>
        <p:spPr>
          <a:xfrm>
            <a:off x="2585234" y="2010426"/>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23E2E22-B64D-447A-98D0-AFE1F8A80A45}"/>
              </a:ext>
            </a:extLst>
          </p:cNvPr>
          <p:cNvSpPr/>
          <p:nvPr/>
        </p:nvSpPr>
        <p:spPr>
          <a:xfrm>
            <a:off x="4403836" y="1948634"/>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a:extLst>
              <a:ext uri="{FF2B5EF4-FFF2-40B4-BE49-F238E27FC236}">
                <a16:creationId xmlns:a16="http://schemas.microsoft.com/office/drawing/2014/main" id="{F5267219-7D61-47F9-8169-9E6CE7107EA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178" r="34294" b="53694"/>
          <a:stretch/>
        </p:blipFill>
        <p:spPr>
          <a:xfrm>
            <a:off x="2514450" y="1106784"/>
            <a:ext cx="1758316" cy="774615"/>
          </a:xfrm>
          <a:prstGeom prst="rect">
            <a:avLst/>
          </a:prstGeom>
        </p:spPr>
      </p:pic>
      <p:pic>
        <p:nvPicPr>
          <p:cNvPr id="17" name="Picture 16">
            <a:extLst>
              <a:ext uri="{FF2B5EF4-FFF2-40B4-BE49-F238E27FC236}">
                <a16:creationId xmlns:a16="http://schemas.microsoft.com/office/drawing/2014/main" id="{785CEBAC-FC4F-4524-91CB-ECC5960E2E5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50000" r="70704"/>
          <a:stretch/>
        </p:blipFill>
        <p:spPr>
          <a:xfrm>
            <a:off x="847014" y="1948633"/>
            <a:ext cx="1536365" cy="836407"/>
          </a:xfrm>
          <a:prstGeom prst="rect">
            <a:avLst/>
          </a:prstGeom>
        </p:spPr>
      </p:pic>
      <p:sp>
        <p:nvSpPr>
          <p:cNvPr id="7" name="Arrow: Right 6">
            <a:extLst>
              <a:ext uri="{FF2B5EF4-FFF2-40B4-BE49-F238E27FC236}">
                <a16:creationId xmlns:a16="http://schemas.microsoft.com/office/drawing/2014/main" id="{8041DC0A-9428-48A9-902D-BFD0F5D3D6B3}"/>
              </a:ext>
            </a:extLst>
          </p:cNvPr>
          <p:cNvSpPr/>
          <p:nvPr/>
        </p:nvSpPr>
        <p:spPr>
          <a:xfrm>
            <a:off x="3292587" y="3270325"/>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Arrow: Right 17">
            <a:extLst>
              <a:ext uri="{FF2B5EF4-FFF2-40B4-BE49-F238E27FC236}">
                <a16:creationId xmlns:a16="http://schemas.microsoft.com/office/drawing/2014/main" id="{0279DAB4-7B02-46CC-8BB4-88A70D19AB3D}"/>
              </a:ext>
            </a:extLst>
          </p:cNvPr>
          <p:cNvSpPr/>
          <p:nvPr/>
        </p:nvSpPr>
        <p:spPr>
          <a:xfrm>
            <a:off x="3292586" y="4254340"/>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5C1CCB2F-1D05-417E-9AB1-C37EF39A2924}"/>
              </a:ext>
            </a:extLst>
          </p:cNvPr>
          <p:cNvSpPr txBox="1"/>
          <p:nvPr/>
        </p:nvSpPr>
        <p:spPr>
          <a:xfrm>
            <a:off x="3869323" y="2994563"/>
            <a:ext cx="1594774" cy="567848"/>
          </a:xfrm>
          <a:prstGeom prst="rect">
            <a:avLst/>
          </a:prstGeom>
          <a:noFill/>
        </p:spPr>
        <p:txBody>
          <a:bodyPr wrap="square" rtlCol="0">
            <a:spAutoFit/>
          </a:bodyPr>
          <a:lstStyle/>
          <a:p>
            <a:pPr algn="just">
              <a:lnSpc>
                <a:spcPct val="150000"/>
              </a:lnSpc>
            </a:pPr>
            <a:r>
              <a:rPr lang="vi-VN" sz="2400">
                <a:solidFill>
                  <a:srgbClr val="FF0000"/>
                </a:solidFill>
                <a:latin typeface="UTM Avo" panose="02040603050506020204" pitchFamily="18" charset="0"/>
              </a:rPr>
              <a:t>Minh</a:t>
            </a:r>
            <a:endParaRPr lang="vi-VN" sz="2400" dirty="0">
              <a:solidFill>
                <a:srgbClr val="FF0000"/>
              </a:solidFill>
              <a:latin typeface="UTM Avo" panose="02040603050506020204" pitchFamily="18" charset="0"/>
            </a:endParaRPr>
          </a:p>
        </p:txBody>
      </p:sp>
      <p:sp>
        <p:nvSpPr>
          <p:cNvPr id="20" name="TextBox 19">
            <a:extLst>
              <a:ext uri="{FF2B5EF4-FFF2-40B4-BE49-F238E27FC236}">
                <a16:creationId xmlns:a16="http://schemas.microsoft.com/office/drawing/2014/main" id="{EF2B8FDD-F2F3-4BD1-BAF5-727A57893727}"/>
              </a:ext>
            </a:extLst>
          </p:cNvPr>
          <p:cNvSpPr txBox="1"/>
          <p:nvPr/>
        </p:nvSpPr>
        <p:spPr>
          <a:xfrm>
            <a:off x="3869323" y="3992718"/>
            <a:ext cx="1594774" cy="567848"/>
          </a:xfrm>
          <a:prstGeom prst="rect">
            <a:avLst/>
          </a:prstGeom>
          <a:noFill/>
        </p:spPr>
        <p:txBody>
          <a:bodyPr wrap="square" rtlCol="0">
            <a:spAutoFit/>
          </a:bodyPr>
          <a:lstStyle/>
          <a:p>
            <a:pPr algn="just">
              <a:lnSpc>
                <a:spcPct val="150000"/>
              </a:lnSpc>
            </a:pPr>
            <a:r>
              <a:rPr lang="vi-VN" sz="2400" dirty="0">
                <a:solidFill>
                  <a:srgbClr val="FF0000"/>
                </a:solidFill>
                <a:latin typeface="UTM Avo" panose="02040603050506020204" pitchFamily="18" charset="0"/>
              </a:rPr>
              <a:t>Thùy</a:t>
            </a: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59259E-6 -2.09877E-6 L -0.15023 0.36204 " pathEditMode="relative" rAng="0" ptsTypes="AA">
                                      <p:cBhvr>
                                        <p:cTn id="44" dur="2000" fill="hold"/>
                                        <p:tgtEl>
                                          <p:spTgt spid="16"/>
                                        </p:tgtEl>
                                        <p:attrNameLst>
                                          <p:attrName>ppt_x</p:attrName>
                                          <p:attrName>ppt_y</p:attrName>
                                        </p:attrNameLst>
                                      </p:cBhvr>
                                      <p:rCtr x="-7523" y="18086"/>
                                    </p:animMotion>
                                  </p:childTnLst>
                                </p:cTn>
                              </p:par>
                              <p:par>
                                <p:cTn id="45" presetID="42" presetClass="path" presetSubtype="0" accel="50000" decel="50000" fill="hold" nodeType="withEffect">
                                  <p:stCondLst>
                                    <p:cond delay="0"/>
                                  </p:stCondLst>
                                  <p:childTnLst>
                                    <p:animMotion origin="layout" path="M 3.33333E-6 3.45679E-6 L 0.11203 0.36821 " pathEditMode="relative" rAng="0" ptsTypes="AA">
                                      <p:cBhvr>
                                        <p:cTn id="46" dur="2000" fill="hold"/>
                                        <p:tgtEl>
                                          <p:spTgt spid="17"/>
                                        </p:tgtEl>
                                        <p:attrNameLst>
                                          <p:attrName>ppt_x</p:attrName>
                                          <p:attrName>ppt_y</p:attrName>
                                        </p:attrNameLst>
                                      </p:cBhvr>
                                      <p:rCtr x="5602" y="18395"/>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7" grpId="0" animBg="1"/>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646331"/>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của các bạn học sinh dưới đây theo thứ tự trong bảng chữ cái.</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9" name="Group 8">
            <a:extLst>
              <a:ext uri="{FF2B5EF4-FFF2-40B4-BE49-F238E27FC236}">
                <a16:creationId xmlns:a16="http://schemas.microsoft.com/office/drawing/2014/main" id="{A9A3ABDA-CD4F-4DD4-A862-0346E5DA7E9A}"/>
              </a:ext>
            </a:extLst>
          </p:cNvPr>
          <p:cNvGrpSpPr/>
          <p:nvPr/>
        </p:nvGrpSpPr>
        <p:grpSpPr>
          <a:xfrm>
            <a:off x="749557" y="1188056"/>
            <a:ext cx="2165765" cy="426998"/>
            <a:chOff x="568135" y="1909004"/>
            <a:chExt cx="3358406" cy="426998"/>
          </a:xfrm>
        </p:grpSpPr>
        <p:sp>
          <p:nvSpPr>
            <p:cNvPr id="10" name="Rectangle 9">
              <a:extLst>
                <a:ext uri="{FF2B5EF4-FFF2-40B4-BE49-F238E27FC236}">
                  <a16:creationId xmlns:a16="http://schemas.microsoft.com/office/drawing/2014/main" id="{C90C7C66-6935-47E7-9B80-D619A6C6EDD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1" name="TextBox 10">
              <a:extLst>
                <a:ext uri="{FF2B5EF4-FFF2-40B4-BE49-F238E27FC236}">
                  <a16:creationId xmlns:a16="http://schemas.microsoft.com/office/drawing/2014/main" id="{053C2085-5137-421D-8B29-F204B453E266}"/>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Ngọc Anh</a:t>
              </a:r>
            </a:p>
          </p:txBody>
        </p:sp>
      </p:grpSp>
      <p:grpSp>
        <p:nvGrpSpPr>
          <p:cNvPr id="12" name="Group 11">
            <a:extLst>
              <a:ext uri="{FF2B5EF4-FFF2-40B4-BE49-F238E27FC236}">
                <a16:creationId xmlns:a16="http://schemas.microsoft.com/office/drawing/2014/main" id="{5A03733B-3FE9-4A3A-9D08-6E5641AEA078}"/>
              </a:ext>
            </a:extLst>
          </p:cNvPr>
          <p:cNvGrpSpPr/>
          <p:nvPr/>
        </p:nvGrpSpPr>
        <p:grpSpPr>
          <a:xfrm>
            <a:off x="749556" y="1787194"/>
            <a:ext cx="2165765" cy="426998"/>
            <a:chOff x="568135" y="1909004"/>
            <a:chExt cx="3358406" cy="426998"/>
          </a:xfrm>
        </p:grpSpPr>
        <p:sp>
          <p:nvSpPr>
            <p:cNvPr id="13" name="Rectangle 12">
              <a:extLst>
                <a:ext uri="{FF2B5EF4-FFF2-40B4-BE49-F238E27FC236}">
                  <a16:creationId xmlns:a16="http://schemas.microsoft.com/office/drawing/2014/main" id="{9C9AC583-B372-4603-9E1A-D9D731F817E3}"/>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D2A5C5A4-DDBB-4AC0-972D-B502F01FF5E9}"/>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Mạnh Vũ</a:t>
              </a:r>
            </a:p>
          </p:txBody>
        </p:sp>
      </p:grpSp>
      <p:grpSp>
        <p:nvGrpSpPr>
          <p:cNvPr id="19" name="Group 18">
            <a:extLst>
              <a:ext uri="{FF2B5EF4-FFF2-40B4-BE49-F238E27FC236}">
                <a16:creationId xmlns:a16="http://schemas.microsoft.com/office/drawing/2014/main" id="{46C165AF-94B2-410C-B433-6FA83866AE55}"/>
              </a:ext>
            </a:extLst>
          </p:cNvPr>
          <p:cNvGrpSpPr/>
          <p:nvPr/>
        </p:nvGrpSpPr>
        <p:grpSpPr>
          <a:xfrm>
            <a:off x="749555" y="2386332"/>
            <a:ext cx="2165765" cy="426998"/>
            <a:chOff x="568135" y="1909004"/>
            <a:chExt cx="3358406" cy="426998"/>
          </a:xfrm>
        </p:grpSpPr>
        <p:sp>
          <p:nvSpPr>
            <p:cNvPr id="20" name="Rectangle 19">
              <a:extLst>
                <a:ext uri="{FF2B5EF4-FFF2-40B4-BE49-F238E27FC236}">
                  <a16:creationId xmlns:a16="http://schemas.microsoft.com/office/drawing/2014/main" id="{ED1E1719-7B41-42D4-B368-4822E302AE9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1" name="TextBox 20">
              <a:extLst>
                <a:ext uri="{FF2B5EF4-FFF2-40B4-BE49-F238E27FC236}">
                  <a16:creationId xmlns:a16="http://schemas.microsoft.com/office/drawing/2014/main" id="{B1EA1735-00DC-45EE-8670-B6EAFE87C317}"/>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Phạm Hồng Đào</a:t>
              </a:r>
            </a:p>
          </p:txBody>
        </p:sp>
      </p:grpSp>
      <p:grpSp>
        <p:nvGrpSpPr>
          <p:cNvPr id="22" name="Group 21">
            <a:extLst>
              <a:ext uri="{FF2B5EF4-FFF2-40B4-BE49-F238E27FC236}">
                <a16:creationId xmlns:a16="http://schemas.microsoft.com/office/drawing/2014/main" id="{D68518EE-460A-4A0E-BC5C-26A8D0495EB8}"/>
              </a:ext>
            </a:extLst>
          </p:cNvPr>
          <p:cNvGrpSpPr/>
          <p:nvPr/>
        </p:nvGrpSpPr>
        <p:grpSpPr>
          <a:xfrm>
            <a:off x="749554" y="2985470"/>
            <a:ext cx="2165765" cy="426998"/>
            <a:chOff x="568135" y="1909004"/>
            <a:chExt cx="3358406" cy="426998"/>
          </a:xfrm>
        </p:grpSpPr>
        <p:sp>
          <p:nvSpPr>
            <p:cNvPr id="23" name="Rectangle 22">
              <a:extLst>
                <a:ext uri="{FF2B5EF4-FFF2-40B4-BE49-F238E27FC236}">
                  <a16:creationId xmlns:a16="http://schemas.microsoft.com/office/drawing/2014/main" id="{4C98FDD1-3E0A-4215-B675-D8EB0226A260}"/>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4" name="TextBox 23">
              <a:extLst>
                <a:ext uri="{FF2B5EF4-FFF2-40B4-BE49-F238E27FC236}">
                  <a16:creationId xmlns:a16="http://schemas.microsoft.com/office/drawing/2014/main" id="{89CA4561-28CB-4DA7-BA53-082C18A7B85D}"/>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Hoàng Văn Cường</a:t>
              </a:r>
            </a:p>
          </p:txBody>
        </p:sp>
      </p:grpSp>
      <p:grpSp>
        <p:nvGrpSpPr>
          <p:cNvPr id="25" name="Group 24">
            <a:extLst>
              <a:ext uri="{FF2B5EF4-FFF2-40B4-BE49-F238E27FC236}">
                <a16:creationId xmlns:a16="http://schemas.microsoft.com/office/drawing/2014/main" id="{91A8E2F5-2B22-44BC-9DD5-E8D8C533A9F0}"/>
              </a:ext>
            </a:extLst>
          </p:cNvPr>
          <p:cNvGrpSpPr/>
          <p:nvPr/>
        </p:nvGrpSpPr>
        <p:grpSpPr>
          <a:xfrm>
            <a:off x="749553" y="3584608"/>
            <a:ext cx="2165765" cy="426998"/>
            <a:chOff x="568135" y="1909004"/>
            <a:chExt cx="3358406" cy="426998"/>
          </a:xfrm>
        </p:grpSpPr>
        <p:sp>
          <p:nvSpPr>
            <p:cNvPr id="26" name="Rectangle 25">
              <a:extLst>
                <a:ext uri="{FF2B5EF4-FFF2-40B4-BE49-F238E27FC236}">
                  <a16:creationId xmlns:a16="http://schemas.microsoft.com/office/drawing/2014/main" id="{896AB8F9-59EB-41B3-A77F-205069AD90A8}"/>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C41FF6D-727E-40FC-85B5-7378DFAF2241}"/>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Lê Gia Huy</a:t>
              </a:r>
            </a:p>
          </p:txBody>
        </p:sp>
      </p:grpSp>
      <p:cxnSp>
        <p:nvCxnSpPr>
          <p:cNvPr id="28" name="Straight Connector 27">
            <a:extLst>
              <a:ext uri="{FF2B5EF4-FFF2-40B4-BE49-F238E27FC236}">
                <a16:creationId xmlns:a16="http://schemas.microsoft.com/office/drawing/2014/main" id="{D16E13D0-96CE-43DA-B73D-272C587C88DF}"/>
              </a:ext>
            </a:extLst>
          </p:cNvPr>
          <p:cNvCxnSpPr>
            <a:cxnSpLocks/>
          </p:cNvCxnSpPr>
          <p:nvPr/>
        </p:nvCxnSpPr>
        <p:spPr>
          <a:xfrm>
            <a:off x="2287644" y="1550891"/>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0B5CDC-2687-4098-A902-2E160A037F3B}"/>
              </a:ext>
            </a:extLst>
          </p:cNvPr>
          <p:cNvCxnSpPr>
            <a:cxnSpLocks/>
          </p:cNvCxnSpPr>
          <p:nvPr/>
        </p:nvCxnSpPr>
        <p:spPr>
          <a:xfrm>
            <a:off x="2365805" y="2137479"/>
            <a:ext cx="3422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C30C05-0F29-49E2-A78D-F2713EEBBBFD}"/>
              </a:ext>
            </a:extLst>
          </p:cNvPr>
          <p:cNvCxnSpPr>
            <a:cxnSpLocks/>
          </p:cNvCxnSpPr>
          <p:nvPr/>
        </p:nvCxnSpPr>
        <p:spPr>
          <a:xfrm>
            <a:off x="2180064" y="2745583"/>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63660A-FFF8-426E-B0DA-BD801C585C00}"/>
              </a:ext>
            </a:extLst>
          </p:cNvPr>
          <p:cNvCxnSpPr>
            <a:cxnSpLocks/>
          </p:cNvCxnSpPr>
          <p:nvPr/>
        </p:nvCxnSpPr>
        <p:spPr>
          <a:xfrm>
            <a:off x="2083154" y="3332171"/>
            <a:ext cx="60634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68919-F882-4E9A-A8C0-8A941EEEE4D7}"/>
              </a:ext>
            </a:extLst>
          </p:cNvPr>
          <p:cNvCxnSpPr>
            <a:cxnSpLocks/>
          </p:cNvCxnSpPr>
          <p:nvPr/>
        </p:nvCxnSpPr>
        <p:spPr>
          <a:xfrm>
            <a:off x="1929965" y="3937870"/>
            <a:ext cx="4141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427E037-D1D8-4973-8EB6-3DBAA99974DE}"/>
              </a:ext>
            </a:extLst>
          </p:cNvPr>
          <p:cNvGrpSpPr/>
          <p:nvPr/>
        </p:nvGrpSpPr>
        <p:grpSpPr>
          <a:xfrm>
            <a:off x="602074" y="4137526"/>
            <a:ext cx="378353" cy="584775"/>
            <a:chOff x="3383381" y="2882394"/>
            <a:chExt cx="384148" cy="641456"/>
          </a:xfrm>
        </p:grpSpPr>
        <p:sp>
          <p:nvSpPr>
            <p:cNvPr id="34" name="Oval 33">
              <a:extLst>
                <a:ext uri="{FF2B5EF4-FFF2-40B4-BE49-F238E27FC236}">
                  <a16:creationId xmlns:a16="http://schemas.microsoft.com/office/drawing/2014/main" id="{E9CBEDB8-1AAC-423A-BE5D-96E28799F6A5}"/>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35" name="Rectangle 34">
              <a:extLst>
                <a:ext uri="{FF2B5EF4-FFF2-40B4-BE49-F238E27FC236}">
                  <a16:creationId xmlns:a16="http://schemas.microsoft.com/office/drawing/2014/main" id="{538A0C02-3B37-4C47-B2AF-1C2993FC33F6}"/>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36" name="TextBox 35">
            <a:extLst>
              <a:ext uri="{FF2B5EF4-FFF2-40B4-BE49-F238E27FC236}">
                <a16:creationId xmlns:a16="http://schemas.microsoft.com/office/drawing/2014/main" id="{A8A9172F-BFE5-4FB3-9AE2-78DD5D0CA15D}"/>
              </a:ext>
            </a:extLst>
          </p:cNvPr>
          <p:cNvSpPr txBox="1"/>
          <p:nvPr/>
        </p:nvSpPr>
        <p:spPr>
          <a:xfrm>
            <a:off x="989101" y="4286144"/>
            <a:ext cx="5311568" cy="369332"/>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Viết họ và tên của em và 2 bạn trong tổ.</a:t>
            </a:r>
            <a:endParaRPr lang="vi-VN" sz="18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par>
                                <p:cTn id="13" presetID="16" presetClass="entr" presetSubtype="37"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out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7037E-7 -2.22222E-6 L 0.44815 -0.00524 " pathEditMode="relative" rAng="0" ptsTypes="AA">
                                      <p:cBhvr>
                                        <p:cTn id="62" dur="2000" fill="hold"/>
                                        <p:tgtEl>
                                          <p:spTgt spid="9"/>
                                        </p:tgtEl>
                                        <p:attrNameLst>
                                          <p:attrName>ppt_x</p:attrName>
                                          <p:attrName>ppt_y</p:attrName>
                                        </p:attrNameLst>
                                      </p:cBhvr>
                                      <p:rCtr x="22407" y="-27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7037E-7 -3.58025E-6 L 0.45116 -0.23271 " pathEditMode="relative" rAng="0" ptsTypes="AA">
                                      <p:cBhvr>
                                        <p:cTn id="66" dur="2000" fill="hold"/>
                                        <p:tgtEl>
                                          <p:spTgt spid="22"/>
                                        </p:tgtEl>
                                        <p:attrNameLst>
                                          <p:attrName>ppt_x</p:attrName>
                                          <p:attrName>ppt_y</p:attrName>
                                        </p:attrNameLst>
                                      </p:cBhvr>
                                      <p:rCtr x="22546" y="-1163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7037E-7 3.08642E-6 L 0.45116 0.00555 " pathEditMode="relative" rAng="0" ptsTypes="AA">
                                      <p:cBhvr>
                                        <p:cTn id="70" dur="2000" fill="hold"/>
                                        <p:tgtEl>
                                          <p:spTgt spid="19"/>
                                        </p:tgtEl>
                                        <p:attrNameLst>
                                          <p:attrName>ppt_x</p:attrName>
                                          <p:attrName>ppt_y</p:attrName>
                                        </p:attrNameLst>
                                      </p:cBhvr>
                                      <p:rCtr x="22546" y="278"/>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7037E-7 -1.60494E-6 L 0.45278 -0.1108 " pathEditMode="relative" rAng="0" ptsTypes="AA">
                                      <p:cBhvr>
                                        <p:cTn id="74" dur="2000" fill="hold"/>
                                        <p:tgtEl>
                                          <p:spTgt spid="25"/>
                                        </p:tgtEl>
                                        <p:attrNameLst>
                                          <p:attrName>ppt_x</p:attrName>
                                          <p:attrName>ppt_y</p:attrName>
                                        </p:attrNameLst>
                                      </p:cBhvr>
                                      <p:rCtr x="22639" y="-555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037E-7 1.11111E-6 L 0.45116 0.35154 " pathEditMode="relative" rAng="0" ptsTypes="AA">
                                      <p:cBhvr>
                                        <p:cTn id="78" dur="2000" fill="hold"/>
                                        <p:tgtEl>
                                          <p:spTgt spid="12"/>
                                        </p:tgtEl>
                                        <p:attrNameLst>
                                          <p:attrName>ppt_x</p:attrName>
                                          <p:attrName>ppt_y</p:attrName>
                                        </p:attrNameLst>
                                      </p:cBhvr>
                                      <p:rCtr x="22546" y="17562"/>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5B3729-CD0B-494A-AC99-01C7B93E99AC}"/>
              </a:ext>
            </a:extLst>
          </p:cNvPr>
          <p:cNvGrpSpPr/>
          <p:nvPr/>
        </p:nvGrpSpPr>
        <p:grpSpPr>
          <a:xfrm>
            <a:off x="337443" y="434410"/>
            <a:ext cx="7214590" cy="829904"/>
            <a:chOff x="337443" y="434410"/>
            <a:chExt cx="7214590" cy="829904"/>
          </a:xfrm>
        </p:grpSpPr>
        <p:grpSp>
          <p:nvGrpSpPr>
            <p:cNvPr id="16" name="Group 15">
              <a:extLst>
                <a:ext uri="{FF2B5EF4-FFF2-40B4-BE49-F238E27FC236}">
                  <a16:creationId xmlns:a16="http://schemas.microsoft.com/office/drawing/2014/main" id="{31B38E5B-F687-47BC-9210-6E2EC56D1AE6}"/>
                </a:ext>
              </a:extLst>
            </p:cNvPr>
            <p:cNvGrpSpPr/>
            <p:nvPr/>
          </p:nvGrpSpPr>
          <p:grpSpPr>
            <a:xfrm>
              <a:off x="337443" y="617893"/>
              <a:ext cx="1645547" cy="646421"/>
              <a:chOff x="337443" y="617893"/>
              <a:chExt cx="1645547" cy="646421"/>
            </a:xfrm>
          </p:grpSpPr>
          <p:sp>
            <p:nvSpPr>
              <p:cNvPr id="18" name="TextBox 17">
                <a:extLst>
                  <a:ext uri="{FF2B5EF4-FFF2-40B4-BE49-F238E27FC236}">
                    <a16:creationId xmlns:a16="http://schemas.microsoft.com/office/drawing/2014/main" id="{044E515C-2DCA-46CD-801F-1DCCE849623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1C2B1472-0089-4C2C-92C9-7DED9C3621F9}"/>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7" name="TextBox 16">
              <a:extLst>
                <a:ext uri="{FF2B5EF4-FFF2-40B4-BE49-F238E27FC236}">
                  <a16:creationId xmlns:a16="http://schemas.microsoft.com/office/drawing/2014/main" id="{0B25B79C-E6C2-4866-8FCC-41C96326EC6A}"/>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148833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98688" y="536177"/>
            <a:ext cx="6060624" cy="338554"/>
          </a:xfrm>
          <a:prstGeom prst="rect">
            <a:avLst/>
          </a:prstGeom>
          <a:noFill/>
        </p:spPr>
        <p:txBody>
          <a:bodyPr wrap="square" rtlCol="0">
            <a:spAutoFit/>
          </a:bodyPr>
          <a:lstStyle/>
          <a:p>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tên các dụng cụ thể thao sau:</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97EE2C9B-AD7E-434F-8F8B-E85F37FBD0D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50837" y="1301383"/>
            <a:ext cx="5556325" cy="1626242"/>
          </a:xfrm>
          <a:prstGeom prst="rect">
            <a:avLst/>
          </a:prstGeom>
        </p:spPr>
      </p:pic>
      <p:grpSp>
        <p:nvGrpSpPr>
          <p:cNvPr id="15" name="Group 14">
            <a:extLst>
              <a:ext uri="{FF2B5EF4-FFF2-40B4-BE49-F238E27FC236}">
                <a16:creationId xmlns:a16="http://schemas.microsoft.com/office/drawing/2014/main" id="{0446775F-B434-4CFE-9AA0-9BC71AA63DEC}"/>
              </a:ext>
            </a:extLst>
          </p:cNvPr>
          <p:cNvGrpSpPr/>
          <p:nvPr/>
        </p:nvGrpSpPr>
        <p:grpSpPr>
          <a:xfrm>
            <a:off x="650837" y="2940606"/>
            <a:ext cx="1597511" cy="420685"/>
            <a:chOff x="568135" y="1915317"/>
            <a:chExt cx="3358406" cy="420685"/>
          </a:xfrm>
        </p:grpSpPr>
        <p:sp>
          <p:nvSpPr>
            <p:cNvPr id="16" name="Rectangle 15">
              <a:extLst>
                <a:ext uri="{FF2B5EF4-FFF2-40B4-BE49-F238E27FC236}">
                  <a16:creationId xmlns:a16="http://schemas.microsoft.com/office/drawing/2014/main" id="{6B3ADD05-DA86-4903-9925-B0EF4002D7D2}"/>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AED1233B-5A83-4480-8C9E-D7F700A60FD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a:solidFill>
                    <a:srgbClr val="C00000"/>
                  </a:solidFill>
                  <a:latin typeface="UTM Avo" panose="02040603050506020204" pitchFamily="18" charset="0"/>
                  <a:sym typeface="Wingdings" panose="05000000000000000000" pitchFamily="2" charset="2"/>
                </a:rPr>
                <a:t>vợt bóng bàn</a:t>
              </a:r>
              <a:endParaRPr lang="vi-VN" sz="1500" dirty="0">
                <a:solidFill>
                  <a:srgbClr val="C00000"/>
                </a:solidFill>
                <a:latin typeface="UTM Avo" panose="02040603050506020204" pitchFamily="18" charset="0"/>
                <a:sym typeface="Wingdings" panose="05000000000000000000" pitchFamily="2" charset="2"/>
              </a:endParaRPr>
            </a:p>
          </p:txBody>
        </p:sp>
      </p:grpSp>
      <p:grpSp>
        <p:nvGrpSpPr>
          <p:cNvPr id="25" name="Group 24">
            <a:extLst>
              <a:ext uri="{FF2B5EF4-FFF2-40B4-BE49-F238E27FC236}">
                <a16:creationId xmlns:a16="http://schemas.microsoft.com/office/drawing/2014/main" id="{DF9AEF13-12DF-4E7F-A047-D4884690775B}"/>
              </a:ext>
            </a:extLst>
          </p:cNvPr>
          <p:cNvGrpSpPr/>
          <p:nvPr/>
        </p:nvGrpSpPr>
        <p:grpSpPr>
          <a:xfrm>
            <a:off x="2868705" y="2966568"/>
            <a:ext cx="1597511" cy="420685"/>
            <a:chOff x="568135" y="1915317"/>
            <a:chExt cx="3358406" cy="420685"/>
          </a:xfrm>
        </p:grpSpPr>
        <p:sp>
          <p:nvSpPr>
            <p:cNvPr id="26" name="Rectangle 25">
              <a:extLst>
                <a:ext uri="{FF2B5EF4-FFF2-40B4-BE49-F238E27FC236}">
                  <a16:creationId xmlns:a16="http://schemas.microsoft.com/office/drawing/2014/main" id="{D06D51B3-59D0-4786-8C73-5C5D61C611E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2ADD751-9746-4AFF-AE0D-5012A5F3B9A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vợt cầu lông</a:t>
              </a:r>
            </a:p>
          </p:txBody>
        </p:sp>
      </p:grpSp>
      <p:grpSp>
        <p:nvGrpSpPr>
          <p:cNvPr id="28" name="Group 27">
            <a:extLst>
              <a:ext uri="{FF2B5EF4-FFF2-40B4-BE49-F238E27FC236}">
                <a16:creationId xmlns:a16="http://schemas.microsoft.com/office/drawing/2014/main" id="{8648621F-F878-4A66-93B1-AE0AD509892E}"/>
              </a:ext>
            </a:extLst>
          </p:cNvPr>
          <p:cNvGrpSpPr/>
          <p:nvPr/>
        </p:nvGrpSpPr>
        <p:grpSpPr>
          <a:xfrm>
            <a:off x="4774601" y="2953586"/>
            <a:ext cx="1597511" cy="420685"/>
            <a:chOff x="568135" y="1915317"/>
            <a:chExt cx="3358406" cy="420685"/>
          </a:xfrm>
        </p:grpSpPr>
        <p:sp>
          <p:nvSpPr>
            <p:cNvPr id="29" name="Rectangle 28">
              <a:extLst>
                <a:ext uri="{FF2B5EF4-FFF2-40B4-BE49-F238E27FC236}">
                  <a16:creationId xmlns:a16="http://schemas.microsoft.com/office/drawing/2014/main" id="{AB63C037-64BE-43B8-AB76-EE7148D1BC7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30" name="TextBox 29">
              <a:extLst>
                <a:ext uri="{FF2B5EF4-FFF2-40B4-BE49-F238E27FC236}">
                  <a16:creationId xmlns:a16="http://schemas.microsoft.com/office/drawing/2014/main" id="{0C7BA9AD-3284-48E7-B32B-15E68E714967}"/>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quả bóng đá</a:t>
              </a:r>
            </a:p>
          </p:txBody>
        </p:sp>
      </p:gr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783035"/>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2. </a:t>
            </a:r>
            <a:r>
              <a:rPr lang="vi-VN" sz="1600" b="1" dirty="0">
                <a:solidFill>
                  <a:schemeClr val="accent4">
                    <a:lumMod val="50000"/>
                  </a:schemeClr>
                </a:solidFill>
                <a:latin typeface="UTM Avo" panose="02040603050506020204" pitchFamily="18" charset="0"/>
              </a:rPr>
              <a:t>Dựa vào tranh và gợi ý dưới tranh, nói tên các trò chơi dân gian.</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D47A4C77-445D-40CD-A400-E3D32024EBC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54249" y="1243629"/>
            <a:ext cx="4929109" cy="3470206"/>
          </a:xfrm>
          <a:prstGeom prst="rect">
            <a:avLst/>
          </a:prstGeom>
        </p:spPr>
      </p:pic>
      <p:grpSp>
        <p:nvGrpSpPr>
          <p:cNvPr id="8" name="Group 7">
            <a:extLst>
              <a:ext uri="{FF2B5EF4-FFF2-40B4-BE49-F238E27FC236}">
                <a16:creationId xmlns:a16="http://schemas.microsoft.com/office/drawing/2014/main" id="{D3D3049A-9F02-47D7-8AF2-D838EA666BD5}"/>
              </a:ext>
            </a:extLst>
          </p:cNvPr>
          <p:cNvGrpSpPr/>
          <p:nvPr/>
        </p:nvGrpSpPr>
        <p:grpSpPr>
          <a:xfrm>
            <a:off x="1446903" y="2571750"/>
            <a:ext cx="1597511" cy="420685"/>
            <a:chOff x="568135" y="1915317"/>
            <a:chExt cx="3358406" cy="420685"/>
          </a:xfrm>
        </p:grpSpPr>
        <p:sp>
          <p:nvSpPr>
            <p:cNvPr id="9" name="Rectangle 8">
              <a:extLst>
                <a:ext uri="{FF2B5EF4-FFF2-40B4-BE49-F238E27FC236}">
                  <a16:creationId xmlns:a16="http://schemas.microsoft.com/office/drawing/2014/main" id="{B7A17A52-BAB8-4D17-92E9-A1BB271EB43D}"/>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0" name="TextBox 9">
              <a:extLst>
                <a:ext uri="{FF2B5EF4-FFF2-40B4-BE49-F238E27FC236}">
                  <a16:creationId xmlns:a16="http://schemas.microsoft.com/office/drawing/2014/main" id="{06F7F5EF-75E3-4410-BF7B-DC3D53C29AC2}"/>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Bịt mắt bắt dê</a:t>
              </a:r>
            </a:p>
          </p:txBody>
        </p:sp>
      </p:grpSp>
      <p:grpSp>
        <p:nvGrpSpPr>
          <p:cNvPr id="11" name="Group 10">
            <a:extLst>
              <a:ext uri="{FF2B5EF4-FFF2-40B4-BE49-F238E27FC236}">
                <a16:creationId xmlns:a16="http://schemas.microsoft.com/office/drawing/2014/main" id="{E55ACF15-8FC7-40E9-B979-EE6726A11376}"/>
              </a:ext>
            </a:extLst>
          </p:cNvPr>
          <p:cNvGrpSpPr/>
          <p:nvPr/>
        </p:nvGrpSpPr>
        <p:grpSpPr>
          <a:xfrm>
            <a:off x="3593680" y="2571750"/>
            <a:ext cx="2389678" cy="735842"/>
            <a:chOff x="568135" y="1915317"/>
            <a:chExt cx="3358406" cy="735842"/>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Chi chi chành chành</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1446903" y="4276418"/>
            <a:ext cx="1597511" cy="420685"/>
            <a:chOff x="568135" y="1915317"/>
            <a:chExt cx="3358406" cy="420685"/>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Nu na nu nống</a:t>
              </a:r>
            </a:p>
          </p:txBody>
        </p:sp>
      </p:grpSp>
      <p:grpSp>
        <p:nvGrpSpPr>
          <p:cNvPr id="18" name="Group 17">
            <a:extLst>
              <a:ext uri="{FF2B5EF4-FFF2-40B4-BE49-F238E27FC236}">
                <a16:creationId xmlns:a16="http://schemas.microsoft.com/office/drawing/2014/main" id="{F8DA5812-ADDE-4F6B-AEEB-B58FEE0714B9}"/>
              </a:ext>
            </a:extLst>
          </p:cNvPr>
          <p:cNvGrpSpPr/>
          <p:nvPr/>
        </p:nvGrpSpPr>
        <p:grpSpPr>
          <a:xfrm>
            <a:off x="3625955" y="4276418"/>
            <a:ext cx="2357403" cy="420685"/>
            <a:chOff x="568135" y="1915317"/>
            <a:chExt cx="3358406" cy="420685"/>
          </a:xfrm>
        </p:grpSpPr>
        <p:sp>
          <p:nvSpPr>
            <p:cNvPr id="19" name="Rectangle 18">
              <a:extLst>
                <a:ext uri="{FF2B5EF4-FFF2-40B4-BE49-F238E27FC236}">
                  <a16:creationId xmlns:a16="http://schemas.microsoft.com/office/drawing/2014/main" id="{798E31F8-44A4-4C08-85E3-12EF344FE676}"/>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0" name="TextBox 19">
              <a:extLst>
                <a:ext uri="{FF2B5EF4-FFF2-40B4-BE49-F238E27FC236}">
                  <a16:creationId xmlns:a16="http://schemas.microsoft.com/office/drawing/2014/main" id="{51EEFCF4-7FF1-4DE5-A013-16862EA1ED02}"/>
                </a:ext>
              </a:extLst>
            </p:cNvPr>
            <p:cNvSpPr txBox="1"/>
            <p:nvPr/>
          </p:nvSpPr>
          <p:spPr>
            <a:xfrm>
              <a:off x="568135" y="1915317"/>
              <a:ext cx="3358404" cy="389594"/>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Dung dăng dung dẻ</a:t>
              </a:r>
            </a:p>
          </p:txBody>
        </p:sp>
      </p:grpSp>
    </p:spTree>
    <p:extLst>
      <p:ext uri="{BB962C8B-B14F-4D97-AF65-F5344CB8AC3E}">
        <p14:creationId xmlns:p14="http://schemas.microsoft.com/office/powerpoint/2010/main" val="1335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D66C96-DCC0-4587-AAB2-2B385F39CD50}"/>
              </a:ext>
            </a:extLst>
          </p:cNvPr>
          <p:cNvGrpSpPr/>
          <p:nvPr/>
        </p:nvGrpSpPr>
        <p:grpSpPr>
          <a:xfrm>
            <a:off x="565613" y="901604"/>
            <a:ext cx="5703807" cy="3764408"/>
            <a:chOff x="565613" y="901604"/>
            <a:chExt cx="5703807" cy="3764408"/>
          </a:xfrm>
        </p:grpSpPr>
        <p:pic>
          <p:nvPicPr>
            <p:cNvPr id="3" name="Picture 2">
              <a:extLst>
                <a:ext uri="{FF2B5EF4-FFF2-40B4-BE49-F238E27FC236}">
                  <a16:creationId xmlns:a16="http://schemas.microsoft.com/office/drawing/2014/main" id="{86DAE37A-C732-400F-9FE3-0093978E98B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47679"/>
            <a:stretch/>
          </p:blipFill>
          <p:spPr>
            <a:xfrm>
              <a:off x="588578" y="901604"/>
              <a:ext cx="5680842" cy="1882597"/>
            </a:xfrm>
            <a:prstGeom prst="rect">
              <a:avLst/>
            </a:prstGeom>
          </p:spPr>
        </p:pic>
        <p:pic>
          <p:nvPicPr>
            <p:cNvPr id="23" name="Picture 22">
              <a:extLst>
                <a:ext uri="{FF2B5EF4-FFF2-40B4-BE49-F238E27FC236}">
                  <a16:creationId xmlns:a16="http://schemas.microsoft.com/office/drawing/2014/main" id="{9F9DEA14-873F-49EB-8824-130F17ACE38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9906" t="52317" r="32181" b="1232"/>
            <a:stretch/>
          </p:blipFill>
          <p:spPr>
            <a:xfrm>
              <a:off x="565613" y="2994665"/>
              <a:ext cx="2721862" cy="1671347"/>
            </a:xfrm>
            <a:prstGeom prst="rect">
              <a:avLst/>
            </a:prstGeom>
          </p:spPr>
        </p:pic>
      </p:grpSp>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413703"/>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3. </a:t>
            </a:r>
            <a:r>
              <a:rPr lang="vi-VN" sz="1600" b="1" dirty="0">
                <a:solidFill>
                  <a:schemeClr val="accent4">
                    <a:lumMod val="50000"/>
                  </a:schemeClr>
                </a:solidFill>
                <a:latin typeface="UTM Avo" panose="02040603050506020204" pitchFamily="18" charset="0"/>
              </a:rPr>
              <a:t>Đặt câu về hoạt động trong mỗi tranh.</a:t>
            </a:r>
            <a:endParaRPr lang="en-US" sz="1600" b="1" dirty="0">
              <a:solidFill>
                <a:schemeClr val="accent4">
                  <a:lumMod val="50000"/>
                </a:schemeClr>
              </a:solidFill>
              <a:latin typeface="UTM Avo" panose="02040603050506020204" pitchFamily="18" charset="0"/>
            </a:endParaRPr>
          </a:p>
        </p:txBody>
      </p:sp>
      <p:grpSp>
        <p:nvGrpSpPr>
          <p:cNvPr id="11" name="Group 10">
            <a:extLst>
              <a:ext uri="{FF2B5EF4-FFF2-40B4-BE49-F238E27FC236}">
                <a16:creationId xmlns:a16="http://schemas.microsoft.com/office/drawing/2014/main" id="{E55ACF15-8FC7-40E9-B979-EE6726A11376}"/>
              </a:ext>
            </a:extLst>
          </p:cNvPr>
          <p:cNvGrpSpPr/>
          <p:nvPr/>
        </p:nvGrpSpPr>
        <p:grpSpPr>
          <a:xfrm>
            <a:off x="565613" y="2394607"/>
            <a:ext cx="2637073" cy="420685"/>
            <a:chOff x="538631" y="1915317"/>
            <a:chExt cx="3387910" cy="420685"/>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38631" y="1915317"/>
              <a:ext cx="3358405"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Hai bạn chơi bóng bàn.</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3678282" y="2403959"/>
            <a:ext cx="2721861" cy="761804"/>
            <a:chOff x="568135" y="1915317"/>
            <a:chExt cx="3358406" cy="761804"/>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Nga và Hùng đang chơi cầu lông.</a:t>
              </a:r>
            </a:p>
          </p:txBody>
        </p:sp>
      </p:grpSp>
      <p:grpSp>
        <p:nvGrpSpPr>
          <p:cNvPr id="24" name="Group 23">
            <a:extLst>
              <a:ext uri="{FF2B5EF4-FFF2-40B4-BE49-F238E27FC236}">
                <a16:creationId xmlns:a16="http://schemas.microsoft.com/office/drawing/2014/main" id="{A8F85FD1-C822-450C-B0D5-4610AF9449B9}"/>
              </a:ext>
            </a:extLst>
          </p:cNvPr>
          <p:cNvGrpSpPr/>
          <p:nvPr/>
        </p:nvGrpSpPr>
        <p:grpSpPr>
          <a:xfrm>
            <a:off x="3287475" y="3501733"/>
            <a:ext cx="2721861" cy="761804"/>
            <a:chOff x="568135" y="1915317"/>
            <a:chExt cx="3358406" cy="761804"/>
          </a:xfrm>
        </p:grpSpPr>
        <p:sp>
          <p:nvSpPr>
            <p:cNvPr id="25" name="Rectangle 24">
              <a:extLst>
                <a:ext uri="{FF2B5EF4-FFF2-40B4-BE49-F238E27FC236}">
                  <a16:creationId xmlns:a16="http://schemas.microsoft.com/office/drawing/2014/main" id="{A92C2277-EF25-4A34-B333-B4034C7A674B}"/>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6" name="TextBox 25">
              <a:extLst>
                <a:ext uri="{FF2B5EF4-FFF2-40B4-BE49-F238E27FC236}">
                  <a16:creationId xmlns:a16="http://schemas.microsoft.com/office/drawing/2014/main" id="{87BC415A-CBF8-4582-850F-B032F70AA01E}"/>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Các bạn đang chơi bóng rổ rất vui vẻ.</a:t>
              </a:r>
            </a:p>
          </p:txBody>
        </p:sp>
      </p:grpSp>
    </p:spTree>
    <p:extLst>
      <p:ext uri="{BB962C8B-B14F-4D97-AF65-F5344CB8AC3E}">
        <p14:creationId xmlns:p14="http://schemas.microsoft.com/office/powerpoint/2010/main" val="24494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8A400AC-618C-496F-A096-5F94D2A568EE}"/>
              </a:ext>
            </a:extLst>
          </p:cNvPr>
          <p:cNvGrpSpPr/>
          <p:nvPr/>
        </p:nvGrpSpPr>
        <p:grpSpPr>
          <a:xfrm>
            <a:off x="337443" y="434410"/>
            <a:ext cx="7214590" cy="829904"/>
            <a:chOff x="337443" y="434410"/>
            <a:chExt cx="7214590" cy="829904"/>
          </a:xfrm>
        </p:grpSpPr>
        <p:grpSp>
          <p:nvGrpSpPr>
            <p:cNvPr id="20" name="Group 19">
              <a:extLst>
                <a:ext uri="{FF2B5EF4-FFF2-40B4-BE49-F238E27FC236}">
                  <a16:creationId xmlns:a16="http://schemas.microsoft.com/office/drawing/2014/main" id="{68D8EEE1-EC8D-44A7-80FF-1CE3348746F7}"/>
                </a:ext>
              </a:extLst>
            </p:cNvPr>
            <p:cNvGrpSpPr/>
            <p:nvPr/>
          </p:nvGrpSpPr>
          <p:grpSpPr>
            <a:xfrm>
              <a:off x="337443" y="617893"/>
              <a:ext cx="1645547" cy="646421"/>
              <a:chOff x="337443" y="617893"/>
              <a:chExt cx="1645547" cy="646421"/>
            </a:xfrm>
          </p:grpSpPr>
          <p:sp>
            <p:nvSpPr>
              <p:cNvPr id="22" name="TextBox 21">
                <a:extLst>
                  <a:ext uri="{FF2B5EF4-FFF2-40B4-BE49-F238E27FC236}">
                    <a16:creationId xmlns:a16="http://schemas.microsoft.com/office/drawing/2014/main" id="{90284333-C336-4330-BBB8-43CDB54824B9}"/>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5C24C4AE-1E81-4672-ABF7-BA3B796877A4}"/>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21" name="TextBox 20">
              <a:extLst>
                <a:ext uri="{FF2B5EF4-FFF2-40B4-BE49-F238E27FC236}">
                  <a16:creationId xmlns:a16="http://schemas.microsoft.com/office/drawing/2014/main" id="{1C74DB30-B479-4F4F-AC04-C81B7DBB676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98900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9861" y="485047"/>
            <a:ext cx="6030788"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một hoạt động của các bạn nhỏ trong tranh.</a:t>
            </a:r>
            <a:endParaRPr lang="en-US" sz="1600" b="1" dirty="0">
              <a:solidFill>
                <a:schemeClr val="accent4">
                  <a:lumMod val="50000"/>
                </a:schemeClr>
              </a:solidFill>
              <a:latin typeface="UTM Avo" panose="02040603050506020204" pitchFamily="18" charset="0"/>
            </a:endParaRPr>
          </a:p>
        </p:txBody>
      </p:sp>
      <p:sp>
        <p:nvSpPr>
          <p:cNvPr id="4" name="TextBox 3">
            <a:extLst>
              <a:ext uri="{FF2B5EF4-FFF2-40B4-BE49-F238E27FC236}">
                <a16:creationId xmlns:a16="http://schemas.microsoft.com/office/drawing/2014/main" id="{54CB5F66-55D2-4B66-8B02-0C715E39E1E8}"/>
              </a:ext>
            </a:extLst>
          </p:cNvPr>
          <p:cNvSpPr txBox="1"/>
          <p:nvPr/>
        </p:nvSpPr>
        <p:spPr>
          <a:xfrm>
            <a:off x="509861" y="829682"/>
            <a:ext cx="5981252" cy="1855380"/>
          </a:xfrm>
          <a:prstGeom prst="rect">
            <a:avLst/>
          </a:prstGeom>
          <a:noFill/>
        </p:spPr>
        <p:txBody>
          <a:bodyPr wrap="square" rtlCol="0">
            <a:spAutoFit/>
          </a:bodyPr>
          <a:lstStyle/>
          <a:p>
            <a:pPr algn="just">
              <a:lnSpc>
                <a:spcPct val="130000"/>
              </a:lnSpc>
            </a:pPr>
            <a:r>
              <a:rPr lang="vi-VN" sz="1500" dirty="0">
                <a:solidFill>
                  <a:srgbClr val="FF0000"/>
                </a:solidFill>
                <a:latin typeface="UTM Avo" panose="02040603050506020204" pitchFamily="18" charset="0"/>
                <a:sym typeface="Wingdings" panose="05000000000000000000" pitchFamily="2" charset="2"/>
              </a:rPr>
              <a:t>     G:</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các bạn tham gia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đó cần mấy người?</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Dụng cụ để thực hiện hoạt động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Em đoán xem các bạn cảm thấy thế nào khi tham gia hoạt động đó.</a:t>
            </a:r>
          </a:p>
        </p:txBody>
      </p:sp>
      <p:pic>
        <p:nvPicPr>
          <p:cNvPr id="2" name="Picture 1">
            <a:extLst>
              <a:ext uri="{FF2B5EF4-FFF2-40B4-BE49-F238E27FC236}">
                <a16:creationId xmlns:a16="http://schemas.microsoft.com/office/drawing/2014/main" id="{C4248245-A4A2-4BA0-9CF1-3F6018BD4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52588" y="2685062"/>
            <a:ext cx="5352823" cy="1973391"/>
          </a:xfrm>
          <a:prstGeom prst="rect">
            <a:avLst/>
          </a:prstGeom>
        </p:spPr>
      </p:pic>
      <p:grpSp>
        <p:nvGrpSpPr>
          <p:cNvPr id="6" name="Group 5">
            <a:extLst>
              <a:ext uri="{FF2B5EF4-FFF2-40B4-BE49-F238E27FC236}">
                <a16:creationId xmlns:a16="http://schemas.microsoft.com/office/drawing/2014/main" id="{4571BD40-E30C-42FE-AA3D-C3B8574D1913}"/>
              </a:ext>
            </a:extLst>
          </p:cNvPr>
          <p:cNvGrpSpPr/>
          <p:nvPr/>
        </p:nvGrpSpPr>
        <p:grpSpPr>
          <a:xfrm>
            <a:off x="3414427" y="2384274"/>
            <a:ext cx="3076686" cy="1287483"/>
            <a:chOff x="1484555" y="2936836"/>
            <a:chExt cx="4098663" cy="1840231"/>
          </a:xfrm>
        </p:grpSpPr>
        <p:sp>
          <p:nvSpPr>
            <p:cNvPr id="8" name="Explosion: 8 Points 7">
              <a:extLst>
                <a:ext uri="{FF2B5EF4-FFF2-40B4-BE49-F238E27FC236}">
                  <a16:creationId xmlns:a16="http://schemas.microsoft.com/office/drawing/2014/main" id="{173E1C5E-E9A9-412F-9F81-8F5750A22B94}"/>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1100" dirty="0"/>
            </a:p>
          </p:txBody>
        </p:sp>
        <p:sp>
          <p:nvSpPr>
            <p:cNvPr id="10" name="TextBox 9">
              <a:extLst>
                <a:ext uri="{FF2B5EF4-FFF2-40B4-BE49-F238E27FC236}">
                  <a16:creationId xmlns:a16="http://schemas.microsoft.com/office/drawing/2014/main" id="{E9D314F1-4D42-46AA-97DB-8F5E7DDAB382}"/>
                </a:ext>
              </a:extLst>
            </p:cNvPr>
            <p:cNvSpPr txBox="1"/>
            <p:nvPr/>
          </p:nvSpPr>
          <p:spPr>
            <a:xfrm>
              <a:off x="2050745" y="3549212"/>
              <a:ext cx="2937620" cy="571887"/>
            </a:xfrm>
            <a:prstGeom prst="rect">
              <a:avLst/>
            </a:prstGeom>
            <a:noFill/>
          </p:spPr>
          <p:txBody>
            <a:bodyPr wrap="square" rtlCol="0">
              <a:spAutoFit/>
            </a:bodyPr>
            <a:lstStyle/>
            <a:p>
              <a:pPr algn="ctr"/>
              <a:r>
                <a:rPr lang="vi-VN" sz="2000" dirty="0">
                  <a:solidFill>
                    <a:srgbClr val="FF0000"/>
                  </a:solidFill>
                  <a:latin typeface="UTM Cookies" panose="02040603050506020204" pitchFamily="18" charset="0"/>
                </a:rPr>
                <a:t>HOẠT ĐỘNG NHÓM</a:t>
              </a:r>
              <a:endParaRPr lang="en-US" sz="20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Các bạn nhỏ đang chơi môn thể thao gì?</a:t>
            </a:r>
            <a:endParaRPr lang="vi-VN" sz="1800" dirty="0">
              <a:solidFill>
                <a:srgbClr val="17479D"/>
              </a:solidFill>
              <a:latin typeface="UTM Avo" panose="02040603050506020204" pitchFamily="18" charset="0"/>
            </a:endParaRPr>
          </a:p>
        </p:txBody>
      </p:sp>
      <p:pic>
        <p:nvPicPr>
          <p:cNvPr id="1026" name="Picture 2" descr="Màn so tài nảy lửa của các cầu thủ nhí tại giải Blue Sky Championship 2019">
            <a:extLst>
              <a:ext uri="{FF2B5EF4-FFF2-40B4-BE49-F238E27FC236}">
                <a16:creationId xmlns:a16="http://schemas.microsoft.com/office/drawing/2014/main" id="{84C68EA6-E823-47D1-9C90-37A5D08FBC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9438" y="947216"/>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ọc viên bóng rổ nhí Yourlife: Nơi ươm mầm cho những tài năng bóng rổ">
            <a:extLst>
              <a:ext uri="{FF2B5EF4-FFF2-40B4-BE49-F238E27FC236}">
                <a16:creationId xmlns:a16="http://schemas.microsoft.com/office/drawing/2014/main" id="{49A90EC7-E41A-4427-AC73-4368A5B9A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950259"/>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Giải Bóng chuyền chào mừng ngày truyền thống Học sinh, sinh viên - Báo Tây  Ninh Online">
            <a:extLst>
              <a:ext uri="{FF2B5EF4-FFF2-40B4-BE49-F238E27FC236}">
                <a16:creationId xmlns:a16="http://schemas.microsoft.com/office/drawing/2014/main" id="{4F68E6FA-4591-4C13-84EC-D654389E8BD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462" t="9610" r="462" b="8486"/>
          <a:stretch/>
        </p:blipFill>
        <p:spPr bwMode="auto">
          <a:xfrm>
            <a:off x="879438" y="2886894"/>
            <a:ext cx="2326342" cy="155735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Nắm vững các cách dạy trẻ chơi cầu lông đúng kỹ thuật">
            <a:extLst>
              <a:ext uri="{FF2B5EF4-FFF2-40B4-BE49-F238E27FC236}">
                <a16:creationId xmlns:a16="http://schemas.microsoft.com/office/drawing/2014/main" id="{2306AA26-BF95-4097-A1A3-FA9B43A46A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2886894"/>
            <a:ext cx="2422926" cy="15573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ounded Rectangle 11">
            <a:extLst>
              <a:ext uri="{FF2B5EF4-FFF2-40B4-BE49-F238E27FC236}">
                <a16:creationId xmlns:a16="http://schemas.microsoft.com/office/drawing/2014/main" id="{E79DCE37-D090-4B12-B81A-B9E8AAE81DB9}"/>
              </a:ext>
            </a:extLst>
          </p:cNvPr>
          <p:cNvSpPr/>
          <p:nvPr/>
        </p:nvSpPr>
        <p:spPr>
          <a:xfrm>
            <a:off x="1350273" y="2407884"/>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đá</a:t>
            </a:r>
            <a:endParaRPr lang="en-US" sz="1600" dirty="0">
              <a:solidFill>
                <a:srgbClr val="FF000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98A3E8AF-E626-44C0-91D7-795FDDFAB4D4}"/>
              </a:ext>
            </a:extLst>
          </p:cNvPr>
          <p:cNvSpPr/>
          <p:nvPr/>
        </p:nvSpPr>
        <p:spPr>
          <a:xfrm>
            <a:off x="4130514" y="2400972"/>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UTM Avo" panose="02040603050506020204" pitchFamily="18" charset="0"/>
              </a:rPr>
              <a:t>Bóng rổ</a:t>
            </a:r>
            <a:endParaRPr lang="en-US" sz="1600" dirty="0">
              <a:solidFill>
                <a:srgbClr val="FF0000"/>
              </a:solidFill>
              <a:latin typeface="UTM Avo" panose="02040603050506020204" pitchFamily="18" charset="0"/>
            </a:endParaRPr>
          </a:p>
        </p:txBody>
      </p:sp>
      <p:sp>
        <p:nvSpPr>
          <p:cNvPr id="16" name="Rounded Rectangle 11">
            <a:extLst>
              <a:ext uri="{FF2B5EF4-FFF2-40B4-BE49-F238E27FC236}">
                <a16:creationId xmlns:a16="http://schemas.microsoft.com/office/drawing/2014/main" id="{85473C05-B680-4A91-9350-4C975F8FBE2D}"/>
              </a:ext>
            </a:extLst>
          </p:cNvPr>
          <p:cNvSpPr/>
          <p:nvPr/>
        </p:nvSpPr>
        <p:spPr>
          <a:xfrm>
            <a:off x="1248236" y="4315999"/>
            <a:ext cx="1581025"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chuyền</a:t>
            </a:r>
            <a:endParaRPr lang="en-US" sz="1600" dirty="0">
              <a:solidFill>
                <a:srgbClr val="FF0000"/>
              </a:solidFill>
              <a:latin typeface="UTM Avo" panose="02040603050506020204" pitchFamily="18" charset="0"/>
            </a:endParaRPr>
          </a:p>
        </p:txBody>
      </p:sp>
      <p:sp>
        <p:nvSpPr>
          <p:cNvPr id="17" name="Rounded Rectangle 11">
            <a:extLst>
              <a:ext uri="{FF2B5EF4-FFF2-40B4-BE49-F238E27FC236}">
                <a16:creationId xmlns:a16="http://schemas.microsoft.com/office/drawing/2014/main" id="{D45CBE69-0306-4D14-B446-2D9091E07E3E}"/>
              </a:ext>
            </a:extLst>
          </p:cNvPr>
          <p:cNvSpPr/>
          <p:nvPr/>
        </p:nvSpPr>
        <p:spPr>
          <a:xfrm>
            <a:off x="4207849" y="4315999"/>
            <a:ext cx="1330947" cy="30978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Cầu lông</a:t>
            </a:r>
            <a:endParaRPr lang="en-US"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randombar(horizont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randombar(horizont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randombar(horizontal)">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133" y="625753"/>
            <a:ext cx="5719172" cy="815544"/>
          </a:xfrm>
          <a:prstGeom prst="rect">
            <a:avLst/>
          </a:prstGeom>
          <a:noFill/>
        </p:spPr>
        <p:txBody>
          <a:bodyPr wrap="square" rtlCol="0">
            <a:spAutoFit/>
          </a:bodyPr>
          <a:lstStyle/>
          <a:p>
            <a:pPr algn="just">
              <a:lnSpc>
                <a:spcPts val="3000"/>
              </a:lnSpc>
            </a:pPr>
            <a:r>
              <a:rPr lang="en-US" sz="1800" b="1" dirty="0">
                <a:solidFill>
                  <a:schemeClr val="accent4">
                    <a:lumMod val="50000"/>
                  </a:schemeClr>
                </a:solidFill>
                <a:latin typeface="UTM Avo" panose="02040603050506020204" pitchFamily="18" charset="0"/>
              </a:rPr>
              <a:t>2. </a:t>
            </a:r>
            <a:r>
              <a:rPr lang="en-US" sz="1800" b="1" dirty="0" err="1">
                <a:solidFill>
                  <a:schemeClr val="accent4">
                    <a:lumMod val="50000"/>
                  </a:schemeClr>
                </a:solidFill>
                <a:latin typeface="UTM Avo" panose="02040603050506020204" pitchFamily="18" charset="0"/>
              </a:rPr>
              <a:t>Viết</a:t>
            </a:r>
            <a:r>
              <a:rPr lang="en-US" sz="1800" b="1" dirty="0">
                <a:solidFill>
                  <a:schemeClr val="accent4">
                    <a:lumMod val="50000"/>
                  </a:schemeClr>
                </a:solidFill>
                <a:latin typeface="UTM Avo" panose="02040603050506020204" pitchFamily="18" charset="0"/>
              </a:rPr>
              <a:t> 3 - 4 </a:t>
            </a:r>
            <a:r>
              <a:rPr lang="en-US" sz="1800" b="1" dirty="0" err="1">
                <a:solidFill>
                  <a:schemeClr val="accent4">
                    <a:lumMod val="50000"/>
                  </a:schemeClr>
                </a:solidFill>
                <a:latin typeface="UTM Avo" panose="02040603050506020204" pitchFamily="18" charset="0"/>
              </a:rPr>
              <a:t>câu</a:t>
            </a:r>
            <a:r>
              <a:rPr lang="en-US" sz="1800" b="1" dirty="0">
                <a:solidFill>
                  <a:schemeClr val="accent4">
                    <a:lumMod val="50000"/>
                  </a:schemeClr>
                </a:solidFill>
                <a:latin typeface="UTM Avo" panose="02040603050506020204" pitchFamily="18" charset="0"/>
              </a:rPr>
              <a:t> </a:t>
            </a:r>
            <a:r>
              <a:rPr lang="vi-VN" sz="1800" b="1" dirty="0">
                <a:solidFill>
                  <a:schemeClr val="accent4">
                    <a:lumMod val="50000"/>
                  </a:schemeClr>
                </a:solidFill>
                <a:latin typeface="UTM Avo" panose="02040603050506020204" pitchFamily="18" charset="0"/>
              </a:rPr>
              <a:t>kể về một hoạt động thể thao hoặc một trò chơi em đã tham gia ở trường.</a:t>
            </a:r>
            <a:endParaRPr lang="en-US" sz="1800" b="1" dirty="0">
              <a:solidFill>
                <a:schemeClr val="accent4">
                  <a:lumMod val="50000"/>
                </a:schemeClr>
              </a:solidFill>
              <a:latin typeface="UTM Avo" panose="02040603050506020204" pitchFamily="18" charset="0"/>
            </a:endParaRPr>
          </a:p>
        </p:txBody>
      </p:sp>
      <p:grpSp>
        <p:nvGrpSpPr>
          <p:cNvPr id="20" name="Group 19"/>
          <p:cNvGrpSpPr/>
          <p:nvPr/>
        </p:nvGrpSpPr>
        <p:grpSpPr>
          <a:xfrm>
            <a:off x="458706" y="1404288"/>
            <a:ext cx="6100059" cy="2922395"/>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2838" y="1727227"/>
              <a:ext cx="1129909" cy="400110"/>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748747" y="2092760"/>
            <a:ext cx="5488001" cy="1969835"/>
          </a:xfrm>
          <a:prstGeom prst="rect">
            <a:avLst/>
          </a:prstGeom>
          <a:noFill/>
        </p:spPr>
        <p:txBody>
          <a:bodyPr wrap="square" rtlCol="0">
            <a:spAutoFit/>
          </a:bodyPr>
          <a:lstStyle/>
          <a:p>
            <a:pPr marL="342900" indent="-342900">
              <a:lnSpc>
                <a:spcPts val="3000"/>
              </a:lnSpc>
              <a:buFontTx/>
              <a:buChar char="-"/>
            </a:pPr>
            <a:r>
              <a:rPr lang="vi-VN" sz="2000" dirty="0">
                <a:latin typeface="UTM Avo" panose="02040603050506020204" pitchFamily="18" charset="0"/>
              </a:rPr>
              <a:t>Hoạt động thể thao hoặc trò chơi em đã tham gia là gì?</a:t>
            </a:r>
          </a:p>
          <a:p>
            <a:pPr marL="342900" indent="-342900">
              <a:lnSpc>
                <a:spcPts val="3000"/>
              </a:lnSpc>
              <a:buFontTx/>
              <a:buChar char="-"/>
            </a:pPr>
            <a:r>
              <a:rPr lang="vi-VN" sz="2000" dirty="0">
                <a:latin typeface="UTM Avo" panose="02040603050506020204" pitchFamily="18" charset="0"/>
              </a:rPr>
              <a:t>Em tham gia cùng với ai, ở đâu?</a:t>
            </a:r>
          </a:p>
          <a:p>
            <a:pPr marL="342900" indent="-342900">
              <a:lnSpc>
                <a:spcPts val="3000"/>
              </a:lnSpc>
              <a:buFontTx/>
              <a:buChar char="-"/>
            </a:pPr>
            <a:r>
              <a:rPr lang="vi-VN" sz="2000" dirty="0">
                <a:latin typeface="UTM Avo" panose="02040603050506020204" pitchFamily="18" charset="0"/>
              </a:rPr>
              <a:t>Em cảm thấy thế nào khi tham gia hoạt động đó.</a:t>
            </a:r>
            <a:endParaRPr lang="en-US" sz="2000" dirty="0">
              <a:latin typeface="UTM Avo" panose="02040603050506020204" pitchFamily="18" charset="0"/>
            </a:endParaRPr>
          </a:p>
        </p:txBody>
      </p:sp>
      <p:grpSp>
        <p:nvGrpSpPr>
          <p:cNvPr id="22" name="Google Shape;1029;p42"/>
          <p:cNvGrpSpPr/>
          <p:nvPr/>
        </p:nvGrpSpPr>
        <p:grpSpPr>
          <a:xfrm rot="20594821">
            <a:off x="5297000" y="3803136"/>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1640543" y="1426702"/>
            <a:ext cx="4941010" cy="338554"/>
          </a:xfrm>
          <a:prstGeom prst="rect">
            <a:avLst/>
          </a:prstGeom>
          <a:noFill/>
        </p:spPr>
        <p:txBody>
          <a:bodyPr wrap="square" rtlCol="0">
            <a:spAutoFit/>
          </a:bodyPr>
          <a:lstStyle/>
          <a:p>
            <a:pPr algn="just">
              <a:spcBef>
                <a:spcPts val="100"/>
              </a:spcBef>
              <a:spcAft>
                <a:spcPts val="100"/>
              </a:spcAft>
            </a:pPr>
            <a:r>
              <a:rPr lang="vi-VN" sz="1600" b="1" dirty="0">
                <a:solidFill>
                  <a:srgbClr val="17479D"/>
                </a:solidFill>
                <a:latin typeface="UTM Avo" panose="02040603050506020204" pitchFamily="18" charset="0"/>
              </a:rPr>
              <a:t>1. </a:t>
            </a:r>
            <a:r>
              <a:rPr lang="vi-VN" sz="1600" dirty="0">
                <a:latin typeface="UTM Avo" panose="02040603050506020204" pitchFamily="18" charset="0"/>
              </a:rPr>
              <a:t>Tìm đọc một bài viết về hoạt động thể thao.</a:t>
            </a:r>
          </a:p>
        </p:txBody>
      </p:sp>
      <p:sp>
        <p:nvSpPr>
          <p:cNvPr id="6" name="TextBox 5">
            <a:extLst>
              <a:ext uri="{FF2B5EF4-FFF2-40B4-BE49-F238E27FC236}">
                <a16:creationId xmlns:a16="http://schemas.microsoft.com/office/drawing/2014/main" id="{993AD1E2-BAA4-614B-8AA8-95EF8A805123}"/>
              </a:ext>
            </a:extLst>
          </p:cNvPr>
          <p:cNvSpPr txBox="1"/>
          <p:nvPr/>
        </p:nvSpPr>
        <p:spPr>
          <a:xfrm>
            <a:off x="667540" y="1797614"/>
            <a:ext cx="5914013" cy="338554"/>
          </a:xfrm>
          <a:prstGeom prst="rect">
            <a:avLst/>
          </a:prstGeom>
          <a:noFill/>
        </p:spPr>
        <p:txBody>
          <a:bodyPr wrap="square" rtlCol="0">
            <a:spAutoFit/>
          </a:bodyPr>
          <a:lstStyle/>
          <a:p>
            <a:pPr algn="just"/>
            <a:r>
              <a:rPr lang="vi-VN" sz="1600" b="1" dirty="0">
                <a:solidFill>
                  <a:srgbClr val="17479D"/>
                </a:solidFill>
                <a:latin typeface="UTM Avo" panose="02040603050506020204" pitchFamily="18" charset="0"/>
              </a:rPr>
              <a:t>2. </a:t>
            </a:r>
            <a:r>
              <a:rPr lang="vi-VN" sz="1600" dirty="0">
                <a:latin typeface="UTM Avo" panose="02040603050506020204" pitchFamily="18" charset="0"/>
              </a:rPr>
              <a:t>Kể cho các bạn nghe điều thú vị em đọc được.</a:t>
            </a:r>
          </a:p>
        </p:txBody>
      </p:sp>
      <p:pic>
        <p:nvPicPr>
          <p:cNvPr id="8" name="Picture 7">
            <a:extLst>
              <a:ext uri="{FF2B5EF4-FFF2-40B4-BE49-F238E27FC236}">
                <a16:creationId xmlns:a16="http://schemas.microsoft.com/office/drawing/2014/main" id="{61CCEA7C-ADFE-4665-AD16-62F704C83B43}"/>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4" name="Picture 3">
            <a:extLst>
              <a:ext uri="{FF2B5EF4-FFF2-40B4-BE49-F238E27FC236}">
                <a16:creationId xmlns:a16="http://schemas.microsoft.com/office/drawing/2014/main" id="{057878E1-D4B8-4803-B676-575FB5FFC0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18275" y="2257383"/>
            <a:ext cx="4421450" cy="2539271"/>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85561" y="133681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Các bạn nhỏ đang chơi môn thể thao gì?</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có thích môn thể thao này không? Vì sao?</a:t>
            </a:r>
            <a:endParaRPr lang="en-US" sz="1500" b="1" dirty="0">
              <a:latin typeface="UTM Avo" panose="02040603050506020204" pitchFamily="18" charset="0"/>
            </a:endParaRPr>
          </a:p>
        </p:txBody>
      </p:sp>
      <p:grpSp>
        <p:nvGrpSpPr>
          <p:cNvPr id="16" name="Group 15">
            <a:extLst>
              <a:ext uri="{FF2B5EF4-FFF2-40B4-BE49-F238E27FC236}">
                <a16:creationId xmlns:a16="http://schemas.microsoft.com/office/drawing/2014/main" id="{B7A06EAA-07B1-429C-BADA-12DFBF26716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D79E8F26-AFB9-4889-BFA9-4BF80F921A61}"/>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B07D8EAF-2AC6-4394-A6B2-E9E0F73C0A8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0" name="TextBox 19">
                <a:extLst>
                  <a:ext uri="{FF2B5EF4-FFF2-40B4-BE49-F238E27FC236}">
                    <a16:creationId xmlns:a16="http://schemas.microsoft.com/office/drawing/2014/main" id="{A3C62213-A9CC-41C0-BDD6-E7E22C7D9D72}"/>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2B420844-9C0B-46C5-AADC-A64EDD50FCF3}"/>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4">
            <a:clrChange>
              <a:clrFrom>
                <a:srgbClr val="FEFFFD"/>
              </a:clrFrom>
              <a:clrTo>
                <a:srgbClr val="FEFFFD">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87605" y="2046286"/>
            <a:ext cx="5282789" cy="2746054"/>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2606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a:t>
            </a:r>
            <a:r>
              <a:rPr lang="vi-VN" sz="1200" b="1" dirty="0">
                <a:solidFill>
                  <a:srgbClr val="FF0000"/>
                </a:solidFill>
                <a:latin typeface="UTM Avo" panose="02040603050506020204" pitchFamily="18" charset="0"/>
              </a:rPr>
              <a:t>chậm chạp </a:t>
            </a:r>
            <a:r>
              <a:rPr lang="vi-VN" sz="1200" dirty="0">
                <a:latin typeface="UTM Avo" panose="02040603050506020204" pitchFamily="18" charset="0"/>
              </a:rPr>
              <a:t>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các bạn </a:t>
            </a:r>
            <a:r>
              <a:rPr lang="vi-VN" sz="1200" b="1" dirty="0">
                <a:solidFill>
                  <a:srgbClr val="FF0000"/>
                </a:solidFill>
                <a:latin typeface="UTM Avo" panose="02040603050506020204" pitchFamily="18" charset="0"/>
              </a:rPr>
              <a:t>ngạc nhiên </a:t>
            </a:r>
            <a:r>
              <a:rPr lang="vi-VN" sz="1200" dirty="0">
                <a:latin typeface="UTM Avo" panose="02040603050506020204" pitchFamily="18" charset="0"/>
              </a:rPr>
              <a:t>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a:t>
            </a:r>
            <a:r>
              <a:rPr lang="vi-VN" sz="1200" b="1" dirty="0">
                <a:solidFill>
                  <a:srgbClr val="FF0000"/>
                </a:solidFill>
                <a:latin typeface="UTM Avo" panose="02040603050506020204" pitchFamily="18" charset="0"/>
              </a:rPr>
              <a:t>Hiệp</a:t>
            </a:r>
            <a:r>
              <a:rPr lang="vi-VN" sz="1200" dirty="0">
                <a:latin typeface="UTM Avo" panose="02040603050506020204" pitchFamily="18" charset="0"/>
              </a:rPr>
              <a:t>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7420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38709" y="146638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Dự bị</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29090" y="160381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377712" y="1466339"/>
            <a:ext cx="5115866"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phải là thành viên chính thức, nhưng có thể thay thế hoặc bổ sung khi cần.</a:t>
            </a:r>
            <a:endParaRPr lang="en-US" sz="1800" dirty="0">
              <a:solidFill>
                <a:schemeClr val="accent6">
                  <a:lumMod val="50000"/>
                </a:schemeClr>
              </a:solidFill>
              <a:latin typeface="UTM Avo" panose="02040603050506020204" pitchFamily="18" charset="0"/>
            </a:endParaRPr>
          </a:p>
        </p:txBody>
      </p:sp>
      <p:pic>
        <p:nvPicPr>
          <p:cNvPr id="2050" name="Picture 2" descr="Cầu thủ dự bị (bóng đá) – Wikipedia tiếng Việt">
            <a:extLst>
              <a:ext uri="{FF2B5EF4-FFF2-40B4-BE49-F238E27FC236}">
                <a16:creationId xmlns:a16="http://schemas.microsoft.com/office/drawing/2014/main" id="{E8007C06-0257-44FA-A81C-1C62CF95D9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800695" y="2520286"/>
            <a:ext cx="2524294" cy="197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ment les footballeurs vivent-ils le statut de remplaçant ?">
            <a:extLst>
              <a:ext uri="{FF2B5EF4-FFF2-40B4-BE49-F238E27FC236}">
                <a16:creationId xmlns:a16="http://schemas.microsoft.com/office/drawing/2014/main" id="{E61F0DC1-EEF0-48A1-BB4A-4B70D7155D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3392421" y="2611461"/>
            <a:ext cx="2726886" cy="182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500" fill="hold"/>
                                        <p:tgtEl>
                                          <p:spTgt spid="2050"/>
                                        </p:tgtEl>
                                        <p:attrNameLst>
                                          <p:attrName>ppt_w</p:attrName>
                                        </p:attrNameLst>
                                      </p:cBhvr>
                                      <p:tavLst>
                                        <p:tav tm="0">
                                          <p:val>
                                            <p:fltVal val="0"/>
                                          </p:val>
                                        </p:tav>
                                        <p:tav tm="100000">
                                          <p:val>
                                            <p:strVal val="#ppt_w"/>
                                          </p:val>
                                        </p:tav>
                                      </p:tavLst>
                                    </p:anim>
                                    <p:anim calcmode="lin" valueType="num">
                                      <p:cBhvr>
                                        <p:cTn id="24" dur="500" fill="hold"/>
                                        <p:tgtEl>
                                          <p:spTgt spid="2050"/>
                                        </p:tgtEl>
                                        <p:attrNameLst>
                                          <p:attrName>ppt_h</p:attrName>
                                        </p:attrNameLst>
                                      </p:cBhvr>
                                      <p:tavLst>
                                        <p:tav tm="0">
                                          <p:val>
                                            <p:fltVal val="0"/>
                                          </p:val>
                                        </p:tav>
                                        <p:tav tm="100000">
                                          <p:val>
                                            <p:strVal val="#ppt_h"/>
                                          </p:val>
                                        </p:tav>
                                      </p:tavLst>
                                    </p:anim>
                                    <p:animEffect transition="in" filter="fade">
                                      <p:cBhvr>
                                        <p:cTn id="25" dur="500"/>
                                        <p:tgtEl>
                                          <p:spTgt spid="205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2"/>
                                        </p:tgtEl>
                                        <p:attrNameLst>
                                          <p:attrName>style.visibility</p:attrName>
                                        </p:attrNameLst>
                                      </p:cBhvr>
                                      <p:to>
                                        <p:strVal val="visible"/>
                                      </p:to>
                                    </p:set>
                                    <p:anim calcmode="lin" valueType="num">
                                      <p:cBhvr>
                                        <p:cTn id="29" dur="500" fill="hold"/>
                                        <p:tgtEl>
                                          <p:spTgt spid="2052"/>
                                        </p:tgtEl>
                                        <p:attrNameLst>
                                          <p:attrName>ppt_w</p:attrName>
                                        </p:attrNameLst>
                                      </p:cBhvr>
                                      <p:tavLst>
                                        <p:tav tm="0">
                                          <p:val>
                                            <p:fltVal val="0"/>
                                          </p:val>
                                        </p:tav>
                                        <p:tav tm="100000">
                                          <p:val>
                                            <p:strVal val="#ppt_w"/>
                                          </p:val>
                                        </p:tav>
                                      </p:tavLst>
                                    </p:anim>
                                    <p:anim calcmode="lin" valueType="num">
                                      <p:cBhvr>
                                        <p:cTn id="30" dur="500" fill="hold"/>
                                        <p:tgtEl>
                                          <p:spTgt spid="2052"/>
                                        </p:tgtEl>
                                        <p:attrNameLst>
                                          <p:attrName>ppt_h</p:attrName>
                                        </p:attrNameLst>
                                      </p:cBhvr>
                                      <p:tavLst>
                                        <p:tav tm="0">
                                          <p:val>
                                            <p:fltVal val="0"/>
                                          </p:val>
                                        </p:tav>
                                        <p:tav tm="100000">
                                          <p:val>
                                            <p:strVal val="#ppt_h"/>
                                          </p:val>
                                        </p:tav>
                                      </p:tavLst>
                                    </p:anim>
                                    <p:animEffect transition="in" filter="fade">
                                      <p:cBhvr>
                                        <p:cTn id="3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29526" y="2960122"/>
            <a:ext cx="5996762" cy="1287532"/>
          </a:xfrm>
          <a:prstGeom prst="rect">
            <a:avLst/>
          </a:prstGeom>
        </p:spPr>
        <p:txBody>
          <a:bodyPr wrap="square">
            <a:spAutoFit/>
          </a:bodyPr>
          <a:lstStyle/>
          <a:p>
            <a:pPr algn="just">
              <a:lnSpc>
                <a:spcPct val="150000"/>
              </a:lnSpc>
            </a:pPr>
            <a:r>
              <a:rPr lang="vi-VN" sz="1800" dirty="0">
                <a:latin typeface="UTM Avo" panose="02040603050506020204" pitchFamily="18" charset="0"/>
              </a:rPr>
              <a:t>      Một hôm, đến sân bóng thấy gấu đang luyện tập, các bạn ngạc nhiên nhìn gấu rồi nói:</a:t>
            </a:r>
          </a:p>
          <a:p>
            <a:pPr algn="just">
              <a:lnSpc>
                <a:spcPct val="150000"/>
              </a:lnSpc>
            </a:pP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19907" y="309755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29527" y="1745332"/>
            <a:ext cx="5996761" cy="864532"/>
          </a:xfrm>
          <a:prstGeom prst="rect">
            <a:avLst/>
          </a:prstGeom>
        </p:spPr>
        <p:txBody>
          <a:bodyPr wrap="square">
            <a:spAutoFit/>
          </a:bodyPr>
          <a:lstStyle/>
          <a:p>
            <a:pPr algn="just">
              <a:lnSpc>
                <a:spcPct val="150000"/>
              </a:lnSpc>
            </a:pPr>
            <a:r>
              <a:rPr lang="vi-VN" sz="1800" dirty="0">
                <a:latin typeface="UTM Avo" panose="02040603050506020204" pitchFamily="18" charset="0"/>
              </a:rPr>
              <a:t>     Nhưng thấy gấu con có vẻ chậm chạp và đá bóng không tốt nên chưa đội nào muốn nhận cậu.</a:t>
            </a:r>
          </a:p>
        </p:txBody>
      </p:sp>
      <p:sp>
        <p:nvSpPr>
          <p:cNvPr id="8" name="Oval 7">
            <a:extLst>
              <a:ext uri="{FF2B5EF4-FFF2-40B4-BE49-F238E27FC236}">
                <a16:creationId xmlns:a16="http://schemas.microsoft.com/office/drawing/2014/main" id="{6086B046-6941-4264-B5FC-9BDF1320F432}"/>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3781545" y="297660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982997" y="297660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5179485"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5142272"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5537362" y="177476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2213140" y="217759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6249559"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6212346"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FF2E82-EAA8-483C-8C32-1116A84D7AD1}"/>
              </a:ext>
            </a:extLst>
          </p:cNvPr>
          <p:cNvCxnSpPr/>
          <p:nvPr/>
        </p:nvCxnSpPr>
        <p:spPr>
          <a:xfrm flipH="1">
            <a:off x="4361644"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99A2EC-2121-494A-A01B-E1D9147C63F2}"/>
              </a:ext>
            </a:extLst>
          </p:cNvPr>
          <p:cNvCxnSpPr/>
          <p:nvPr/>
        </p:nvCxnSpPr>
        <p:spPr>
          <a:xfrm flipH="1">
            <a:off x="3288592" y="336848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40D9BD-19D2-4F60-B7A9-F61869115367}"/>
              </a:ext>
            </a:extLst>
          </p:cNvPr>
          <p:cNvCxnSpPr/>
          <p:nvPr/>
        </p:nvCxnSpPr>
        <p:spPr>
          <a:xfrm flipH="1">
            <a:off x="934022" y="336848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3DA611-F38A-4FF0-B95E-4BC79C68B798}"/>
              </a:ext>
            </a:extLst>
          </p:cNvPr>
          <p:cNvCxnSpPr/>
          <p:nvPr/>
        </p:nvCxnSpPr>
        <p:spPr>
          <a:xfrm flipH="1">
            <a:off x="1571592" y="179628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TotalTime>
  <Words>2281</Words>
  <Application>Microsoft Office PowerPoint</Application>
  <PresentationFormat>Custom</PresentationFormat>
  <Paragraphs>177</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UTM Cookies</vt:lpstr>
      <vt:lpstr>UTM Charlotte</vt:lpstr>
      <vt:lpstr>Kalam</vt:lpstr>
      <vt:lpstr>Wingdings</vt:lpstr>
      <vt:lpstr>UTM Avo</vt:lpstr>
      <vt:lpstr>Montserrat</vt:lpstr>
      <vt:lpstr>Arial</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11</cp:lastModifiedBy>
  <cp:revision>99</cp:revision>
  <dcterms:modified xsi:type="dcterms:W3CDTF">2024-10-04T09:56:19Z</dcterms:modified>
</cp:coreProperties>
</file>