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 id="2147483756" r:id="rId6"/>
  </p:sldMasterIdLst>
  <p:notesMasterIdLst>
    <p:notesMasterId r:id="rId23"/>
  </p:notesMasterIdLst>
  <p:sldIdLst>
    <p:sldId id="519" r:id="rId7"/>
    <p:sldId id="567" r:id="rId8"/>
    <p:sldId id="566" r:id="rId9"/>
    <p:sldId id="474" r:id="rId10"/>
    <p:sldId id="542" r:id="rId11"/>
    <p:sldId id="539" r:id="rId12"/>
    <p:sldId id="520" r:id="rId13"/>
    <p:sldId id="523" r:id="rId14"/>
    <p:sldId id="563" r:id="rId15"/>
    <p:sldId id="543" r:id="rId16"/>
    <p:sldId id="544" r:id="rId17"/>
    <p:sldId id="564" r:id="rId18"/>
    <p:sldId id="565" r:id="rId19"/>
    <p:sldId id="547" r:id="rId20"/>
    <p:sldId id="548" r:id="rId21"/>
    <p:sldId id="476"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4" autoAdjust="0"/>
  </p:normalViewPr>
  <p:slideViewPr>
    <p:cSldViewPr snapToGrid="0">
      <p:cViewPr varScale="1">
        <p:scale>
          <a:sx n="69" d="100"/>
          <a:sy n="69" d="100"/>
        </p:scale>
        <p:origin x="7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10/2/2021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10/2/2021</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10/2/2021</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10/2/2021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10/2/2021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851452071"/>
      </p:ext>
    </p:extLst>
  </p:cSld>
  <p:clrMapOvr>
    <a:masterClrMapping/>
  </p:clrMapOvr>
  <p:transition spd="slow">
    <p:random/>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10/2/2021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538051175"/>
      </p:ext>
    </p:extLst>
  </p:cSld>
  <p:clrMapOvr>
    <a:masterClrMapping/>
  </p:clrMapOvr>
  <p:transition spd="slow">
    <p:random/>
  </p:transition>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757926636"/>
      </p:ext>
    </p:extLst>
  </p:cSld>
  <p:clrMapOvr>
    <a:masterClrMapping/>
  </p:clrMapOvr>
  <p:transition spd="slow">
    <p:random/>
  </p:transition>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504937846"/>
      </p:ext>
    </p:extLst>
  </p:cSld>
  <p:clrMapOvr>
    <a:masterClrMapping/>
  </p:clrMapOvr>
  <p:transition spd="slow">
    <p:random/>
  </p:transition>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634708853"/>
      </p:ext>
    </p:extLst>
  </p:cSld>
  <p:clrMapOvr>
    <a:masterClrMapping/>
  </p:clrMapOvr>
  <p:transition spd="slow">
    <p:random/>
  </p:transition>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434200103"/>
      </p:ext>
    </p:extLst>
  </p:cSld>
  <p:clrMapOvr>
    <a:masterClrMapping/>
  </p:clrMapOvr>
  <p:transition spd="slow">
    <p:random/>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226099156"/>
      </p:ext>
    </p:extLst>
  </p:cSld>
  <p:clrMapOvr>
    <a:masterClrMapping/>
  </p:clrMapOvr>
  <p:transition spd="slow">
    <p:random/>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783972967"/>
      </p:ext>
    </p:extLst>
  </p:cSld>
  <p:clrMapOvr>
    <a:masterClrMapping/>
  </p:clrMapOvr>
  <p:transition spd="slow">
    <p:random/>
  </p:transition>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231995293"/>
      </p:ext>
    </p:extLst>
  </p:cSld>
  <p:clrMapOvr>
    <a:masterClrMapping/>
  </p:clrMapOvr>
  <p:transition spd="slow">
    <p:random/>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788646731"/>
      </p:ext>
    </p:extLst>
  </p:cSld>
  <p:clrMapOvr>
    <a:masterClrMapping/>
  </p:clrMapOvr>
  <p:transition spd="slow">
    <p:random/>
  </p:transition>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883888083"/>
      </p:ext>
    </p:extLst>
  </p:cSld>
  <p:clrMapOvr>
    <a:masterClrMapping/>
  </p:clrMapOvr>
  <p:transition spd="slow">
    <p:random/>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95303001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10/2/2021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9653361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ransition spd="slow">
    <p:random/>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729054"/>
            <a:ext cx="10519736" cy="813138"/>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thời khóa biểu của ngày thứ hai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Picture 11"/>
          <p:cNvPicPr>
            <a:picLocks noChangeAspect="1"/>
          </p:cNvPicPr>
          <p:nvPr/>
        </p:nvPicPr>
        <p:blipFill rotWithShape="1">
          <a:blip r:embed="rId2"/>
          <a:srcRect l="30105" t="39044" r="29511" b="15143"/>
          <a:stretch/>
        </p:blipFill>
        <p:spPr>
          <a:xfrm>
            <a:off x="2082637" y="1507971"/>
            <a:ext cx="8334454" cy="5315808"/>
          </a:xfrm>
          <a:prstGeom prst="rect">
            <a:avLst/>
          </a:prstGeom>
        </p:spPr>
      </p:pic>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17433"/>
            <a:chOff x="836132" y="980974"/>
            <a:chExt cx="10519736" cy="934866"/>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64633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2. Sáng</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thứ Hai có mấy tiết?</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3763618" y="5931401"/>
            <a:ext cx="5216609" cy="646331"/>
          </a:xfrm>
          <a:prstGeom prst="rect">
            <a:avLst/>
          </a:prstGeom>
          <a:noFill/>
        </p:spPr>
        <p:txBody>
          <a:bodyPr wrap="square" rtlCol="0">
            <a:spAutoFit/>
          </a:bodyPr>
          <a:lstStyle/>
          <a:p>
            <a:r>
              <a:rPr lang="vi-VN" sz="3600" dirty="0">
                <a:solidFill>
                  <a:srgbClr val="0000FF"/>
                </a:solidFill>
                <a:latin typeface="+mj-lt"/>
              </a:rPr>
              <a:t>Sáng thứ Hai có 4 tiết.</a:t>
            </a:r>
          </a:p>
        </p:txBody>
      </p:sp>
      <p:pic>
        <p:nvPicPr>
          <p:cNvPr id="9" name="Picture 8"/>
          <p:cNvPicPr>
            <a:picLocks noChangeAspect="1"/>
          </p:cNvPicPr>
          <p:nvPr/>
        </p:nvPicPr>
        <p:blipFill rotWithShape="1">
          <a:blip r:embed="rId2"/>
          <a:srcRect l="30105" t="39044" r="29511" b="15143"/>
          <a:stretch/>
        </p:blipFill>
        <p:spPr>
          <a:xfrm>
            <a:off x="2201317" y="1146412"/>
            <a:ext cx="7485019" cy="4774029"/>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46331"/>
            <a:chOff x="836132" y="980974"/>
            <a:chExt cx="10519736" cy="97862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9786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hứ Năm có những môn học nào?</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631740" y="5664168"/>
            <a:ext cx="11173573" cy="1077218"/>
          </a:xfrm>
          <a:prstGeom prst="rect">
            <a:avLst/>
          </a:prstGeom>
          <a:noFill/>
        </p:spPr>
        <p:txBody>
          <a:bodyPr wrap="square" rtlCol="0">
            <a:spAutoFit/>
          </a:bodyPr>
          <a:lstStyle/>
          <a:p>
            <a:r>
              <a:rPr lang="vi-VN" sz="3200" dirty="0">
                <a:solidFill>
                  <a:srgbClr val="0000FF"/>
                </a:solidFill>
                <a:latin typeface="+mj-lt"/>
              </a:rPr>
              <a:t>Thứ năm có môn Tiếng Việt, Giáo dục thể chất, Toán, Tự nhiên và xã hội, Tự học có hướng dẫn.</a:t>
            </a:r>
          </a:p>
        </p:txBody>
      </p:sp>
      <p:pic>
        <p:nvPicPr>
          <p:cNvPr id="9" name="Picture 8"/>
          <p:cNvPicPr>
            <a:picLocks noChangeAspect="1"/>
          </p:cNvPicPr>
          <p:nvPr/>
        </p:nvPicPr>
        <p:blipFill rotWithShape="1">
          <a:blip r:embed="rId2"/>
          <a:srcRect l="30105" t="39044" r="29511" b="15143"/>
          <a:stretch/>
        </p:blipFill>
        <p:spPr>
          <a:xfrm>
            <a:off x="2433329" y="1187356"/>
            <a:ext cx="6819853" cy="4349779"/>
          </a:xfrm>
          <a:prstGeom prst="rect">
            <a:avLst/>
          </a:prstGeom>
        </p:spPr>
      </p:pic>
    </p:spTree>
    <p:extLst>
      <p:ext uri="{BB962C8B-B14F-4D97-AF65-F5344CB8AC3E}">
        <p14:creationId xmlns:p14="http://schemas.microsoft.com/office/powerpoint/2010/main" val="1082603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772896" y="1717526"/>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592287" y="2713413"/>
            <a:ext cx="11144785" cy="1189848"/>
            <a:chOff x="824301" y="1056605"/>
            <a:chExt cx="10531567" cy="115394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15394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824301" y="1311326"/>
              <a:ext cx="10531567" cy="6268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4. Nếu không có thời khóa biểu, em sẽ gặp khó khăn gì?</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306807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279025" y="1009934"/>
            <a:ext cx="11224372" cy="4394580"/>
          </a:xfrm>
          <a:prstGeom prst="rect">
            <a:avLst/>
          </a:prstGeom>
        </p:spPr>
      </p:pic>
    </p:spTree>
    <p:extLst>
      <p:ext uri="{BB962C8B-B14F-4D97-AF65-F5344CB8AC3E}">
        <p14:creationId xmlns:p14="http://schemas.microsoft.com/office/powerpoint/2010/main" val="147918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A68170-28F8-4EF8-B377-A4FB5B897AB9}"/>
              </a:ext>
            </a:extLst>
          </p:cNvPr>
          <p:cNvSpPr/>
          <p:nvPr/>
        </p:nvSpPr>
        <p:spPr>
          <a:xfrm>
            <a:off x="2793383" y="789677"/>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61380" y="1848571"/>
            <a:ext cx="10519736" cy="2041040"/>
            <a:chOff x="683959" y="1425491"/>
            <a:chExt cx="10519736" cy="2041040"/>
          </a:xfrm>
        </p:grpSpPr>
        <p:sp>
          <p:nvSpPr>
            <p:cNvPr id="9" name="Hexagon 8">
              <a:extLst>
                <a:ext uri="{FF2B5EF4-FFF2-40B4-BE49-F238E27FC236}">
                  <a16:creationId xmlns:a16="http://schemas.microsoft.com/office/drawing/2014/main"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0DD1B37-DF6A-473F-964D-3A67345519F2}"/>
                </a:ext>
              </a:extLst>
            </p:cNvPr>
            <p:cNvSpPr txBox="1"/>
            <p:nvPr/>
          </p:nvSpPr>
          <p:spPr>
            <a:xfrm>
              <a:off x="952381" y="1644454"/>
              <a:ext cx="9982892" cy="1569660"/>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thích.</a:t>
              </a:r>
            </a:p>
            <a:p>
              <a:r>
                <a:rPr lang="en-US" sz="3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Ví dụ: Tiếng Việt là môn học tôi yêu thích nhất.</a:t>
              </a:r>
            </a:p>
          </p:txBody>
        </p:sp>
      </p:grpSp>
    </p:spTree>
    <p:extLst>
      <p:ext uri="{BB962C8B-B14F-4D97-AF65-F5344CB8AC3E}">
        <p14:creationId xmlns:p14="http://schemas.microsoft.com/office/powerpoint/2010/main" val="18223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Thứ</a:t>
            </a:r>
            <a:r>
              <a:rPr lang="en-US" dirty="0" smtClean="0">
                <a:solidFill>
                  <a:srgbClr val="FF0000"/>
                </a:solidFill>
              </a:rPr>
              <a:t> </a:t>
            </a:r>
            <a:r>
              <a:rPr lang="vi-VN" dirty="0" smtClean="0">
                <a:solidFill>
                  <a:srgbClr val="FF0000"/>
                </a:solidFill>
              </a:rPr>
              <a:t>tư</a:t>
            </a:r>
            <a:r>
              <a:rPr lang="en-US" dirty="0" smtClean="0">
                <a:solidFill>
                  <a:srgbClr val="FF0000"/>
                </a:solidFill>
              </a:rPr>
              <a:t> </a:t>
            </a:r>
            <a:r>
              <a:rPr lang="en-US" dirty="0" err="1" smtClean="0">
                <a:solidFill>
                  <a:srgbClr val="FF0000"/>
                </a:solidFill>
              </a:rPr>
              <a:t>ngày</a:t>
            </a:r>
            <a:r>
              <a:rPr lang="en-US" dirty="0" smtClean="0">
                <a:solidFill>
                  <a:srgbClr val="FF0000"/>
                </a:solidFill>
              </a:rPr>
              <a:t> </a:t>
            </a:r>
            <a:r>
              <a:rPr lang="vi-VN" dirty="0" smtClean="0">
                <a:solidFill>
                  <a:srgbClr val="FF0000"/>
                </a:solidFill>
              </a:rPr>
              <a:t>9</a:t>
            </a:r>
            <a:r>
              <a:rPr lang="en-US" dirty="0" smtClean="0">
                <a:solidFill>
                  <a:srgbClr val="FF0000"/>
                </a:solidFill>
              </a:rPr>
              <a:t> </a:t>
            </a:r>
            <a:r>
              <a:rPr lang="en-US" dirty="0" err="1" smtClean="0">
                <a:solidFill>
                  <a:srgbClr val="FF0000"/>
                </a:solidFill>
              </a:rPr>
              <a:t>tháng</a:t>
            </a:r>
            <a:r>
              <a:rPr lang="en-US" dirty="0" smtClean="0">
                <a:solidFill>
                  <a:srgbClr val="FF0000"/>
                </a:solidFill>
              </a:rPr>
              <a:t> </a:t>
            </a:r>
            <a:r>
              <a:rPr lang="vi-VN" dirty="0" smtClean="0">
                <a:solidFill>
                  <a:srgbClr val="FF0000"/>
                </a:solidFill>
              </a:rPr>
              <a:t>10</a:t>
            </a:r>
            <a:r>
              <a:rPr lang="en-US" dirty="0" smtClean="0">
                <a:solidFill>
                  <a:srgbClr val="FF0000"/>
                </a:solidFill>
              </a:rPr>
              <a:t> </a:t>
            </a:r>
            <a:r>
              <a:rPr lang="en-US" dirty="0" err="1" smtClean="0">
                <a:solidFill>
                  <a:srgbClr val="FF0000"/>
                </a:solidFill>
              </a:rPr>
              <a:t>năm</a:t>
            </a:r>
            <a:r>
              <a:rPr lang="en-US" dirty="0" smtClean="0">
                <a:solidFill>
                  <a:srgbClr val="FF0000"/>
                </a:solidFill>
              </a:rPr>
              <a:t> 2021</a:t>
            </a:r>
            <a:endParaRPr lang="en-US" dirty="0">
              <a:solidFill>
                <a:srgbClr val="FF0000"/>
              </a:solidFill>
            </a:endParaRPr>
          </a:p>
        </p:txBody>
      </p:sp>
      <p:sp>
        <p:nvSpPr>
          <p:cNvPr id="5" name="TextBox 4"/>
          <p:cNvSpPr txBox="1"/>
          <p:nvPr/>
        </p:nvSpPr>
        <p:spPr>
          <a:xfrm>
            <a:off x="5008728" y="1294808"/>
            <a:ext cx="28796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B0F0"/>
                </a:solidFill>
                <a:effectLst/>
                <a:uLnTx/>
                <a:uFillTx/>
                <a:latin typeface="Arial"/>
                <a:cs typeface="+mn-cs"/>
              </a:rPr>
              <a:t>Tập</a:t>
            </a:r>
            <a:r>
              <a:rPr kumimoji="0" lang="en-US" sz="4000" b="0" i="0" u="none" strike="noStrike" kern="1200" cap="none" spc="0" normalizeH="0" baseline="0" noProof="0" dirty="0" smtClean="0">
                <a:ln>
                  <a:noFill/>
                </a:ln>
                <a:solidFill>
                  <a:srgbClr val="00B0F0"/>
                </a:solidFill>
                <a:effectLst/>
                <a:uLnTx/>
                <a:uFillTx/>
                <a:latin typeface="Arial"/>
                <a:cs typeface="+mn-cs"/>
              </a:rPr>
              <a:t> </a:t>
            </a:r>
            <a:r>
              <a:rPr kumimoji="0" lang="en-US" sz="4000" b="0" i="0" u="none" strike="noStrike" kern="1200" cap="none" spc="0" normalizeH="0" baseline="0" noProof="0" dirty="0" err="1" smtClean="0">
                <a:ln>
                  <a:noFill/>
                </a:ln>
                <a:solidFill>
                  <a:srgbClr val="00B0F0"/>
                </a:solidFill>
                <a:effectLst/>
                <a:uLnTx/>
                <a:uFillTx/>
                <a:latin typeface="Arial"/>
                <a:cs typeface="+mn-cs"/>
              </a:rPr>
              <a:t>đọc</a:t>
            </a:r>
            <a:endParaRPr kumimoji="0" lang="en-US" sz="4000" b="0" i="0" u="none" strike="noStrike" kern="1200" cap="none" spc="0" normalizeH="0" baseline="0" noProof="0" dirty="0" smtClean="0">
              <a:ln>
                <a:noFill/>
              </a:ln>
              <a:solidFill>
                <a:srgbClr val="00B0F0"/>
              </a:solidFill>
              <a:effectLst/>
              <a:uLnTx/>
              <a:uFillTx/>
              <a:latin typeface="Arial"/>
              <a:cs typeface="+mn-cs"/>
            </a:endParaRPr>
          </a:p>
        </p:txBody>
      </p:sp>
      <p:sp>
        <p:nvSpPr>
          <p:cNvPr id="6" name="TextBox 5">
            <a:extLst>
              <a:ext uri="{FF2B5EF4-FFF2-40B4-BE49-F238E27FC236}">
                <a16:creationId xmlns:a16="http://schemas.microsoft.com/office/drawing/2014/main" id="{5F50F907-C6BA-4380-9188-2A5EA79C8B5D}"/>
              </a:ext>
            </a:extLst>
          </p:cNvPr>
          <p:cNvSpPr txBox="1"/>
          <p:nvPr/>
        </p:nvSpPr>
        <p:spPr>
          <a:xfrm>
            <a:off x="-152801" y="2002694"/>
            <a:ext cx="11948390" cy="707886"/>
          </a:xfrm>
          <a:prstGeom prst="rect">
            <a:avLst/>
          </a:prstGeom>
          <a:noFill/>
        </p:spPr>
        <p:txBody>
          <a:bodyPr wrap="square" rtlCol="0">
            <a:spAutoFit/>
          </a:bodyPr>
          <a:lstStyle/>
          <a:p>
            <a:pPr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spTree>
    <p:extLst>
      <p:ext uri="{BB962C8B-B14F-4D97-AF65-F5344CB8AC3E}">
        <p14:creationId xmlns:p14="http://schemas.microsoft.com/office/powerpoint/2010/main" val="1386329493"/>
      </p:ext>
    </p:extLst>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311336"/>
            <a:ext cx="11623964" cy="6546664"/>
          </a:xfrm>
          <a:prstGeom prst="rect">
            <a:avLst/>
          </a:prstGeom>
        </p:spPr>
        <p:txBody>
          <a:bodyPr wrap="square">
            <a:spAutoFit/>
          </a:bodyPr>
          <a:lstStyle/>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smtClean="0">
                <a:latin typeface="Times New Roman" panose="02020603050405020304" pitchFamily="18" charset="0"/>
                <a:ea typeface="Times New Roman" panose="02020603050405020304" pitchFamily="18" charset="0"/>
                <a:cs typeface="Times New Roman" panose="02020603050405020304" pitchFamily="18" charset="0"/>
              </a:rPr>
              <a:t>YÊU CẦU CẦN ĐẠT</a:t>
            </a: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II. ĐỒ DÙNG DẠY HỌC: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tivi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BTTV.</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III. CÁC HOẠT ĐỘNG DẠY HỌC: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2491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X2Convert.com hoc_sinh_lop_hai_cham_ngoan_hat_theo_bai_hat_mau_sgk_lop_2_ket_noi_tri_thuc_-8833714893206905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8055" y="1523999"/>
            <a:ext cx="6995886" cy="3935186"/>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300"/>
            <a:ext cx="7000003"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id="{7285A44F-C025-4E30-AFEE-FF5E2F8390AA}"/>
              </a:ext>
            </a:extLst>
          </p:cNvPr>
          <p:cNvPicPr>
            <a:picLocks noChangeAspect="1"/>
          </p:cNvPicPr>
          <p:nvPr/>
        </p:nvPicPr>
        <p:blipFill rotWithShape="1">
          <a:blip r:embed="rId2"/>
          <a:srcRect l="30105" t="29058" r="29511" b="7323"/>
          <a:stretch/>
        </p:blipFill>
        <p:spPr>
          <a:xfrm>
            <a:off x="350394" y="1063725"/>
            <a:ext cx="11841606" cy="5741130"/>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4EB1CB-B470-4E60-9A49-831FB2C79A5F}"/>
              </a:ext>
            </a:extLst>
          </p:cNvPr>
          <p:cNvSpPr txBox="1"/>
          <p:nvPr/>
        </p:nvSpPr>
        <p:spPr>
          <a:xfrm>
            <a:off x="922330" y="95534"/>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rotWithShape="1">
          <a:blip r:embed="rId2"/>
          <a:srcRect l="30105" t="29058" r="29511" b="7323"/>
          <a:stretch/>
        </p:blipFill>
        <p:spPr>
          <a:xfrm>
            <a:off x="1253447" y="1880638"/>
            <a:ext cx="10161142" cy="4866797"/>
          </a:xfrm>
          <a:prstGeom prst="rect">
            <a:avLst/>
          </a:prstGeom>
        </p:spPr>
      </p:pic>
      <p:sp>
        <p:nvSpPr>
          <p:cNvPr id="4" name="TextBox 3"/>
          <p:cNvSpPr txBox="1"/>
          <p:nvPr/>
        </p:nvSpPr>
        <p:spPr>
          <a:xfrm>
            <a:off x="461270" y="680309"/>
            <a:ext cx="1126945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0" y="43317"/>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Luyện đọc câu</a:t>
            </a:r>
          </a:p>
        </p:txBody>
      </p:sp>
      <p:grpSp>
        <p:nvGrpSpPr>
          <p:cNvPr id="6" name="Group 5"/>
          <p:cNvGrpSpPr/>
          <p:nvPr/>
        </p:nvGrpSpPr>
        <p:grpSpPr>
          <a:xfrm>
            <a:off x="491317" y="2524035"/>
            <a:ext cx="11333231" cy="707886"/>
            <a:chOff x="586853" y="2524035"/>
            <a:chExt cx="11333231" cy="707886"/>
          </a:xfrm>
        </p:grpSpPr>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2489314" y="2537683"/>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86853" y="2524035"/>
              <a:ext cx="11333231"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Thứ Hai, buổi sáng, tiết 1 – Tiếng Việt, tiết 2 – Toán…</a:t>
              </a:r>
              <a:endParaRPr lang="vi-VN" sz="40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55B06D2-7EAA-413E-8D92-D2014CDB5DD3}"/>
                </a:ext>
              </a:extLst>
            </p:cNvPr>
            <p:cNvCxnSpPr>
              <a:cxnSpLocks/>
            </p:cNvCxnSpPr>
            <p:nvPr/>
          </p:nvCxnSpPr>
          <p:spPr>
            <a:xfrm flipH="1">
              <a:off x="4688878"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5B06D2-7EAA-413E-8D92-D2014CDB5DD3}"/>
                </a:ext>
              </a:extLst>
            </p:cNvPr>
            <p:cNvCxnSpPr>
              <a:cxnSpLocks/>
            </p:cNvCxnSpPr>
            <p:nvPr/>
          </p:nvCxnSpPr>
          <p:spPr>
            <a:xfrm flipH="1">
              <a:off x="6210777" y="2561579"/>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B06D2-7EAA-413E-8D92-D2014CDB5DD3}"/>
                </a:ext>
              </a:extLst>
            </p:cNvPr>
            <p:cNvCxnSpPr>
              <a:cxnSpLocks/>
            </p:cNvCxnSpPr>
            <p:nvPr/>
          </p:nvCxnSpPr>
          <p:spPr>
            <a:xfrm flipH="1">
              <a:off x="8605786" y="2524035"/>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5B06D2-7EAA-413E-8D92-D2014CDB5DD3}"/>
                </a:ext>
              </a:extLst>
            </p:cNvPr>
            <p:cNvCxnSpPr>
              <a:cxnSpLocks/>
            </p:cNvCxnSpPr>
            <p:nvPr/>
          </p:nvCxnSpPr>
          <p:spPr>
            <a:xfrm flipH="1">
              <a:off x="10127685"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9558" y="1503159"/>
            <a:ext cx="10918210" cy="4684208"/>
            <a:chOff x="1740904" y="590549"/>
            <a:chExt cx="8188657" cy="3513156"/>
          </a:xfrm>
        </p:grpSpPr>
        <p:sp>
          <p:nvSpPr>
            <p:cNvPr id="3" name="Freeform 2"/>
            <p:cNvSpPr/>
            <p:nvPr/>
          </p:nvSpPr>
          <p:spPr>
            <a:xfrm>
              <a:off x="1740904" y="590549"/>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1</a:t>
              </a:r>
            </a:p>
          </p:txBody>
        </p:sp>
        <p:sp>
          <p:nvSpPr>
            <p:cNvPr id="5" name="Freeform 4"/>
            <p:cNvSpPr/>
            <p:nvPr/>
          </p:nvSpPr>
          <p:spPr>
            <a:xfrm>
              <a:off x="3064010" y="594302"/>
              <a:ext cx="6865551" cy="820473"/>
            </a:xfrm>
            <a:custGeom>
              <a:avLst/>
              <a:gdLst>
                <a:gd name="connsiteX0" fmla="*/ 136748 w 820472"/>
                <a:gd name="connsiteY0" fmla="*/ 0 h 6079989"/>
                <a:gd name="connsiteX1" fmla="*/ 683724 w 820472"/>
                <a:gd name="connsiteY1" fmla="*/ 0 h 6079989"/>
                <a:gd name="connsiteX2" fmla="*/ 820472 w 820472"/>
                <a:gd name="connsiteY2" fmla="*/ 136748 h 6079989"/>
                <a:gd name="connsiteX3" fmla="*/ 820472 w 820472"/>
                <a:gd name="connsiteY3" fmla="*/ 6079989 h 6079989"/>
                <a:gd name="connsiteX4" fmla="*/ 820472 w 820472"/>
                <a:gd name="connsiteY4" fmla="*/ 6079989 h 6079989"/>
                <a:gd name="connsiteX5" fmla="*/ 0 w 820472"/>
                <a:gd name="connsiteY5" fmla="*/ 6079989 h 6079989"/>
                <a:gd name="connsiteX6" fmla="*/ 0 w 820472"/>
                <a:gd name="connsiteY6" fmla="*/ 6079989 h 6079989"/>
                <a:gd name="connsiteX7" fmla="*/ 0 w 820472"/>
                <a:gd name="connsiteY7" fmla="*/ 136748 h 6079989"/>
                <a:gd name="connsiteX8" fmla="*/ 136748 w 820472"/>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472" h="6079989">
                  <a:moveTo>
                    <a:pt x="820472" y="1013354"/>
                  </a:moveTo>
                  <a:lnTo>
                    <a:pt x="820472" y="5066635"/>
                  </a:lnTo>
                  <a:cubicBezTo>
                    <a:pt x="820472" y="5626294"/>
                    <a:pt x="812210" y="6079985"/>
                    <a:pt x="802018" y="6079985"/>
                  </a:cubicBezTo>
                  <a:lnTo>
                    <a:pt x="0" y="6079985"/>
                  </a:lnTo>
                  <a:lnTo>
                    <a:pt x="0" y="6079985"/>
                  </a:lnTo>
                  <a:lnTo>
                    <a:pt x="0" y="4"/>
                  </a:lnTo>
                  <a:lnTo>
                    <a:pt x="0" y="4"/>
                  </a:lnTo>
                  <a:lnTo>
                    <a:pt x="802018" y="4"/>
                  </a:lnTo>
                  <a:cubicBezTo>
                    <a:pt x="812210" y="4"/>
                    <a:pt x="820472" y="453695"/>
                    <a:pt x="820472"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96" rIns="80496" bIns="80497"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Từ đầu..... thứ - buổi - tiết - môn.</a:t>
              </a:r>
            </a:p>
          </p:txBody>
        </p:sp>
        <p:sp>
          <p:nvSpPr>
            <p:cNvPr id="16" name="Freeform 15"/>
            <p:cNvSpPr/>
            <p:nvPr/>
          </p:nvSpPr>
          <p:spPr>
            <a:xfrm>
              <a:off x="1740904" y="1656786"/>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2</a:t>
              </a:r>
            </a:p>
          </p:txBody>
        </p:sp>
        <p:sp>
          <p:nvSpPr>
            <p:cNvPr id="17" name="Freeform 16"/>
            <p:cNvSpPr/>
            <p:nvPr/>
          </p:nvSpPr>
          <p:spPr>
            <a:xfrm>
              <a:off x="3064009" y="1551596"/>
              <a:ext cx="6865551" cy="1058300"/>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sp>
          <p:nvSpPr>
            <p:cNvPr id="18" name="Freeform 17"/>
            <p:cNvSpPr/>
            <p:nvPr/>
          </p:nvSpPr>
          <p:spPr>
            <a:xfrm>
              <a:off x="1740904" y="2842103"/>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3</a:t>
              </a:r>
            </a:p>
          </p:txBody>
        </p:sp>
        <p:sp>
          <p:nvSpPr>
            <p:cNvPr id="19" name="Freeform 18"/>
            <p:cNvSpPr/>
            <p:nvPr/>
          </p:nvSpPr>
          <p:spPr>
            <a:xfrm>
              <a:off x="3064010" y="2719273"/>
              <a:ext cx="6865551" cy="1066235"/>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a:t>
              </a:r>
              <a:r>
                <a:rPr lang="en-US" sz="4800" dirty="0" err="1">
                  <a:solidFill>
                    <a:schemeClr val="tx1"/>
                  </a:solidFill>
                  <a:latin typeface="Times New Roman" pitchFamily="18" charset="0"/>
                  <a:cs typeface="Times New Roman" pitchFamily="18" charset="0"/>
                </a:rPr>
                <a:t>buổi</a:t>
              </a:r>
              <a:r>
                <a:rPr lang="en-US" sz="4800" dirty="0">
                  <a:solidFill>
                    <a:schemeClr val="tx1"/>
                  </a:solidFill>
                  <a:latin typeface="Times New Roman" pitchFamily="18" charset="0"/>
                  <a:cs typeface="Times New Roman" pitchFamily="18" charset="0"/>
                </a:rPr>
                <a:t> </a:t>
              </a:r>
              <a:r>
                <a:rPr lang="vi-VN" sz="4800" dirty="0" smtClean="0">
                  <a:solidFill>
                    <a:schemeClr val="tx1"/>
                  </a:solidFill>
                  <a:latin typeface="Times New Roman" pitchFamily="18" charset="0"/>
                  <a:cs typeface="Times New Roman" pitchFamily="18" charset="0"/>
                </a:rPr>
                <a:t>chiều</a:t>
              </a:r>
              <a:r>
                <a:rPr lang="en-US" sz="4800" dirty="0" smtClean="0">
                  <a:solidFill>
                    <a:schemeClr val="tx1"/>
                  </a:solidFill>
                  <a:latin typeface="Times New Roman" pitchFamily="18" charset="0"/>
                  <a:cs typeface="Times New Roman" pitchFamily="18" charset="0"/>
                </a:rPr>
                <a:t> </a:t>
              </a:r>
              <a:r>
                <a:rPr lang="en-US" sz="4800" dirty="0">
                  <a:solidFill>
                    <a:schemeClr val="tx1"/>
                  </a:solidFill>
                  <a:latin typeface="Times New Roman" pitchFamily="18" charset="0"/>
                  <a:cs typeface="Times New Roman" pitchFamily="18" charset="0"/>
                </a:rPr>
                <a:t>trong thời khóa biểu.</a:t>
              </a:r>
            </a:p>
          </p:txBody>
        </p:sp>
      </p:grpSp>
      <p:grpSp>
        <p:nvGrpSpPr>
          <p:cNvPr id="7" name="135">
            <a:extLst>
              <a:ext uri="{FF2B5EF4-FFF2-40B4-BE49-F238E27FC236}">
                <a16:creationId xmlns:a16="http://schemas.microsoft.com/office/drawing/2014/main" id="{835916E1-3EC8-49F0-A643-915A82461DE0}"/>
              </a:ext>
            </a:extLst>
          </p:cNvPr>
          <p:cNvGrpSpPr/>
          <p:nvPr/>
        </p:nvGrpSpPr>
        <p:grpSpPr>
          <a:xfrm>
            <a:off x="242365" y="64748"/>
            <a:ext cx="1695411" cy="707886"/>
            <a:chOff x="2470108" y="1864944"/>
            <a:chExt cx="2704644" cy="1129221"/>
          </a:xfrm>
        </p:grpSpPr>
        <p:sp>
          <p:nvSpPr>
            <p:cNvPr id="8"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89">
                <a:defRPr/>
              </a:pPr>
              <a:endParaRPr lang="zh-CN" altLang="en-US" sz="2000">
                <a:solidFill>
                  <a:prstClr val="black">
                    <a:lumMod val="75000"/>
                    <a:lumOff val="25000"/>
                  </a:prstClr>
                </a:solidFill>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9" name="137">
              <a:extLst>
                <a:ext uri="{FF2B5EF4-FFF2-40B4-BE49-F238E27FC236}">
                  <a16:creationId xmlns:a16="http://schemas.microsoft.com/office/drawing/2014/main" id="{D0DCA77A-83BB-4959-8249-E4AD05A53C89}"/>
                </a:ext>
              </a:extLst>
            </p:cNvPr>
            <p:cNvSpPr txBox="1"/>
            <p:nvPr/>
          </p:nvSpPr>
          <p:spPr>
            <a:xfrm>
              <a:off x="2722742" y="1864944"/>
              <a:ext cx="2452010" cy="1129221"/>
            </a:xfrm>
            <a:prstGeom prst="rect">
              <a:avLst/>
            </a:prstGeom>
            <a:noFill/>
          </p:spPr>
          <p:txBody>
            <a:bodyPr wrap="square" rtlCol="0">
              <a:spAutoFit/>
            </a:bodyPr>
            <a:lstStyle/>
            <a:p>
              <a:pPr defTabSz="913289">
                <a:defRPr/>
              </a:pPr>
              <a:r>
                <a:rPr lang="en-US" altLang="zh-CN"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rPr>
                <a:t>ĐỌC</a:t>
              </a:r>
              <a:endParaRPr lang="zh-CN" altLang="en-US"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CF4B6D55-9414-4DD7-8435-0D9B28C98F2C}"/>
              </a:ext>
            </a:extLst>
          </p:cNvPr>
          <p:cNvSpPr txBox="1"/>
          <p:nvPr/>
        </p:nvSpPr>
        <p:spPr>
          <a:xfrm>
            <a:off x="3091017" y="88651"/>
            <a:ext cx="6168283" cy="769439"/>
          </a:xfrm>
          <a:prstGeom prst="rect">
            <a:avLst/>
          </a:prstGeom>
          <a:noFill/>
        </p:spPr>
        <p:txBody>
          <a:bodyPr wrap="square" lIns="91344" tIns="45719" rIns="91344" bIns="45719" rtlCol="0">
            <a:spAutoFit/>
          </a:bodyPr>
          <a:lstStyle/>
          <a:p>
            <a:pPr algn="ctr" defTabSz="913289">
              <a:defRPr/>
            </a:pPr>
            <a:r>
              <a:rPr lang="en-US" sz="4400" b="1" dirty="0">
                <a:solidFill>
                  <a:srgbClr val="FF0000"/>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THỜI KHÓA BIỂU</a:t>
            </a:r>
          </a:p>
        </p:txBody>
      </p:sp>
    </p:spTree>
    <p:extLst>
      <p:ext uri="{BB962C8B-B14F-4D97-AF65-F5344CB8AC3E}">
        <p14:creationId xmlns:p14="http://schemas.microsoft.com/office/powerpoint/2010/main" val="1092542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TotalTime>
  <Words>405</Words>
  <Application>Microsoft Office PowerPoint</Application>
  <PresentationFormat>Widescreen</PresentationFormat>
  <Paragraphs>47</Paragraphs>
  <Slides>16</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16</vt:i4>
      </vt:variant>
    </vt:vector>
  </HeadingPairs>
  <TitlesOfParts>
    <vt:vector size="31" baseType="lpstr">
      <vt:lpstr>Microsoft YaHei</vt:lpstr>
      <vt:lpstr>SimSun</vt:lpstr>
      <vt:lpstr>SimSun</vt:lpstr>
      <vt:lpstr>Arial</vt:lpstr>
      <vt:lpstr>Arial-Rounded</vt:lpstr>
      <vt:lpstr>Calibri</vt:lpstr>
      <vt:lpstr>Calibri Light</vt:lpstr>
      <vt:lpstr>等线</vt:lpstr>
      <vt:lpstr>Times New Roman</vt:lpstr>
      <vt:lpstr>3_Office Theme</vt:lpstr>
      <vt:lpstr>NỀN 5</vt:lpstr>
      <vt:lpstr>nền 3</vt:lpstr>
      <vt:lpstr>6_Office Theme</vt:lpstr>
      <vt:lpstr>2_Office Theme</vt:lpstr>
      <vt:lpstr>5_Default Design</vt:lpstr>
      <vt:lpstr>PowerPoint Presentation</vt:lpstr>
      <vt:lpstr>Thứ tư ngày 9 tháng 10 năm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cp:lastModifiedBy>
  <cp:revision>98</cp:revision>
  <dcterms:created xsi:type="dcterms:W3CDTF">2021-06-24T12:42:07Z</dcterms:created>
  <dcterms:modified xsi:type="dcterms:W3CDTF">2021-10-02T15:37:37Z</dcterms:modified>
</cp:coreProperties>
</file>