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310" r:id="rId4"/>
    <p:sldId id="291" r:id="rId5"/>
    <p:sldId id="275" r:id="rId6"/>
    <p:sldId id="292" r:id="rId7"/>
    <p:sldId id="294" r:id="rId8"/>
    <p:sldId id="295" r:id="rId9"/>
    <p:sldId id="296" r:id="rId10"/>
    <p:sldId id="301" r:id="rId11"/>
    <p:sldId id="297" r:id="rId12"/>
    <p:sldId id="298" r:id="rId13"/>
    <p:sldId id="299" r:id="rId14"/>
    <p:sldId id="302" r:id="rId15"/>
    <p:sldId id="303" r:id="rId16"/>
    <p:sldId id="304" r:id="rId17"/>
    <p:sldId id="263"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DED"/>
    <a:srgbClr val="FA62F3"/>
    <a:srgbClr val="E60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A2AC0-7FA2-FFA6-217A-D5F00E6451A0}"/>
              </a:ext>
            </a:extLst>
          </p:cNvPr>
          <p:cNvSpPr>
            <a:spLocks noGrp="1"/>
          </p:cNvSpPr>
          <p:nvPr>
            <p:ph type="dt" sz="half" idx="10"/>
          </p:nvPr>
        </p:nvSpPr>
        <p:spPr/>
        <p:txBody>
          <a:bodyPr/>
          <a:lstStyle/>
          <a:p>
            <a:fld id="{56BAFF5B-9F71-4E57-9BE3-0033C1E4CE1B}" type="datetimeFigureOut">
              <a:rPr lang="en-US" smtClean="0"/>
              <a:t>11/25/2024</a:t>
            </a:fld>
            <a:endParaRPr lang="en-US"/>
          </a:p>
        </p:txBody>
      </p:sp>
      <p:sp>
        <p:nvSpPr>
          <p:cNvPr id="5" name="Footer Placeholder 4">
            <a:extLst>
              <a:ext uri="{FF2B5EF4-FFF2-40B4-BE49-F238E27FC236}">
                <a16:creationId xmlns:a16="http://schemas.microsoft.com/office/drawing/2014/main" id="{E7FF5E0E-55E7-D558-BCC5-62E95DD6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4703D-9758-96BB-FB3F-FAAC5ABCE6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1592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0CA0B-7313-406D-6193-3E6192B90337}"/>
              </a:ext>
            </a:extLst>
          </p:cNvPr>
          <p:cNvSpPr>
            <a:spLocks noGrp="1"/>
          </p:cNvSpPr>
          <p:nvPr>
            <p:ph type="dt" sz="half" idx="10"/>
          </p:nvPr>
        </p:nvSpPr>
        <p:spPr/>
        <p:txBody>
          <a:bodyPr/>
          <a:lstStyle/>
          <a:p>
            <a:fld id="{56BAFF5B-9F71-4E57-9BE3-0033C1E4CE1B}" type="datetimeFigureOut">
              <a:rPr lang="en-US" smtClean="0"/>
              <a:t>11/25/2024</a:t>
            </a:fld>
            <a:endParaRPr lang="en-US"/>
          </a:p>
        </p:txBody>
      </p:sp>
      <p:sp>
        <p:nvSpPr>
          <p:cNvPr id="5" name="Footer Placeholder 4">
            <a:extLst>
              <a:ext uri="{FF2B5EF4-FFF2-40B4-BE49-F238E27FC236}">
                <a16:creationId xmlns:a16="http://schemas.microsoft.com/office/drawing/2014/main" id="{887C11D1-1AB3-DE37-0480-97992273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F43D2-5C05-5AB4-7664-2848620FC495}"/>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3325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D0238-B5EC-0557-CC29-53A735016041}"/>
              </a:ext>
            </a:extLst>
          </p:cNvPr>
          <p:cNvSpPr>
            <a:spLocks noGrp="1"/>
          </p:cNvSpPr>
          <p:nvPr>
            <p:ph type="dt" sz="half" idx="10"/>
          </p:nvPr>
        </p:nvSpPr>
        <p:spPr/>
        <p:txBody>
          <a:bodyPr/>
          <a:lstStyle/>
          <a:p>
            <a:fld id="{56BAFF5B-9F71-4E57-9BE3-0033C1E4CE1B}" type="datetimeFigureOut">
              <a:rPr lang="en-US" smtClean="0"/>
              <a:t>11/25/2024</a:t>
            </a:fld>
            <a:endParaRPr lang="en-US"/>
          </a:p>
        </p:txBody>
      </p:sp>
      <p:sp>
        <p:nvSpPr>
          <p:cNvPr id="5" name="Footer Placeholder 4">
            <a:extLst>
              <a:ext uri="{FF2B5EF4-FFF2-40B4-BE49-F238E27FC236}">
                <a16:creationId xmlns:a16="http://schemas.microsoft.com/office/drawing/2014/main" id="{3179C707-8F50-FB86-4998-AB7B5BA7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23B28-45C6-548E-8BE6-B9AB9AC6AC82}"/>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46656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15F57-0252-D1FE-38B8-7E6FD3AF18D0}"/>
              </a:ext>
            </a:extLst>
          </p:cNvPr>
          <p:cNvSpPr>
            <a:spLocks noGrp="1"/>
          </p:cNvSpPr>
          <p:nvPr>
            <p:ph type="dt" sz="half" idx="10"/>
          </p:nvPr>
        </p:nvSpPr>
        <p:spPr/>
        <p:txBody>
          <a:bodyPr/>
          <a:lstStyle/>
          <a:p>
            <a:fld id="{56BAFF5B-9F71-4E57-9BE3-0033C1E4CE1B}" type="datetimeFigureOut">
              <a:rPr lang="en-US" smtClean="0"/>
              <a:t>11/25/2024</a:t>
            </a:fld>
            <a:endParaRPr lang="en-US"/>
          </a:p>
        </p:txBody>
      </p:sp>
      <p:sp>
        <p:nvSpPr>
          <p:cNvPr id="5" name="Footer Placeholder 4">
            <a:extLst>
              <a:ext uri="{FF2B5EF4-FFF2-40B4-BE49-F238E27FC236}">
                <a16:creationId xmlns:a16="http://schemas.microsoft.com/office/drawing/2014/main" id="{DACD288B-F159-8FB5-BB11-57684B01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561E-D475-4E4B-3B57-A332AFBD4B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2941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3FB19E-F59B-4B5D-CD60-9704DBA9CC90}"/>
              </a:ext>
            </a:extLst>
          </p:cNvPr>
          <p:cNvSpPr>
            <a:spLocks noGrp="1"/>
          </p:cNvSpPr>
          <p:nvPr>
            <p:ph type="dt" sz="half" idx="10"/>
          </p:nvPr>
        </p:nvSpPr>
        <p:spPr/>
        <p:txBody>
          <a:bodyPr/>
          <a:lstStyle/>
          <a:p>
            <a:fld id="{56BAFF5B-9F71-4E57-9BE3-0033C1E4CE1B}" type="datetimeFigureOut">
              <a:rPr lang="en-US" smtClean="0"/>
              <a:t>11/25/2024</a:t>
            </a:fld>
            <a:endParaRPr lang="en-US"/>
          </a:p>
        </p:txBody>
      </p:sp>
      <p:sp>
        <p:nvSpPr>
          <p:cNvPr id="5" name="Footer Placeholder 4">
            <a:extLst>
              <a:ext uri="{FF2B5EF4-FFF2-40B4-BE49-F238E27FC236}">
                <a16:creationId xmlns:a16="http://schemas.microsoft.com/office/drawing/2014/main" id="{D713D575-C85F-1495-6834-44D67310B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35984C-64CF-9E7E-7CA0-DB2AE9C5EFB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6849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B40F0-AC72-DD7A-5CA6-41D5905DEB7D}"/>
              </a:ext>
            </a:extLst>
          </p:cNvPr>
          <p:cNvSpPr>
            <a:spLocks noGrp="1"/>
          </p:cNvSpPr>
          <p:nvPr>
            <p:ph type="dt" sz="half" idx="10"/>
          </p:nvPr>
        </p:nvSpPr>
        <p:spPr/>
        <p:txBody>
          <a:bodyPr/>
          <a:lstStyle/>
          <a:p>
            <a:fld id="{56BAFF5B-9F71-4E57-9BE3-0033C1E4CE1B}" type="datetimeFigureOut">
              <a:rPr lang="en-US" smtClean="0"/>
              <a:t>11/25/2024</a:t>
            </a:fld>
            <a:endParaRPr lang="en-US"/>
          </a:p>
        </p:txBody>
      </p:sp>
      <p:sp>
        <p:nvSpPr>
          <p:cNvPr id="6" name="Footer Placeholder 5">
            <a:extLst>
              <a:ext uri="{FF2B5EF4-FFF2-40B4-BE49-F238E27FC236}">
                <a16:creationId xmlns:a16="http://schemas.microsoft.com/office/drawing/2014/main" id="{7A2FCD71-2BEA-D8DD-3623-F0624E45C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7FFEB-56E1-375C-7110-D733F3840E46}"/>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40953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9C9B4-43B6-FAEF-65B7-9B3C65DF8F69}"/>
              </a:ext>
            </a:extLst>
          </p:cNvPr>
          <p:cNvSpPr>
            <a:spLocks noGrp="1"/>
          </p:cNvSpPr>
          <p:nvPr>
            <p:ph type="dt" sz="half" idx="10"/>
          </p:nvPr>
        </p:nvSpPr>
        <p:spPr/>
        <p:txBody>
          <a:bodyPr/>
          <a:lstStyle/>
          <a:p>
            <a:fld id="{56BAFF5B-9F71-4E57-9BE3-0033C1E4CE1B}" type="datetimeFigureOut">
              <a:rPr lang="en-US" smtClean="0"/>
              <a:t>11/25/2024</a:t>
            </a:fld>
            <a:endParaRPr lang="en-US"/>
          </a:p>
        </p:txBody>
      </p:sp>
      <p:sp>
        <p:nvSpPr>
          <p:cNvPr id="8" name="Footer Placeholder 7">
            <a:extLst>
              <a:ext uri="{FF2B5EF4-FFF2-40B4-BE49-F238E27FC236}">
                <a16:creationId xmlns:a16="http://schemas.microsoft.com/office/drawing/2014/main" id="{CFF6ED02-AB73-2F95-A6DF-78BC0D88D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3F1A80-4B1F-6224-B3A1-604B392D3889}"/>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85855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FBFF3C-DC5D-8FC3-B77A-85A53BC2F8D9}"/>
              </a:ext>
            </a:extLst>
          </p:cNvPr>
          <p:cNvSpPr>
            <a:spLocks noGrp="1"/>
          </p:cNvSpPr>
          <p:nvPr>
            <p:ph type="dt" sz="half" idx="10"/>
          </p:nvPr>
        </p:nvSpPr>
        <p:spPr/>
        <p:txBody>
          <a:bodyPr/>
          <a:lstStyle/>
          <a:p>
            <a:fld id="{56BAFF5B-9F71-4E57-9BE3-0033C1E4CE1B}" type="datetimeFigureOut">
              <a:rPr lang="en-US" smtClean="0"/>
              <a:t>11/25/2024</a:t>
            </a:fld>
            <a:endParaRPr lang="en-US"/>
          </a:p>
        </p:txBody>
      </p:sp>
      <p:sp>
        <p:nvSpPr>
          <p:cNvPr id="4" name="Footer Placeholder 3">
            <a:extLst>
              <a:ext uri="{FF2B5EF4-FFF2-40B4-BE49-F238E27FC236}">
                <a16:creationId xmlns:a16="http://schemas.microsoft.com/office/drawing/2014/main" id="{E5533E65-66CB-27AD-3F96-1464FAE7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3B25F-6D1C-2762-7128-0810387A774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50741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F822-2DD1-53C2-79A7-05AE4A850EE4}"/>
              </a:ext>
            </a:extLst>
          </p:cNvPr>
          <p:cNvSpPr>
            <a:spLocks noGrp="1"/>
          </p:cNvSpPr>
          <p:nvPr>
            <p:ph type="dt" sz="half" idx="10"/>
          </p:nvPr>
        </p:nvSpPr>
        <p:spPr/>
        <p:txBody>
          <a:bodyPr/>
          <a:lstStyle/>
          <a:p>
            <a:fld id="{56BAFF5B-9F71-4E57-9BE3-0033C1E4CE1B}" type="datetimeFigureOut">
              <a:rPr lang="en-US" smtClean="0"/>
              <a:t>11/25/2024</a:t>
            </a:fld>
            <a:endParaRPr lang="en-US"/>
          </a:p>
        </p:txBody>
      </p:sp>
      <p:sp>
        <p:nvSpPr>
          <p:cNvPr id="3" name="Footer Placeholder 2">
            <a:extLst>
              <a:ext uri="{FF2B5EF4-FFF2-40B4-BE49-F238E27FC236}">
                <a16:creationId xmlns:a16="http://schemas.microsoft.com/office/drawing/2014/main" id="{81B68188-4B37-9D38-28AB-B2D2D8A57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1ABC0-B190-E7C3-1C89-0E14F7F1544C}"/>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3229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03583-ECA5-66F1-9C8C-C17C8C283E2C}"/>
              </a:ext>
            </a:extLst>
          </p:cNvPr>
          <p:cNvSpPr>
            <a:spLocks noGrp="1"/>
          </p:cNvSpPr>
          <p:nvPr>
            <p:ph type="dt" sz="half" idx="10"/>
          </p:nvPr>
        </p:nvSpPr>
        <p:spPr/>
        <p:txBody>
          <a:bodyPr/>
          <a:lstStyle/>
          <a:p>
            <a:fld id="{56BAFF5B-9F71-4E57-9BE3-0033C1E4CE1B}" type="datetimeFigureOut">
              <a:rPr lang="en-US" smtClean="0"/>
              <a:t>11/25/2024</a:t>
            </a:fld>
            <a:endParaRPr lang="en-US"/>
          </a:p>
        </p:txBody>
      </p:sp>
      <p:sp>
        <p:nvSpPr>
          <p:cNvPr id="6" name="Footer Placeholder 5">
            <a:extLst>
              <a:ext uri="{FF2B5EF4-FFF2-40B4-BE49-F238E27FC236}">
                <a16:creationId xmlns:a16="http://schemas.microsoft.com/office/drawing/2014/main" id="{67AB4F21-B0D7-6C0D-1643-61235F69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B6D44-273B-ECEF-CAF7-CB48741545AF}"/>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0320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251E4-76A2-48FF-516F-987678FF1A41}"/>
              </a:ext>
            </a:extLst>
          </p:cNvPr>
          <p:cNvSpPr>
            <a:spLocks noGrp="1"/>
          </p:cNvSpPr>
          <p:nvPr>
            <p:ph type="dt" sz="half" idx="10"/>
          </p:nvPr>
        </p:nvSpPr>
        <p:spPr/>
        <p:txBody>
          <a:bodyPr/>
          <a:lstStyle/>
          <a:p>
            <a:fld id="{56BAFF5B-9F71-4E57-9BE3-0033C1E4CE1B}" type="datetimeFigureOut">
              <a:rPr lang="en-US" smtClean="0"/>
              <a:t>11/25/2024</a:t>
            </a:fld>
            <a:endParaRPr lang="en-US"/>
          </a:p>
        </p:txBody>
      </p:sp>
      <p:sp>
        <p:nvSpPr>
          <p:cNvPr id="6" name="Footer Placeholder 5">
            <a:extLst>
              <a:ext uri="{FF2B5EF4-FFF2-40B4-BE49-F238E27FC236}">
                <a16:creationId xmlns:a16="http://schemas.microsoft.com/office/drawing/2014/main" id="{D1A23699-FBB2-F726-654C-6E32A8C6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C245D-B2B0-5B1A-B3F7-41DDAD0359C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2622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FF5B-9F71-4E57-9BE3-0033C1E4CE1B}" type="datetimeFigureOut">
              <a:rPr lang="en-US" smtClean="0"/>
              <a:t>11/25/2024</a:t>
            </a:fld>
            <a:endParaRPr lang="en-US"/>
          </a:p>
        </p:txBody>
      </p:sp>
      <p:sp>
        <p:nvSpPr>
          <p:cNvPr id="5" name="Footer Placeholder 4">
            <a:extLst>
              <a:ext uri="{FF2B5EF4-FFF2-40B4-BE49-F238E27FC236}">
                <a16:creationId xmlns:a16="http://schemas.microsoft.com/office/drawing/2014/main"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4B97-AA1E-4F50-92D4-EDD4FDB2AFCC}" type="slidenum">
              <a:rPr lang="en-US" smtClean="0"/>
              <a:t>‹#›</a:t>
            </a:fld>
            <a:endParaRPr lang="en-US"/>
          </a:p>
        </p:txBody>
      </p:sp>
    </p:spTree>
    <p:extLst>
      <p:ext uri="{BB962C8B-B14F-4D97-AF65-F5344CB8AC3E}">
        <p14:creationId xmlns:p14="http://schemas.microsoft.com/office/powerpoint/2010/main" val="8690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42650C24-23D9-8C6A-2260-CF44AF511C21}"/>
              </a:ext>
            </a:extLst>
          </p:cNvPr>
          <p:cNvSpPr txBox="1"/>
          <p:nvPr/>
        </p:nvSpPr>
        <p:spPr>
          <a:xfrm>
            <a:off x="5562694" y="1331787"/>
            <a:ext cx="3450677" cy="820738"/>
          </a:xfrm>
          <a:prstGeom prst="rect">
            <a:avLst/>
          </a:prstGeom>
        </p:spPr>
        <p:txBody>
          <a:bodyPr wrap="square" lIns="0" tIns="0" rIns="0" bIns="0" rtlCol="0" anchor="t">
            <a:spAutoFit/>
          </a:bodyPr>
          <a:lstStyle/>
          <a:p>
            <a:pPr>
              <a:lnSpc>
                <a:spcPts val="6400"/>
              </a:lnSpc>
              <a:spcBef>
                <a:spcPct val="0"/>
              </a:spcBef>
            </a:pPr>
            <a:r>
              <a:rPr lang="en-US" sz="5334" spc="-133" dirty="0" err="1" smtClean="0">
                <a:solidFill>
                  <a:srgbClr val="008000"/>
                </a:solidFill>
                <a:latin typeface="Nunito Black" pitchFamily="2" charset="0"/>
              </a:rPr>
              <a:t>Tiếng</a:t>
            </a:r>
            <a:r>
              <a:rPr lang="en-US" sz="5334" spc="-133" dirty="0" smtClean="0">
                <a:solidFill>
                  <a:srgbClr val="008000"/>
                </a:solidFill>
                <a:latin typeface="Nunito Black" pitchFamily="2" charset="0"/>
              </a:rPr>
              <a:t> </a:t>
            </a:r>
            <a:r>
              <a:rPr lang="en-US" sz="5334" spc="-133" dirty="0" err="1">
                <a:solidFill>
                  <a:srgbClr val="008000"/>
                </a:solidFill>
                <a:latin typeface="Nunito Black" pitchFamily="2" charset="0"/>
              </a:rPr>
              <a:t>Việt</a:t>
            </a:r>
            <a:r>
              <a:rPr lang="en-US" sz="5334" spc="-133" dirty="0">
                <a:solidFill>
                  <a:srgbClr val="008000"/>
                </a:solidFill>
                <a:latin typeface="Nunito Black" pitchFamily="2" charset="0"/>
              </a:rPr>
              <a:t>                 </a:t>
            </a:r>
          </a:p>
        </p:txBody>
      </p:sp>
      <p:sp>
        <p:nvSpPr>
          <p:cNvPr id="5" name="TextBox 4">
            <a:extLst>
              <a:ext uri="{FF2B5EF4-FFF2-40B4-BE49-F238E27FC236}">
                <a16:creationId xmlns:a16="http://schemas.microsoft.com/office/drawing/2014/main" id="{6956DEB3-B2FA-6842-0E0B-C0345CB6D76C}"/>
              </a:ext>
            </a:extLst>
          </p:cNvPr>
          <p:cNvSpPr txBox="1"/>
          <p:nvPr/>
        </p:nvSpPr>
        <p:spPr>
          <a:xfrm>
            <a:off x="1366182" y="2568096"/>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pic>
        <p:nvPicPr>
          <p:cNvPr id="6" name="Picture 5">
            <a:extLst>
              <a:ext uri="{FF2B5EF4-FFF2-40B4-BE49-F238E27FC236}">
                <a16:creationId xmlns:a16="http://schemas.microsoft.com/office/drawing/2014/main" id="{1720CCC8-1A92-54D0-5F02-BBBEB2DAEF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3" b="90426" l="651" r="99164">
                        <a14:foregroundMark x1="3625" y1="28191" x2="13476" y2="69149"/>
                        <a14:foregroundMark x1="11896" y1="88830" x2="12421" y2="89582"/>
                        <a14:foregroundMark x1="11524" y1="88298" x2="11896" y2="88830"/>
                        <a14:foregroundMark x1="7063" y1="81915" x2="11524" y2="88298"/>
                        <a14:foregroundMark x1="2121" y1="58126" x2="3625" y2="78723"/>
                        <a14:foregroundMark x1="3625" y1="78723" x2="4275" y2="82979"/>
                        <a14:foregroundMark x1="2220" y1="58137" x2="4368" y2="84043"/>
                        <a14:foregroundMark x1="4368" y1="78191" x2="7435" y2="88830"/>
                        <a14:foregroundMark x1="1966" y1="58108" x2="4275" y2="82979"/>
                        <a14:foregroundMark x1="4275" y1="82979" x2="4833" y2="85638"/>
                        <a14:foregroundMark x1="1766" y1="58085" x2="4182" y2="82979"/>
                        <a14:foregroundMark x1="1805" y1="58090" x2="4089" y2="85638"/>
                        <a14:foregroundMark x1="13044" y1="84616" x2="14684" y2="82979"/>
                        <a14:foregroundMark x1="6691" y1="90957" x2="12890" y2="84769"/>
                        <a14:foregroundMark x1="14684" y1="82979" x2="14684" y2="82447"/>
                        <a14:foregroundMark x1="94331" y1="12766" x2="93030" y2="35106"/>
                        <a14:foregroundMark x1="92565" y1="52128" x2="97007" y2="63929"/>
                        <a14:foregroundMark x1="97677" y1="83511" x2="97398" y2="84043"/>
                        <a14:foregroundMark x1="97398" y1="22340" x2="97398" y2="22340"/>
                        <a14:foregroundMark x1="1673" y1="40426" x2="2045" y2="71277"/>
                        <a14:foregroundMark x1="2045" y1="71277" x2="2323" y2="75000"/>
                        <a14:foregroundMark x1="1859" y1="65957" x2="1301" y2="48404"/>
                        <a14:foregroundMark x1="1208" y1="52128" x2="3903" y2="84574"/>
                        <a14:foregroundMark x1="2509" y1="72340" x2="4089" y2="84574"/>
                        <a14:foregroundMark x1="97212" y1="87234" x2="97972" y2="80979"/>
                        <a14:foregroundMark x1="97305" y1="82979" x2="97305" y2="82979"/>
                        <a14:backgroundMark x1="929" y1="31383" x2="896" y2="40731"/>
                        <a14:backgroundMark x1="929" y1="36170" x2="929" y2="40719"/>
                        <a14:backgroundMark x1="12268" y1="92021" x2="12454" y2="91489"/>
                        <a14:backgroundMark x1="12268" y1="90957" x2="12361" y2="90957"/>
                        <a14:backgroundMark x1="12361" y1="88298" x2="12361" y2="88298"/>
                        <a14:backgroundMark x1="12361" y1="88830" x2="12361" y2="88830"/>
                        <a14:backgroundMark x1="97119" y1="63298" x2="98792" y2="69681"/>
                        <a14:backgroundMark x1="98048" y1="79787" x2="98699" y2="70745"/>
                        <a14:backgroundMark x1="99721" y1="73936" x2="99721" y2="83511"/>
                        <a14:backgroundMark x1="99535" y1="72872" x2="99071" y2="78723"/>
                        <a14:backgroundMark x1="98048" y1="80851" x2="98048" y2="80851"/>
                        <a14:backgroundMark x1="97398" y1="87766" x2="97398" y2="87766"/>
                      </a14:backgroundRemoval>
                    </a14:imgEffect>
                  </a14:imgLayer>
                </a14:imgProps>
              </a:ext>
            </a:extLst>
          </a:blip>
          <a:stretch>
            <a:fillRect/>
          </a:stretch>
        </p:blipFill>
        <p:spPr>
          <a:xfrm>
            <a:off x="3961685" y="2152525"/>
            <a:ext cx="6277690" cy="1455379"/>
          </a:xfrm>
          <a:prstGeom prst="rect">
            <a:avLst/>
          </a:prstGeom>
        </p:spPr>
      </p:pic>
    </p:spTree>
    <p:extLst>
      <p:ext uri="{BB962C8B-B14F-4D97-AF65-F5344CB8AC3E}">
        <p14:creationId xmlns:p14="http://schemas.microsoft.com/office/powerpoint/2010/main" val="16859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AD993-C230-B23D-B931-5940D70F52F6}"/>
              </a:ext>
            </a:extLst>
          </p:cNvPr>
          <p:cNvSpPr txBox="1"/>
          <p:nvPr/>
        </p:nvSpPr>
        <p:spPr>
          <a:xfrm>
            <a:off x="5585285" y="1146175"/>
            <a:ext cx="5435140" cy="1952947"/>
          </a:xfrm>
          <a:prstGeom prst="rect">
            <a:avLst/>
          </a:prstGeom>
          <a:noFill/>
        </p:spPr>
        <p:txBody>
          <a:bodyPr vert="horz" lIns="60960" tIns="30480" rIns="60960" bIns="30480" rtlCol="0" anchor="ctr">
            <a:normAutofit lnSpcReduction="10000"/>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9A72D"/>
                </a:solidFill>
                <a:effectLst/>
                <a:uLnTx/>
                <a:uFillTx/>
                <a:latin typeface="Sigmar One" panose="00000500000000000000" pitchFamily="2" charset="0"/>
                <a:ea typeface="+mn-ea"/>
                <a:cs typeface="+mn-cs"/>
              </a:rPr>
              <a:t>Viết</a:t>
            </a:r>
          </a:p>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rPr>
              <a:t>Ôn chữ viết hoa </a:t>
            </a:r>
            <a:r>
              <a:rPr lang="en-US" sz="3600">
                <a:solidFill>
                  <a:srgbClr val="FF0000"/>
                </a:solidFill>
                <a:latin typeface="Sigmar One" panose="00000500000000000000" pitchFamily="2" charset="0"/>
              </a:rPr>
              <a:t>I,K</a:t>
            </a:r>
            <a:endParaRPr kumimoji="0" lang="en-US" sz="3600" b="0" i="0" u="none" strike="noStrike" kern="1200" cap="none" spc="0" normalizeH="0" baseline="0" noProof="0">
              <a:ln>
                <a:noFill/>
              </a:ln>
              <a:solidFill>
                <a:srgbClr val="FF0000"/>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28187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B3289327-E89E-16D6-DEA5-6B495CBFE8D0}"/>
              </a:ext>
            </a:extLst>
          </p:cNvPr>
          <p:cNvSpPr txBox="1">
            <a:spLocks noChangeArrowheads="1"/>
          </p:cNvSpPr>
          <p:nvPr/>
        </p:nvSpPr>
        <p:spPr bwMode="auto">
          <a:xfrm>
            <a:off x="742951" y="467737"/>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1. Tư thế ngồi viết: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Lưng thẳng, không tì ngực vào bàn.</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Đầu hơi cúi.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Mắt cách vở khoảng 25 đến 30 cm.</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phải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Tay trái tì nhẹ lên mép vở để giữ.</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Hai chân để song song thoải mái.</a:t>
            </a:r>
          </a:p>
          <a:p>
            <a:pPr marL="0" marR="0" lvl="0" indent="0" algn="just" defTabSz="609539"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5" name="Text Box 6">
            <a:extLst>
              <a:ext uri="{FF2B5EF4-FFF2-40B4-BE49-F238E27FC236}">
                <a16:creationId xmlns:a16="http://schemas.microsoft.com/office/drawing/2014/main" id="{7B3A19DB-8FA2-746D-9AE2-81116F93E7B8}"/>
              </a:ext>
            </a:extLst>
          </p:cNvPr>
          <p:cNvSpPr txBox="1">
            <a:spLocks noChangeArrowheads="1"/>
          </p:cNvSpPr>
          <p:nvPr/>
        </p:nvSpPr>
        <p:spPr bwMode="auto">
          <a:xfrm>
            <a:off x="845026" y="3238500"/>
            <a:ext cx="64252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Nunito Black" pitchFamily="2" charset="0"/>
                <a:ea typeface="+mn-ea"/>
                <a:cs typeface="+mn-cs"/>
              </a:rPr>
              <a:t>2. Cách cầm bút:</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Cầm bút bằng 3 ngón tay: ngón cái, ngón trỏ, ngón giữa.</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Khi viết, dùng 3 ngón tay di chuyển bút từ trái sang phải, cán bút nghiêng về phía bên phải, cổ tay, khuỷu tay và cánh tay cử động mềm mại, thoải mái;</a:t>
            </a:r>
          </a:p>
          <a:p>
            <a:pPr marL="0" marR="0" lvl="0" indent="0" algn="l" defTabSz="609539"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70C0"/>
                </a:solidFill>
                <a:effectLst/>
                <a:uLnTx/>
                <a:uFillTx/>
                <a:latin typeface="Nunito Black" pitchFamily="2" charset="0"/>
                <a:ea typeface="+mn-ea"/>
                <a:cs typeface="+mn-cs"/>
              </a:rPr>
              <a:t>- Không nên cầm bút tay trái.</a:t>
            </a:r>
          </a:p>
        </p:txBody>
      </p:sp>
      <p:pic>
        <p:nvPicPr>
          <p:cNvPr id="6" name="Picture 2" descr="Khi viết, các... - Sách và Thiết bị Giáo dục cho bé vào Lớp 1 | Facebook">
            <a:extLst>
              <a:ext uri="{FF2B5EF4-FFF2-40B4-BE49-F238E27FC236}">
                <a16:creationId xmlns:a16="http://schemas.microsoft.com/office/drawing/2014/main" id="{F82634B2-C3C2-DEBA-C04F-CADFFBDCF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490" y="2057400"/>
            <a:ext cx="3706623" cy="392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214A74D-FDD0-C212-CA7A-8ADB62637E15}"/>
              </a:ext>
            </a:extLst>
          </p:cNvPr>
          <p:cNvSpPr/>
          <p:nvPr/>
        </p:nvSpPr>
        <p:spPr>
          <a:xfrm>
            <a:off x="381000" y="228600"/>
            <a:ext cx="533400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1</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Ôn chữ viết hoa 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6" name="Picture 5">
            <a:extLst>
              <a:ext uri="{FF2B5EF4-FFF2-40B4-BE49-F238E27FC236}">
                <a16:creationId xmlns:a16="http://schemas.microsoft.com/office/drawing/2014/main" id="{76E46B4D-8B64-6415-4B15-BDF9C4AC0C0A}"/>
              </a:ext>
            </a:extLst>
          </p:cNvPr>
          <p:cNvPicPr>
            <a:picLocks noChangeAspect="1"/>
          </p:cNvPicPr>
          <p:nvPr/>
        </p:nvPicPr>
        <p:blipFill>
          <a:blip r:embed="rId3"/>
          <a:stretch>
            <a:fillRect/>
          </a:stretch>
        </p:blipFill>
        <p:spPr>
          <a:xfrm>
            <a:off x="1783493" y="1295197"/>
            <a:ext cx="8946737" cy="46583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2376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EDBF36-F970-B3A8-C553-58D2D2AD6020}"/>
              </a:ext>
            </a:extLst>
          </p:cNvPr>
          <p:cNvPicPr>
            <a:picLocks noChangeAspect="1"/>
          </p:cNvPicPr>
          <p:nvPr/>
        </p:nvPicPr>
        <p:blipFill>
          <a:blip r:embed="rId3"/>
          <a:stretch>
            <a:fillRect/>
          </a:stretch>
        </p:blipFill>
        <p:spPr>
          <a:xfrm>
            <a:off x="1587823" y="1414880"/>
            <a:ext cx="9633456" cy="5070671"/>
          </a:xfrm>
          <a:prstGeom prst="rect">
            <a:avLst/>
          </a:prstGeom>
        </p:spPr>
      </p:pic>
    </p:spTree>
    <p:extLst>
      <p:ext uri="{BB962C8B-B14F-4D97-AF65-F5344CB8AC3E}">
        <p14:creationId xmlns:p14="http://schemas.microsoft.com/office/powerpoint/2010/main" val="199769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1840228-D678-A465-4206-3563382C37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898"/>
          <a:stretch/>
        </p:blipFill>
        <p:spPr bwMode="auto">
          <a:xfrm>
            <a:off x="401320" y="381000"/>
            <a:ext cx="569468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461A12-B690-6BF3-DB2E-6732634A30AF}"/>
              </a:ext>
            </a:extLst>
          </p:cNvPr>
          <p:cNvSpPr txBox="1"/>
          <p:nvPr/>
        </p:nvSpPr>
        <p:spPr>
          <a:xfrm>
            <a:off x="1561250" y="877956"/>
            <a:ext cx="302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BẢNG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B081632-5E1A-A43F-F754-879F05101896}"/>
              </a:ext>
            </a:extLst>
          </p:cNvPr>
          <p:cNvSpPr txBox="1"/>
          <p:nvPr/>
        </p:nvSpPr>
        <p:spPr>
          <a:xfrm>
            <a:off x="1561250" y="2044147"/>
            <a:ext cx="30249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VIẾT VỞ</a:t>
            </a: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TẬP VIẾT</a:t>
            </a:r>
            <a:r>
              <a:rPr kumimoji="0" lang="en-US" sz="2800" b="1" i="0"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rPr>
              <a:t> </a:t>
            </a:r>
            <a:endParaRPr kumimoji="0" lang="en-US" sz="3200" b="1" i="1" u="none" strike="noStrike" kern="1200" cap="none" spc="0" normalizeH="0" baseline="0" noProof="0">
              <a:ln>
                <a:noFill/>
              </a:ln>
              <a:solidFill>
                <a:srgbClr val="FF000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B345D88-1BD9-5152-0D24-1CC35664A808}"/>
              </a:ext>
            </a:extLst>
          </p:cNvPr>
          <p:cNvPicPr>
            <a:picLocks noChangeAspect="1"/>
          </p:cNvPicPr>
          <p:nvPr/>
        </p:nvPicPr>
        <p:blipFill>
          <a:blip r:embed="rId4"/>
          <a:stretch>
            <a:fillRect/>
          </a:stretch>
        </p:blipFill>
        <p:spPr>
          <a:xfrm>
            <a:off x="8627165" y="1751913"/>
            <a:ext cx="3003720" cy="2888635"/>
          </a:xfrm>
          <a:prstGeom prst="rect">
            <a:avLst/>
          </a:prstGeom>
        </p:spPr>
      </p:pic>
      <p:pic>
        <p:nvPicPr>
          <p:cNvPr id="10" name="Picture 9">
            <a:extLst>
              <a:ext uri="{FF2B5EF4-FFF2-40B4-BE49-F238E27FC236}">
                <a16:creationId xmlns:a16="http://schemas.microsoft.com/office/drawing/2014/main" id="{69B9983E-F231-FF87-ED83-EE1588AE754D}"/>
              </a:ext>
            </a:extLst>
          </p:cNvPr>
          <p:cNvPicPr>
            <a:picLocks noChangeAspect="1"/>
          </p:cNvPicPr>
          <p:nvPr/>
        </p:nvPicPr>
        <p:blipFill>
          <a:blip r:embed="rId5"/>
          <a:stretch>
            <a:fillRect/>
          </a:stretch>
        </p:blipFill>
        <p:spPr>
          <a:xfrm>
            <a:off x="5440062" y="1739348"/>
            <a:ext cx="3024986" cy="2901200"/>
          </a:xfrm>
          <a:prstGeom prst="rect">
            <a:avLst/>
          </a:prstGeom>
        </p:spPr>
      </p:pic>
    </p:spTree>
    <p:extLst>
      <p:ext uri="{BB962C8B-B14F-4D97-AF65-F5344CB8AC3E}">
        <p14:creationId xmlns:p14="http://schemas.microsoft.com/office/powerpoint/2010/main" val="11747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F29A10-2173-617C-328E-5D5A31BFCA5C}"/>
              </a:ext>
            </a:extLst>
          </p:cNvPr>
          <p:cNvSpPr/>
          <p:nvPr/>
        </p:nvSpPr>
        <p:spPr>
          <a:xfrm>
            <a:off x="318289" y="209550"/>
            <a:ext cx="40155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sp>
        <p:nvSpPr>
          <p:cNvPr id="5" name="TextBox 4">
            <a:extLst>
              <a:ext uri="{FF2B5EF4-FFF2-40B4-BE49-F238E27FC236}">
                <a16:creationId xmlns:a16="http://schemas.microsoft.com/office/drawing/2014/main" id="{29C4BEB2-488F-FBCA-FD69-1C99D9019A23}"/>
              </a:ext>
            </a:extLst>
          </p:cNvPr>
          <p:cNvSpPr txBox="1"/>
          <p:nvPr/>
        </p:nvSpPr>
        <p:spPr>
          <a:xfrm>
            <a:off x="5029200" y="302796"/>
            <a:ext cx="289560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a. Viết tên riêng</a:t>
            </a:r>
          </a:p>
        </p:txBody>
      </p:sp>
      <p:pic>
        <p:nvPicPr>
          <p:cNvPr id="7" name="Picture 6">
            <a:extLst>
              <a:ext uri="{FF2B5EF4-FFF2-40B4-BE49-F238E27FC236}">
                <a16:creationId xmlns:a16="http://schemas.microsoft.com/office/drawing/2014/main" id="{48B0F717-0B1C-AA72-1C9F-AF756C793BB9}"/>
              </a:ext>
            </a:extLst>
          </p:cNvPr>
          <p:cNvPicPr>
            <a:picLocks noChangeAspect="1"/>
          </p:cNvPicPr>
          <p:nvPr/>
        </p:nvPicPr>
        <p:blipFill>
          <a:blip r:embed="rId3"/>
          <a:stretch>
            <a:fillRect/>
          </a:stretch>
        </p:blipFill>
        <p:spPr>
          <a:xfrm>
            <a:off x="495138" y="1095329"/>
            <a:ext cx="3381123" cy="1111157"/>
          </a:xfrm>
          <a:prstGeom prst="rect">
            <a:avLst/>
          </a:prstGeom>
        </p:spPr>
      </p:pic>
      <p:sp>
        <p:nvSpPr>
          <p:cNvPr id="9" name="TextBox 8">
            <a:extLst>
              <a:ext uri="{FF2B5EF4-FFF2-40B4-BE49-F238E27FC236}">
                <a16:creationId xmlns:a16="http://schemas.microsoft.com/office/drawing/2014/main" id="{FAAEB0D7-23D5-7150-199D-FE6559BE5680}"/>
              </a:ext>
            </a:extLst>
          </p:cNvPr>
          <p:cNvSpPr txBox="1"/>
          <p:nvPr/>
        </p:nvSpPr>
        <p:spPr>
          <a:xfrm>
            <a:off x="1724025" y="4683812"/>
            <a:ext cx="9686925" cy="1631216"/>
          </a:xfrm>
          <a:prstGeom prst="rect">
            <a:avLst/>
          </a:prstGeom>
          <a:noFill/>
        </p:spPr>
        <p:txBody>
          <a:bodyPr wrap="square">
            <a:spAutoFit/>
          </a:bodyPr>
          <a:lstStyle/>
          <a:p>
            <a:r>
              <a:rPr lang="vi-VN" sz="2000" b="1" i="0">
                <a:solidFill>
                  <a:srgbClr val="00B050"/>
                </a:solidFill>
                <a:effectLst/>
                <a:latin typeface="Nunito Black" pitchFamily="2" charset="0"/>
              </a:rPr>
              <a:t>Khánh Hòa là một tỉnh duyên hải Nam Trung Bộ, miền Trung Việt Nam.</a:t>
            </a:r>
            <a:r>
              <a:rPr lang="vi-VN" sz="2000" b="1" i="0">
                <a:solidFill>
                  <a:srgbClr val="00B050"/>
                </a:solidFill>
                <a:effectLst/>
                <a:latin typeface="arial" panose="020B0604020202020204" pitchFamily="34" charset="0"/>
              </a:rPr>
              <a:t> </a:t>
            </a:r>
            <a:r>
              <a:rPr lang="vi-VN" sz="2000">
                <a:solidFill>
                  <a:srgbClr val="00B050"/>
                </a:solidFill>
                <a:latin typeface="Nunito Black" pitchFamily="2" charset="0"/>
              </a:rPr>
              <a:t>Khánh Hòa có vị trí chiến lược đặc biệt quan trọng trong phát triển kinh tế - xã hội và bảo đảm an ninh quốc phòng của cả nước, có nhiều tiềm năng, lợi thế để bứt phá phát triển và thúc đẩy lan tỏa tích cực đến phát triển vùng Nam Trung Bộ và Tây Nguyên.</a:t>
            </a:r>
            <a:endParaRPr lang="en-US" sz="2000" b="1">
              <a:solidFill>
                <a:srgbClr val="00B050"/>
              </a:solidFill>
              <a:latin typeface="Nunito Black" pitchFamily="2" charset="0"/>
            </a:endParaRPr>
          </a:p>
        </p:txBody>
      </p:sp>
      <p:pic>
        <p:nvPicPr>
          <p:cNvPr id="1028" name="Picture 4" descr="Khánh Hòa: Tiềm năng và hứa hẹn!">
            <a:extLst>
              <a:ext uri="{FF2B5EF4-FFF2-40B4-BE49-F238E27FC236}">
                <a16:creationId xmlns:a16="http://schemas.microsoft.com/office/drawing/2014/main" id="{84FBA2E1-6C15-14D6-0774-C525F59D2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839" y="1009393"/>
            <a:ext cx="4779962" cy="351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FDA9D-AB80-B35A-BD98-A456C2E396E5}"/>
              </a:ext>
            </a:extLst>
          </p:cNvPr>
          <p:cNvSpPr txBox="1"/>
          <p:nvPr/>
        </p:nvSpPr>
        <p:spPr>
          <a:xfrm>
            <a:off x="447675" y="188595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ứng dụng</a:t>
            </a:r>
          </a:p>
        </p:txBody>
      </p:sp>
      <p:sp>
        <p:nvSpPr>
          <p:cNvPr id="5" name="Rectangle: Rounded Corners 4">
            <a:extLst>
              <a:ext uri="{FF2B5EF4-FFF2-40B4-BE49-F238E27FC236}">
                <a16:creationId xmlns:a16="http://schemas.microsoft.com/office/drawing/2014/main" id="{C70EA214-A2C2-8AB3-4BB7-BFB73D17258D}"/>
              </a:ext>
            </a:extLst>
          </p:cNvPr>
          <p:cNvSpPr/>
          <p:nvPr/>
        </p:nvSpPr>
        <p:spPr>
          <a:xfrm>
            <a:off x="318288" y="295275"/>
            <a:ext cx="7235037"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3200" b="1" i="0"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2</a:t>
            </a:r>
            <a:r>
              <a:rPr kumimoji="0" lang="en-US" sz="32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 </a:t>
            </a:r>
            <a:r>
              <a:rPr kumimoji="0" lang="en-US" sz="3600" b="1" i="1" u="none" strike="noStrike" kern="1200" cap="none" spc="0" normalizeH="0" baseline="0" noProof="0">
                <a:ln>
                  <a:noFill/>
                </a:ln>
                <a:solidFill>
                  <a:prstClr val="white"/>
                </a:solidFill>
                <a:effectLst/>
                <a:uLnTx/>
                <a:uFillTx/>
                <a:latin typeface="Nunito Black" panose="00000A00000000000000" pitchFamily="2" charset="0"/>
                <a:ea typeface="Open Sans" panose="020B0606030504020204" pitchFamily="34" charset="0"/>
                <a:cs typeface="Open Sans" panose="020B0606030504020204" pitchFamily="34" charset="0"/>
              </a:rPr>
              <a:t>Viết câu ứng dụng vào vở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mn-ea"/>
              <a:cs typeface="+mn-cs"/>
            </a:endParaRPr>
          </a:p>
        </p:txBody>
      </p:sp>
      <p:pic>
        <p:nvPicPr>
          <p:cNvPr id="7" name="Picture 6">
            <a:extLst>
              <a:ext uri="{FF2B5EF4-FFF2-40B4-BE49-F238E27FC236}">
                <a16:creationId xmlns:a16="http://schemas.microsoft.com/office/drawing/2014/main" id="{A1C77BC9-AD85-C33D-383C-4CDA7D2A7475}"/>
              </a:ext>
            </a:extLst>
          </p:cNvPr>
          <p:cNvPicPr>
            <a:picLocks noChangeAspect="1"/>
          </p:cNvPicPr>
          <p:nvPr/>
        </p:nvPicPr>
        <p:blipFill>
          <a:blip r:embed="rId3"/>
          <a:stretch>
            <a:fillRect/>
          </a:stretch>
        </p:blipFill>
        <p:spPr>
          <a:xfrm>
            <a:off x="2614199" y="1376274"/>
            <a:ext cx="5915851" cy="1267002"/>
          </a:xfrm>
          <a:prstGeom prst="rect">
            <a:avLst/>
          </a:prstGeom>
        </p:spPr>
      </p:pic>
      <p:sp>
        <p:nvSpPr>
          <p:cNvPr id="8" name="Rectangle: Rounded Corners 7">
            <a:extLst>
              <a:ext uri="{FF2B5EF4-FFF2-40B4-BE49-F238E27FC236}">
                <a16:creationId xmlns:a16="http://schemas.microsoft.com/office/drawing/2014/main" id="{65F3704E-80F5-FA54-0644-C5C103E508A9}"/>
              </a:ext>
            </a:extLst>
          </p:cNvPr>
          <p:cNvSpPr/>
          <p:nvPr/>
        </p:nvSpPr>
        <p:spPr>
          <a:xfrm>
            <a:off x="2600325" y="3429000"/>
            <a:ext cx="7496175" cy="227647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0" i="0">
                <a:solidFill>
                  <a:srgbClr val="00B050"/>
                </a:solidFill>
                <a:effectLst/>
                <a:latin typeface="Nunito Black" pitchFamily="2" charset="0"/>
              </a:rPr>
              <a:t>- Viết đúng chính tả, trình bày sạch đẹp.</a:t>
            </a:r>
          </a:p>
          <a:p>
            <a:pPr algn="just"/>
            <a:r>
              <a:rPr lang="en-US" sz="2800" b="0" i="0">
                <a:solidFill>
                  <a:srgbClr val="00B050"/>
                </a:solidFill>
                <a:effectLst/>
                <a:latin typeface="Nunito Black" pitchFamily="2" charset="0"/>
              </a:rPr>
              <a:t>- Câu gồm 6 tiếng thì lùi vào 3 ô li, câu gồm 8 tiếng thì lùi vào 2 ô li.</a:t>
            </a:r>
          </a:p>
          <a:p>
            <a:r>
              <a:rPr lang="en-US" b="0" i="0">
                <a:solidFill>
                  <a:srgbClr val="00B050"/>
                </a:solidFill>
                <a:effectLst/>
                <a:latin typeface="OpenSans"/>
              </a:rPr>
              <a:t/>
            </a:r>
            <a:br>
              <a:rPr lang="en-US" b="0" i="0">
                <a:solidFill>
                  <a:srgbClr val="00B05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Tree>
    <p:extLst>
      <p:ext uri="{BB962C8B-B14F-4D97-AF65-F5344CB8AC3E}">
        <p14:creationId xmlns:p14="http://schemas.microsoft.com/office/powerpoint/2010/main" val="4787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21E1C-C127-CB4D-508D-F205CC9F6F46}"/>
              </a:ext>
            </a:extLst>
          </p:cNvPr>
          <p:cNvSpPr txBox="1"/>
          <p:nvPr/>
        </p:nvSpPr>
        <p:spPr>
          <a:xfrm>
            <a:off x="5075077" y="1028976"/>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CỦNG CỐ -</a:t>
            </a:r>
          </a:p>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DẶN DÒ</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8309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0BF33-579E-89E1-231F-23FAAADDAF29}"/>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Hẹn gặp lại các em</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383716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CE497047-3641-AF06-88B4-FD6153644ED1}"/>
              </a:ext>
            </a:extLst>
          </p:cNvPr>
          <p:cNvSpPr txBox="1"/>
          <p:nvPr/>
        </p:nvSpPr>
        <p:spPr>
          <a:xfrm>
            <a:off x="2662103" y="142714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81803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3F8EB167-1C6E-6FFA-478B-001E7962094C}"/>
              </a:ext>
            </a:extLst>
          </p:cNvPr>
          <p:cNvSpPr txBox="1"/>
          <p:nvPr/>
        </p:nvSpPr>
        <p:spPr>
          <a:xfrm>
            <a:off x="5963197" y="2738056"/>
            <a:ext cx="4826724" cy="820738"/>
          </a:xfrm>
          <a:prstGeom prst="rect">
            <a:avLst/>
          </a:prstGeom>
        </p:spPr>
        <p:txBody>
          <a:bodyPr wrap="square" lIns="0" tIns="0" rIns="0" bIns="0" rtlCol="0" anchor="t">
            <a:spAutoFit/>
          </a:bodyPr>
          <a:lstStyle/>
          <a:p>
            <a:pPr algn="ctr">
              <a:lnSpc>
                <a:spcPts val="6400"/>
              </a:lnSpc>
              <a:spcBef>
                <a:spcPct val="0"/>
              </a:spcBef>
            </a:pPr>
            <a:r>
              <a:rPr lang="en-US" sz="8800" b="1" spc="-133" dirty="0" err="1">
                <a:solidFill>
                  <a:srgbClr val="C00000"/>
                </a:solidFill>
                <a:latin typeface="Nunito Black" pitchFamily="2" charset="0"/>
              </a:rPr>
              <a:t>Tiết</a:t>
            </a:r>
            <a:r>
              <a:rPr lang="en-US" sz="8800" b="1" spc="-133" dirty="0">
                <a:solidFill>
                  <a:srgbClr val="C00000"/>
                </a:solidFill>
                <a:latin typeface="Nunito Black" pitchFamily="2" charset="0"/>
              </a:rPr>
              <a:t> </a:t>
            </a:r>
            <a:r>
              <a:rPr lang="en-US" sz="8800" b="1" spc="-133" dirty="0" smtClean="0">
                <a:solidFill>
                  <a:srgbClr val="C00000"/>
                </a:solidFill>
                <a:latin typeface="Nunito Black" pitchFamily="2" charset="0"/>
              </a:rPr>
              <a:t>2</a:t>
            </a:r>
            <a:endParaRPr lang="en-US" sz="8800" b="1" spc="-133" dirty="0">
              <a:solidFill>
                <a:srgbClr val="C00000"/>
              </a:solidFill>
              <a:latin typeface="Nunito Black" pitchFamily="2" charset="0"/>
            </a:endParaRPr>
          </a:p>
        </p:txBody>
      </p:sp>
    </p:spTree>
    <p:extLst>
      <p:ext uri="{BB962C8B-B14F-4D97-AF65-F5344CB8AC3E}">
        <p14:creationId xmlns:p14="http://schemas.microsoft.com/office/powerpoint/2010/main" val="420410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A3534B-E55A-E60E-260E-AABCBB874BE1}"/>
              </a:ext>
            </a:extLst>
          </p:cNvPr>
          <p:cNvSpPr txBox="1"/>
          <p:nvPr/>
        </p:nvSpPr>
        <p:spPr>
          <a:xfrm>
            <a:off x="4747085" y="8699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Trả lời câu 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20798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F2AFA4-BE1C-3AFC-7E77-F2FBB994DB8B}"/>
              </a:ext>
            </a:extLst>
          </p:cNvPr>
          <p:cNvSpPr txBox="1"/>
          <p:nvPr/>
        </p:nvSpPr>
        <p:spPr>
          <a:xfrm>
            <a:off x="1024601" y="313531"/>
            <a:ext cx="9667875" cy="1231106"/>
          </a:xfrm>
          <a:prstGeom prst="rect">
            <a:avLst/>
          </a:prstGeom>
          <a:noFill/>
        </p:spPr>
        <p:txBody>
          <a:bodyPr wrap="square">
            <a:spAutoFit/>
          </a:bodyPr>
          <a:lstStyle/>
          <a:p>
            <a:pPr algn="l"/>
            <a:r>
              <a:rPr lang="vi-VN" sz="2800" b="1" i="0">
                <a:solidFill>
                  <a:srgbClr val="2888E1"/>
                </a:solidFill>
                <a:effectLst/>
                <a:latin typeface="Nunito Black" pitchFamily="2" charset="0"/>
              </a:rPr>
              <a:t> 1</a:t>
            </a:r>
            <a:r>
              <a:rPr lang="en-US" sz="2800" b="1" i="0">
                <a:solidFill>
                  <a:srgbClr val="2888E1"/>
                </a:solidFill>
                <a:effectLst/>
                <a:latin typeface="Nunito Black" pitchFamily="2" charset="0"/>
              </a:rPr>
              <a:t>. </a:t>
            </a:r>
            <a:r>
              <a:rPr lang="vi-VN" sz="2800" b="1" i="0">
                <a:solidFill>
                  <a:schemeClr val="accent1"/>
                </a:solidFill>
                <a:effectLst/>
                <a:latin typeface="Nunito Black" pitchFamily="2" charset="0"/>
              </a:rPr>
              <a:t>Điểm tham quan cuối cùng của gia đình Dương là ở đâu?</a:t>
            </a:r>
            <a:r>
              <a:rPr lang="vi-VN" b="0" i="0">
                <a:solidFill>
                  <a:srgbClr val="000000"/>
                </a:solidFill>
                <a:effectLst/>
                <a:latin typeface="OpenSans"/>
              </a:rPr>
              <a:t/>
            </a:r>
            <a:br>
              <a:rPr lang="vi-VN" b="0" i="0">
                <a:solidFill>
                  <a:srgbClr val="000000"/>
                </a:solidFill>
                <a:effectLst/>
                <a:latin typeface="OpenSans"/>
              </a:rPr>
            </a:br>
            <a:endParaRPr lang="en-US"/>
          </a:p>
        </p:txBody>
      </p:sp>
      <p:pic>
        <p:nvPicPr>
          <p:cNvPr id="6" name="Picture 5">
            <a:extLst>
              <a:ext uri="{FF2B5EF4-FFF2-40B4-BE49-F238E27FC236}">
                <a16:creationId xmlns:a16="http://schemas.microsoft.com/office/drawing/2014/main" id="{C003D7AA-2624-FC9E-1280-DEC63DDC3A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24072" y="165437"/>
            <a:ext cx="1002831" cy="838201"/>
          </a:xfrm>
          <a:prstGeom prst="rect">
            <a:avLst/>
          </a:prstGeom>
        </p:spPr>
      </p:pic>
      <p:sp>
        <p:nvSpPr>
          <p:cNvPr id="3" name="TextBox 2">
            <a:extLst>
              <a:ext uri="{FF2B5EF4-FFF2-40B4-BE49-F238E27FC236}">
                <a16:creationId xmlns:a16="http://schemas.microsoft.com/office/drawing/2014/main" id="{458DD9DC-DE93-44CB-5CBA-7E408086545F}"/>
              </a:ext>
            </a:extLst>
          </p:cNvPr>
          <p:cNvSpPr txBox="1"/>
          <p:nvPr/>
        </p:nvSpPr>
        <p:spPr>
          <a:xfrm>
            <a:off x="9021993" y="1081601"/>
            <a:ext cx="2145406" cy="2884825"/>
          </a:xfrm>
          <a:prstGeom prst="wedgeRoundRectCallout">
            <a:avLst>
              <a:gd name="adj1" fmla="val 65684"/>
              <a:gd name="adj2" fmla="val 42809"/>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2FF6DD2-A403-A843-B255-38EFD80932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42" b="98876" l="9524" r="98901">
                        <a14:foregroundMark x1="12088" y1="6742" x2="30037" y2="49813"/>
                        <a14:foregroundMark x1="30037" y1="49813" x2="30037" y2="54682"/>
                        <a14:foregroundMark x1="15385" y1="11610" x2="34799" y2="62172"/>
                        <a14:foregroundMark x1="55311" y1="94757" x2="76190" y2="95880"/>
                        <a14:foregroundMark x1="81319" y1="82022" x2="91575" y2="83146"/>
                        <a14:foregroundMark x1="91575" y1="74906" x2="99267" y2="88015"/>
                        <a14:foregroundMark x1="59707" y1="98876" x2="60440" y2="98502"/>
                      </a14:backgroundRemoval>
                    </a14:imgEffect>
                  </a14:imgLayer>
                </a14:imgProps>
              </a:ext>
            </a:extLst>
          </a:blip>
          <a:stretch>
            <a:fillRect/>
          </a:stretch>
        </p:blipFill>
        <p:spPr>
          <a:xfrm>
            <a:off x="9193153" y="3238778"/>
            <a:ext cx="2600688" cy="2543530"/>
          </a:xfrm>
          <a:prstGeom prst="rect">
            <a:avLst/>
          </a:prstGeom>
        </p:spPr>
      </p:pic>
      <p:pic>
        <p:nvPicPr>
          <p:cNvPr id="10" name="Picture 9">
            <a:extLst>
              <a:ext uri="{FF2B5EF4-FFF2-40B4-BE49-F238E27FC236}">
                <a16:creationId xmlns:a16="http://schemas.microsoft.com/office/drawing/2014/main" id="{4AC4E678-375C-36FB-F945-F7BE4CA1E836}"/>
              </a:ext>
            </a:extLst>
          </p:cNvPr>
          <p:cNvPicPr>
            <a:picLocks noChangeAspect="1"/>
          </p:cNvPicPr>
          <p:nvPr/>
        </p:nvPicPr>
        <p:blipFill>
          <a:blip r:embed="rId7"/>
          <a:stretch>
            <a:fillRect/>
          </a:stretch>
        </p:blipFill>
        <p:spPr>
          <a:xfrm>
            <a:off x="255240" y="1492175"/>
            <a:ext cx="8592749" cy="4191585"/>
          </a:xfrm>
          <a:prstGeom prst="rect">
            <a:avLst/>
          </a:prstGeom>
        </p:spPr>
      </p:pic>
      <p:sp>
        <p:nvSpPr>
          <p:cNvPr id="12" name="TextBox 11">
            <a:extLst>
              <a:ext uri="{FF2B5EF4-FFF2-40B4-BE49-F238E27FC236}">
                <a16:creationId xmlns:a16="http://schemas.microsoft.com/office/drawing/2014/main" id="{0117F1F9-FD3F-AC4A-7090-84DDD8687E2F}"/>
              </a:ext>
            </a:extLst>
          </p:cNvPr>
          <p:cNvSpPr txBox="1"/>
          <p:nvPr/>
        </p:nvSpPr>
        <p:spPr>
          <a:xfrm>
            <a:off x="1588648" y="2485367"/>
            <a:ext cx="4840509" cy="1815882"/>
          </a:xfrm>
          <a:prstGeom prst="rect">
            <a:avLst/>
          </a:prstGeom>
          <a:noFill/>
        </p:spPr>
        <p:txBody>
          <a:bodyPr wrap="square">
            <a:spAutoFit/>
          </a:bodyPr>
          <a:lstStyle/>
          <a:p>
            <a:r>
              <a:rPr lang="vi-VN" sz="2800" b="0" i="0">
                <a:solidFill>
                  <a:schemeClr val="accent1">
                    <a:lumMod val="50000"/>
                  </a:schemeClr>
                </a:solidFill>
                <a:effectLst/>
                <a:latin typeface="Nunito Black" pitchFamily="2" charset="0"/>
              </a:rPr>
              <a:t>Điểm tham quan cuối cùng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của gia đình Dương là ở </a:t>
            </a:r>
            <a:endParaRPr lang="en-US" sz="2800" b="0" i="0">
              <a:solidFill>
                <a:schemeClr val="accent1">
                  <a:lumMod val="50000"/>
                </a:schemeClr>
              </a:solidFill>
              <a:effectLst/>
              <a:latin typeface="Nunito Black" pitchFamily="2" charset="0"/>
            </a:endParaRPr>
          </a:p>
          <a:p>
            <a:r>
              <a:rPr lang="vi-VN" sz="2800" b="0" i="0">
                <a:solidFill>
                  <a:schemeClr val="accent1">
                    <a:lumMod val="50000"/>
                  </a:schemeClr>
                </a:solidFill>
                <a:effectLst/>
                <a:latin typeface="Nunito Black" pitchFamily="2" charset="0"/>
              </a:rPr>
              <a:t>Tháp Bà Pô-na-ga.</a:t>
            </a:r>
            <a:br>
              <a:rPr lang="vi-VN" sz="2800" b="0" i="0">
                <a:solidFill>
                  <a:schemeClr val="accent1">
                    <a:lumMod val="50000"/>
                  </a:schemeClr>
                </a:solidFill>
                <a:effectLst/>
                <a:latin typeface="Nunito Black" pitchFamily="2" charset="0"/>
              </a:rPr>
            </a:br>
            <a:endParaRPr lang="en-US" sz="2800">
              <a:solidFill>
                <a:schemeClr val="accent1">
                  <a:lumMod val="50000"/>
                </a:schemeClr>
              </a:solidFill>
              <a:latin typeface="Nunito Black" pitchFamily="2" charset="0"/>
            </a:endParaRPr>
          </a:p>
        </p:txBody>
      </p:sp>
    </p:spTree>
    <p:extLst>
      <p:ext uri="{BB962C8B-B14F-4D97-AF65-F5344CB8AC3E}">
        <p14:creationId xmlns:p14="http://schemas.microsoft.com/office/powerpoint/2010/main" val="12465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6E3BB-B95C-D46D-7C20-7F1647325AC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6" name="TextBox 5">
            <a:extLst>
              <a:ext uri="{FF2B5EF4-FFF2-40B4-BE49-F238E27FC236}">
                <a16:creationId xmlns:a16="http://schemas.microsoft.com/office/drawing/2014/main" id="{D9D12364-CFA1-C81A-BD51-5049FB49C915}"/>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2 . Tìm những chi tiết cho thấy ông ngoại ngắm ngôi đền rất kĩ và đầy xúc động?</a:t>
            </a:r>
            <a:r>
              <a:rPr lang="en-US" b="0" i="0">
                <a:solidFill>
                  <a:srgbClr val="000000"/>
                </a:solidFill>
                <a:effectLst/>
                <a:latin typeface="OpenSans"/>
              </a:rPr>
              <a:t/>
            </a:r>
            <a:br>
              <a:rPr lang="en-US" b="0" i="0">
                <a:solidFill>
                  <a:srgbClr val="00000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
        <p:nvSpPr>
          <p:cNvPr id="12" name="Thought Bubble: Cloud 11">
            <a:extLst>
              <a:ext uri="{FF2B5EF4-FFF2-40B4-BE49-F238E27FC236}">
                <a16:creationId xmlns:a16="http://schemas.microsoft.com/office/drawing/2014/main" id="{79D9FEB9-AED6-FF47-52EB-246065C6CAB8}"/>
              </a:ext>
            </a:extLst>
          </p:cNvPr>
          <p:cNvSpPr/>
          <p:nvPr/>
        </p:nvSpPr>
        <p:spPr>
          <a:xfrm>
            <a:off x="296959" y="1320248"/>
            <a:ext cx="8763069" cy="4319053"/>
          </a:xfrm>
          <a:prstGeom prst="cloudCallout">
            <a:avLst>
              <a:gd name="adj1" fmla="val 58203"/>
              <a:gd name="adj2" fmla="val 39020"/>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E774857-7DBD-C216-133D-4210988C3FBC}"/>
              </a:ext>
            </a:extLst>
          </p:cNvPr>
          <p:cNvSpPr txBox="1"/>
          <p:nvPr/>
        </p:nvSpPr>
        <p:spPr>
          <a:xfrm>
            <a:off x="1362426" y="2006726"/>
            <a:ext cx="6632133" cy="3508653"/>
          </a:xfrm>
          <a:prstGeom prst="rect">
            <a:avLst/>
          </a:prstGeom>
          <a:noFill/>
        </p:spPr>
        <p:txBody>
          <a:bodyPr wrap="square">
            <a:spAutoFit/>
          </a:bodyPr>
          <a:lstStyle/>
          <a:p>
            <a:pPr algn="just"/>
            <a:r>
              <a:rPr lang="vi-VN" sz="2800" b="0" i="0">
                <a:solidFill>
                  <a:srgbClr val="002060"/>
                </a:solidFill>
                <a:effectLst/>
                <a:latin typeface="Nunito Black" pitchFamily="2" charset="0"/>
              </a:rPr>
              <a:t>Những chi tiết cho thấy ông ngoại ngắm ngôi đền rất kĩ và xúc động là:</a:t>
            </a:r>
          </a:p>
          <a:p>
            <a:pPr algn="just"/>
            <a:r>
              <a:rPr lang="vi-VN" sz="2800" b="0" i="0">
                <a:solidFill>
                  <a:srgbClr val="002060"/>
                </a:solidFill>
                <a:effectLst/>
                <a:latin typeface="Nunito Black" pitchFamily="2" charset="0"/>
              </a:rPr>
              <a:t>- Ông cứ đứng trầm ngâm trước những bức vẽ chạm trổ tinh xảo</a:t>
            </a:r>
          </a:p>
          <a:p>
            <a:pPr algn="just"/>
            <a:r>
              <a:rPr lang="vi-VN" sz="2800" b="0" i="0">
                <a:solidFill>
                  <a:srgbClr val="002060"/>
                </a:solidFill>
                <a:effectLst/>
                <a:latin typeface="Nunito Black" pitchFamily="2" charset="0"/>
              </a:rPr>
              <a:t>- Bàn tay ông run run khi chạm vào các cột đá nhuốm màu thời gian</a:t>
            </a:r>
            <a:r>
              <a:rPr lang="en-US" sz="2800" b="0" i="0">
                <a:solidFill>
                  <a:srgbClr val="002060"/>
                </a:solidFill>
                <a:effectLst/>
                <a:latin typeface="Nunito Black" pitchFamily="2" charset="0"/>
              </a:rPr>
              <a:t>.</a:t>
            </a:r>
            <a:endParaRPr lang="vi-VN" sz="2800" b="0" i="0">
              <a:solidFill>
                <a:srgbClr val="002060"/>
              </a:solidFill>
              <a:effectLst/>
              <a:latin typeface="Nunito Black" pitchFamily="2" charset="0"/>
            </a:endParaRPr>
          </a:p>
          <a:p>
            <a:r>
              <a:rPr lang="vi-VN" b="0" i="0">
                <a:solidFill>
                  <a:srgbClr val="000000"/>
                </a:solidFill>
                <a:effectLst/>
                <a:latin typeface="OpenSans"/>
              </a:rPr>
              <a:t/>
            </a:r>
            <a:br>
              <a:rPr lang="vi-VN" b="0" i="0">
                <a:solidFill>
                  <a:srgbClr val="000000"/>
                </a:solidFill>
                <a:effectLst/>
                <a:latin typeface="OpenSans"/>
              </a:rPr>
            </a:br>
            <a:r>
              <a:rPr lang="vi-VN" b="0" i="0">
                <a:solidFill>
                  <a:srgbClr val="000000"/>
                </a:solidFill>
                <a:effectLst/>
                <a:latin typeface="OpenSans"/>
              </a:rPr>
              <a:t/>
            </a:r>
            <a:br>
              <a:rPr lang="vi-VN" b="0" i="0">
                <a:solidFill>
                  <a:srgbClr val="000000"/>
                </a:solidFill>
                <a:effectLst/>
                <a:latin typeface="OpenSans"/>
              </a:rPr>
            </a:br>
            <a:endParaRPr lang="en-US"/>
          </a:p>
        </p:txBody>
      </p:sp>
      <p:pic>
        <p:nvPicPr>
          <p:cNvPr id="2"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605AB314-AE9D-99D8-AA83-D2F618B0C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238626"/>
            <a:ext cx="352399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B033FE-4984-AB52-547F-43CFBB69A1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296959" y="218446"/>
            <a:ext cx="1002831" cy="838201"/>
          </a:xfrm>
          <a:prstGeom prst="rect">
            <a:avLst/>
          </a:prstGeom>
        </p:spPr>
      </p:pic>
      <p:sp>
        <p:nvSpPr>
          <p:cNvPr id="3" name="TextBox 2">
            <a:extLst>
              <a:ext uri="{FF2B5EF4-FFF2-40B4-BE49-F238E27FC236}">
                <a16:creationId xmlns:a16="http://schemas.microsoft.com/office/drawing/2014/main" id="{49A1ACB0-9861-E56E-3F1B-96A48C34D9C9}"/>
              </a:ext>
            </a:extLst>
          </p:cNvPr>
          <p:cNvSpPr txBox="1"/>
          <p:nvPr/>
        </p:nvSpPr>
        <p:spPr>
          <a:xfrm>
            <a:off x="1299790" y="310924"/>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r>
              <a:rPr lang="en-US" b="0" i="0">
                <a:solidFill>
                  <a:srgbClr val="000000"/>
                </a:solidFill>
                <a:effectLst/>
                <a:latin typeface="OpenSans"/>
              </a:rPr>
              <a:t/>
            </a:r>
            <a:br>
              <a:rPr lang="en-US" b="0" i="0">
                <a:solidFill>
                  <a:srgbClr val="00000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pic>
        <p:nvPicPr>
          <p:cNvPr id="4"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876789A1-86F1-130E-9618-FD2F2FB5A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138" y="4355541"/>
            <a:ext cx="352399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4E9DE171-8884-A9CA-1613-5BF49E256D5D}"/>
              </a:ext>
            </a:extLst>
          </p:cNvPr>
          <p:cNvSpPr/>
          <p:nvPr/>
        </p:nvSpPr>
        <p:spPr>
          <a:xfrm>
            <a:off x="4056135" y="883207"/>
            <a:ext cx="7159636" cy="3472334"/>
          </a:xfrm>
          <a:prstGeom prst="cloudCallout">
            <a:avLst>
              <a:gd name="adj1" fmla="val -49798"/>
              <a:gd name="adj2" fmla="val 59985"/>
            </a:avLst>
          </a:prstGeom>
          <a:solidFill>
            <a:schemeClr val="accent4">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Trước khi đi du lịch, Dương nghĩ ông rất nhanh nhẹn. Trong khi đi du lịch, Dương nhận ra ông không còn khỏe như trước.</a:t>
            </a:r>
          </a:p>
        </p:txBody>
      </p:sp>
    </p:spTree>
    <p:extLst>
      <p:ext uri="{BB962C8B-B14F-4D97-AF65-F5344CB8AC3E}">
        <p14:creationId xmlns:p14="http://schemas.microsoft.com/office/powerpoint/2010/main" val="25363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B4BDC-73C9-471F-E487-3EC6798712A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3 . Dương đã thay đổi những suy nghĩ về ông như thế nào?</a:t>
            </a:r>
            <a:r>
              <a:rPr lang="en-US" b="0" i="0">
                <a:solidFill>
                  <a:srgbClr val="000000"/>
                </a:solidFill>
                <a:effectLst/>
                <a:latin typeface="OpenSans"/>
              </a:rPr>
              <a:t/>
            </a:r>
            <a:br>
              <a:rPr lang="en-US" b="0" i="0">
                <a:solidFill>
                  <a:srgbClr val="00000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
        <p:nvSpPr>
          <p:cNvPr id="7" name="TextBox 6">
            <a:extLst>
              <a:ext uri="{FF2B5EF4-FFF2-40B4-BE49-F238E27FC236}">
                <a16:creationId xmlns:a16="http://schemas.microsoft.com/office/drawing/2014/main" id="{D46F87D3-66A2-051D-2AF1-98793D65D5A1}"/>
              </a:ext>
            </a:extLst>
          </p:cNvPr>
          <p:cNvSpPr txBox="1"/>
          <p:nvPr/>
        </p:nvSpPr>
        <p:spPr>
          <a:xfrm>
            <a:off x="5925376" y="1662364"/>
            <a:ext cx="4980749" cy="2185214"/>
          </a:xfrm>
          <a:prstGeom prst="rect">
            <a:avLst/>
          </a:prstGeom>
          <a:noFill/>
        </p:spPr>
        <p:txBody>
          <a:bodyPr wrap="square" rtlCol="0">
            <a:spAutoFit/>
          </a:bodyPr>
          <a:lstStyle/>
          <a:p>
            <a:r>
              <a:rPr lang="en-US" sz="2400">
                <a:solidFill>
                  <a:srgbClr val="00B050"/>
                </a:solidFill>
                <a:latin typeface="Nunito Black" pitchFamily="2" charset="0"/>
              </a:rPr>
              <a:t>Trong khi đi du lịch, Dương nhận ra </a:t>
            </a:r>
            <a:r>
              <a:rPr lang="vi-VN" sz="2400" b="0" i="0">
                <a:solidFill>
                  <a:srgbClr val="000000"/>
                </a:solidFill>
                <a:effectLst/>
                <a:latin typeface="Nunito Black" pitchFamily="2" charset="0"/>
              </a:rPr>
              <a:t> </a:t>
            </a:r>
            <a:r>
              <a:rPr lang="vi-VN" sz="3200" b="1" i="0">
                <a:solidFill>
                  <a:schemeClr val="accent5">
                    <a:lumMod val="50000"/>
                  </a:schemeClr>
                </a:solidFill>
                <a:effectLst/>
                <a:latin typeface="Nunito Black" pitchFamily="2" charset="0"/>
              </a:rPr>
              <a:t>ông không còn khỏe như trước.</a:t>
            </a:r>
            <a:r>
              <a:rPr lang="vi-VN" sz="2400" b="0" i="0">
                <a:solidFill>
                  <a:srgbClr val="000000"/>
                </a:solidFill>
                <a:effectLst/>
                <a:latin typeface="Nunito Black" pitchFamily="2" charset="0"/>
              </a:rPr>
              <a:t/>
            </a:r>
            <a:br>
              <a:rPr lang="vi-VN" sz="2400" b="0" i="0">
                <a:solidFill>
                  <a:srgbClr val="000000"/>
                </a:solidFill>
                <a:effectLst/>
                <a:latin typeface="Nunito Black" pitchFamily="2" charset="0"/>
              </a:rPr>
            </a:br>
            <a:r>
              <a:rPr lang="vi-VN" sz="2400" b="0" i="0">
                <a:solidFill>
                  <a:srgbClr val="000000"/>
                </a:solidFill>
                <a:effectLst/>
                <a:latin typeface="Nunito Black" pitchFamily="2" charset="0"/>
              </a:rPr>
              <a:t/>
            </a:r>
            <a:br>
              <a:rPr lang="vi-VN" sz="2400" b="0" i="0">
                <a:solidFill>
                  <a:srgbClr val="000000"/>
                </a:solidFill>
                <a:effectLst/>
                <a:latin typeface="Nunito Black" pitchFamily="2" charset="0"/>
              </a:rPr>
            </a:br>
            <a:endParaRPr lang="en-US" sz="2400">
              <a:latin typeface="Nunito Black" pitchFamily="2" charset="0"/>
            </a:endParaRPr>
          </a:p>
        </p:txBody>
      </p:sp>
      <p:sp>
        <p:nvSpPr>
          <p:cNvPr id="9" name="TextBox 8">
            <a:extLst>
              <a:ext uri="{FF2B5EF4-FFF2-40B4-BE49-F238E27FC236}">
                <a16:creationId xmlns:a16="http://schemas.microsoft.com/office/drawing/2014/main" id="{2A1DAA2D-71DB-C8CA-09C2-07E4682C492C}"/>
              </a:ext>
            </a:extLst>
          </p:cNvPr>
          <p:cNvSpPr txBox="1"/>
          <p:nvPr/>
        </p:nvSpPr>
        <p:spPr>
          <a:xfrm>
            <a:off x="1434604" y="1659857"/>
            <a:ext cx="3476625" cy="2923877"/>
          </a:xfrm>
          <a:prstGeom prst="rect">
            <a:avLst/>
          </a:prstGeom>
          <a:noFill/>
        </p:spPr>
        <p:txBody>
          <a:bodyPr wrap="square" rtlCol="0">
            <a:spAutoFit/>
          </a:bodyPr>
          <a:lstStyle/>
          <a:p>
            <a:r>
              <a:rPr lang="en-US" sz="3200">
                <a:solidFill>
                  <a:srgbClr val="00B050"/>
                </a:solidFill>
                <a:latin typeface="Nunito Black" pitchFamily="2" charset="0"/>
              </a:rPr>
              <a:t>Trước khi đi du lịch, Dương nghĩ </a:t>
            </a:r>
            <a:r>
              <a:rPr lang="vi-VN" sz="3200" b="0" i="0">
                <a:solidFill>
                  <a:schemeClr val="accent5">
                    <a:lumMod val="50000"/>
                  </a:schemeClr>
                </a:solidFill>
                <a:effectLst/>
                <a:latin typeface="Nunito Black" pitchFamily="2" charset="0"/>
              </a:rPr>
              <a:t>ông rất nhanh nhẹn</a:t>
            </a:r>
            <a:r>
              <a:rPr lang="en-US" sz="3200" b="0" i="0">
                <a:solidFill>
                  <a:schemeClr val="accent5">
                    <a:lumMod val="50000"/>
                  </a:schemeClr>
                </a:solidFill>
                <a:effectLst/>
                <a:latin typeface="Nunito Black" pitchFamily="2" charset="0"/>
              </a:rPr>
              <a:t>.</a:t>
            </a:r>
            <a:r>
              <a:rPr lang="vi-VN" sz="3200" b="0" i="0">
                <a:solidFill>
                  <a:srgbClr val="000000"/>
                </a:solidFill>
                <a:effectLst/>
                <a:latin typeface="OpenSans"/>
              </a:rPr>
              <a:t/>
            </a:r>
            <a:br>
              <a:rPr lang="vi-VN" sz="3200" b="0" i="0">
                <a:solidFill>
                  <a:srgbClr val="000000"/>
                </a:solidFill>
                <a:effectLst/>
                <a:latin typeface="OpenSans"/>
              </a:rPr>
            </a:br>
            <a:r>
              <a:rPr lang="vi-VN" sz="2800" b="0" i="0">
                <a:solidFill>
                  <a:srgbClr val="000000"/>
                </a:solidFill>
                <a:effectLst/>
                <a:latin typeface="OpenSans"/>
              </a:rPr>
              <a:t/>
            </a:r>
            <a:br>
              <a:rPr lang="vi-VN" sz="2800" b="0" i="0">
                <a:solidFill>
                  <a:srgbClr val="000000"/>
                </a:solidFill>
                <a:effectLst/>
                <a:latin typeface="OpenSans"/>
              </a:rPr>
            </a:br>
            <a:endParaRPr lang="en-US" sz="2800"/>
          </a:p>
        </p:txBody>
      </p:sp>
    </p:spTree>
    <p:extLst>
      <p:ext uri="{BB962C8B-B14F-4D97-AF65-F5344CB8AC3E}">
        <p14:creationId xmlns:p14="http://schemas.microsoft.com/office/powerpoint/2010/main" val="30013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11F317-1407-AA50-FBBB-FC7F1DD1C9E9}"/>
              </a:ext>
            </a:extLst>
          </p:cNvPr>
          <p:cNvSpPr txBox="1"/>
          <p:nvPr/>
        </p:nvSpPr>
        <p:spPr>
          <a:xfrm>
            <a:off x="1152525" y="290542"/>
            <a:ext cx="9265506" cy="1508105"/>
          </a:xfrm>
          <a:prstGeom prst="rect">
            <a:avLst/>
          </a:prstGeom>
          <a:noFill/>
        </p:spPr>
        <p:txBody>
          <a:bodyPr wrap="square">
            <a:spAutoFit/>
          </a:bodyPr>
          <a:lstStyle/>
          <a:p>
            <a:r>
              <a:rPr lang="en-US" sz="2800" b="0" i="0">
                <a:solidFill>
                  <a:srgbClr val="00B050"/>
                </a:solidFill>
                <a:effectLst/>
                <a:latin typeface="Nunito Black" pitchFamily="2" charset="0"/>
              </a:rPr>
              <a:t>4 . Theo em, vì sao Dương nghĩ từ bây giờ mình mới là người đưa tay cho ông nắm?</a:t>
            </a:r>
            <a:r>
              <a:rPr lang="en-US" b="0" i="0">
                <a:solidFill>
                  <a:srgbClr val="000000"/>
                </a:solidFill>
                <a:effectLst/>
                <a:latin typeface="OpenSans"/>
              </a:rPr>
              <a:t/>
            </a:r>
            <a:br>
              <a:rPr lang="en-US" b="0" i="0">
                <a:solidFill>
                  <a:srgbClr val="00000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
        <p:nvSpPr>
          <p:cNvPr id="3" name="TextBox 2">
            <a:extLst>
              <a:ext uri="{FF2B5EF4-FFF2-40B4-BE49-F238E27FC236}">
                <a16:creationId xmlns:a16="http://schemas.microsoft.com/office/drawing/2014/main" id="{508A13C6-6E1C-1ED0-B9CF-1C6387EC0AF6}"/>
              </a:ext>
            </a:extLst>
          </p:cNvPr>
          <p:cNvSpPr txBox="1"/>
          <p:nvPr/>
        </p:nvSpPr>
        <p:spPr>
          <a:xfrm>
            <a:off x="2738018" y="2149227"/>
            <a:ext cx="6094520" cy="646331"/>
          </a:xfrm>
          <a:prstGeom prst="rect">
            <a:avLst/>
          </a:prstGeom>
          <a:noFill/>
        </p:spPr>
        <p:txBody>
          <a:bodyPr wrap="square">
            <a:spAutoFit/>
          </a:bodyPr>
          <a:lstStyle/>
          <a:p>
            <a:r>
              <a:rPr lang="vi-VN" b="0" i="0">
                <a:solidFill>
                  <a:srgbClr val="000000"/>
                </a:solidFill>
                <a:effectLst/>
                <a:latin typeface="OpenSans"/>
              </a:rPr>
              <a:t/>
            </a:r>
            <a:br>
              <a:rPr lang="vi-VN" b="0" i="0">
                <a:solidFill>
                  <a:srgbClr val="000000"/>
                </a:solidFill>
                <a:effectLst/>
                <a:latin typeface="OpenSans"/>
              </a:rPr>
            </a:br>
            <a:endParaRPr lang="en-US"/>
          </a:p>
        </p:txBody>
      </p:sp>
      <p:sp>
        <p:nvSpPr>
          <p:cNvPr id="4" name="Speech Bubble: Rectangle with Corners Rounded 3">
            <a:extLst>
              <a:ext uri="{FF2B5EF4-FFF2-40B4-BE49-F238E27FC236}">
                <a16:creationId xmlns:a16="http://schemas.microsoft.com/office/drawing/2014/main" id="{07C06857-59F0-0C20-373F-DEF7CFF289D2}"/>
              </a:ext>
            </a:extLst>
          </p:cNvPr>
          <p:cNvSpPr/>
          <p:nvPr/>
        </p:nvSpPr>
        <p:spPr>
          <a:xfrm>
            <a:off x="887767" y="1553592"/>
            <a:ext cx="6417907" cy="2290439"/>
          </a:xfrm>
          <a:prstGeom prst="wedgeRoundRectCallout">
            <a:avLst>
              <a:gd name="adj1" fmla="val 57854"/>
              <a:gd name="adj2" fmla="val 4607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a:solidFill>
                  <a:schemeClr val="accent6">
                    <a:lumMod val="50000"/>
                  </a:schemeClr>
                </a:solidFill>
                <a:effectLst/>
                <a:latin typeface="Nunito Black" pitchFamily="2" charset="0"/>
              </a:rPr>
              <a:t>Dương nghĩ từ bây giờ nó mới là người đưa tay cho ông nắm vì ông ngày càng già đi còn nó thì ngày càng lớn lên, mạnh mẽ hơn.</a:t>
            </a:r>
            <a:br>
              <a:rPr lang="vi-VN" sz="2800" b="0" i="0">
                <a:solidFill>
                  <a:schemeClr val="accent6">
                    <a:lumMod val="50000"/>
                  </a:schemeClr>
                </a:solidFill>
                <a:effectLst/>
                <a:latin typeface="Nunito Black" pitchFamily="2" charset="0"/>
              </a:rPr>
            </a:br>
            <a:endParaRPr lang="en-US" sz="2800">
              <a:solidFill>
                <a:schemeClr val="accent6">
                  <a:lumMod val="50000"/>
                </a:schemeClr>
              </a:solidFill>
              <a:latin typeface="Nunito Black" pitchFamily="2" charset="0"/>
            </a:endParaRPr>
          </a:p>
        </p:txBody>
      </p:sp>
      <p:pic>
        <p:nvPicPr>
          <p:cNvPr id="7" name="Picture 6">
            <a:extLst>
              <a:ext uri="{FF2B5EF4-FFF2-40B4-BE49-F238E27FC236}">
                <a16:creationId xmlns:a16="http://schemas.microsoft.com/office/drawing/2014/main" id="{8EAFA4AB-14C0-3799-036B-5E8E214DD7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51" b="98592" l="0" r="89674">
                        <a14:foregroundMark x1="10326" y1="67136" x2="27717" y2="80282"/>
                        <a14:foregroundMark x1="20652" y1="58685" x2="27717" y2="62441"/>
                        <a14:foregroundMark x1="5682" y1="66396" x2="6522" y2="67606"/>
                        <a14:foregroundMark x1="4891" y1="65258" x2="5418" y2="66017"/>
                        <a14:foregroundMark x1="543" y1="63380" x2="543" y2="63380"/>
                        <a14:foregroundMark x1="45109" y1="89671" x2="74457" y2="98122"/>
                        <a14:foregroundMark x1="84783" y1="78873" x2="84239" y2="77465"/>
                        <a14:foregroundMark x1="59239" y1="10329" x2="66304" y2="29577"/>
                        <a14:foregroundMark x1="50543" y1="12207" x2="66304" y2="47887"/>
                        <a14:foregroundMark x1="37500" y1="97653" x2="39130" y2="98592"/>
                        <a14:foregroundMark x1="65761" y1="40845" x2="69565" y2="57277"/>
                        <a14:foregroundMark x1="72283" y1="42723" x2="79891" y2="52582"/>
                        <a14:foregroundMark x1="49457" y1="8451" x2="42935" y2="12207"/>
                        <a14:foregroundMark x1="39130" y1="21596" x2="40761" y2="24413"/>
                        <a14:foregroundMark x1="34239" y1="30516" x2="34239" y2="30516"/>
                        <a14:foregroundMark x1="40217" y1="23005" x2="40217" y2="23005"/>
                        <a14:backgroundMark x1="1630" y1="53052" x2="3804" y2="53521"/>
                        <a14:backgroundMark x1="9783" y1="60094" x2="10326" y2="60094"/>
                      </a14:backgroundRemoval>
                    </a14:imgEffect>
                  </a14:imgLayer>
                </a14:imgProps>
              </a:ext>
            </a:extLst>
          </a:blip>
          <a:stretch>
            <a:fillRect/>
          </a:stretch>
        </p:blipFill>
        <p:spPr>
          <a:xfrm>
            <a:off x="7553418" y="2275050"/>
            <a:ext cx="2379215" cy="2502866"/>
          </a:xfrm>
          <a:prstGeom prst="rect">
            <a:avLst/>
          </a:prstGeom>
        </p:spPr>
      </p:pic>
    </p:spTree>
    <p:extLst>
      <p:ext uri="{BB962C8B-B14F-4D97-AF65-F5344CB8AC3E}">
        <p14:creationId xmlns:p14="http://schemas.microsoft.com/office/powerpoint/2010/main" val="303866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560</Words>
  <Application>Microsoft Office PowerPoint</Application>
  <PresentationFormat>Widescreen</PresentationFormat>
  <Paragraphs>51</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微软雅黑</vt:lpstr>
      <vt:lpstr>Arial</vt:lpstr>
      <vt:lpstr>Arial</vt:lpstr>
      <vt:lpstr>Baloo 2 SemiBold</vt:lpstr>
      <vt:lpstr>Calibri</vt:lpstr>
      <vt:lpstr>Calibri Light</vt:lpstr>
      <vt:lpstr>Nunito</vt:lpstr>
      <vt:lpstr>Nunito Black</vt:lpstr>
      <vt:lpstr>Open Sans</vt:lpstr>
      <vt:lpstr>OpenSans</vt:lpstr>
      <vt:lpstr>Sigmar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Administrator</cp:lastModifiedBy>
  <cp:revision>10</cp:revision>
  <dcterms:created xsi:type="dcterms:W3CDTF">2022-08-11T14:51:20Z</dcterms:created>
  <dcterms:modified xsi:type="dcterms:W3CDTF">2024-11-25T15:34:23Z</dcterms:modified>
</cp:coreProperties>
</file>