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0"/>
  </p:notesMasterIdLst>
  <p:sldIdLst>
    <p:sldId id="257" r:id="rId4"/>
    <p:sldId id="314" r:id="rId5"/>
    <p:sldId id="315" r:id="rId6"/>
    <p:sldId id="316" r:id="rId7"/>
    <p:sldId id="317" r:id="rId8"/>
    <p:sldId id="319" r:id="rId9"/>
    <p:sldId id="256" r:id="rId10"/>
    <p:sldId id="320" r:id="rId11"/>
    <p:sldId id="335" r:id="rId12"/>
    <p:sldId id="258" r:id="rId13"/>
    <p:sldId id="259" r:id="rId14"/>
    <p:sldId id="321" r:id="rId15"/>
    <p:sldId id="322" r:id="rId16"/>
    <p:sldId id="323" r:id="rId17"/>
    <p:sldId id="324" r:id="rId18"/>
    <p:sldId id="325" r:id="rId19"/>
    <p:sldId id="326" r:id="rId20"/>
    <p:sldId id="327" r:id="rId21"/>
    <p:sldId id="328" r:id="rId22"/>
    <p:sldId id="329" r:id="rId23"/>
    <p:sldId id="330" r:id="rId24"/>
    <p:sldId id="331" r:id="rId25"/>
    <p:sldId id="305" r:id="rId26"/>
    <p:sldId id="333" r:id="rId27"/>
    <p:sldId id="332" r:id="rId28"/>
    <p:sldId id="334" r:id="rId29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4E4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4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326826-0212-40BE-A0E7-DF97E6806B74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547DEC-DB49-4216-8B07-9A4CF3F435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651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47DEC-DB49-4216-8B07-9A4CF3F435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973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số trên bông hoa → Hiện câu hỏi.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cánh hoa → Bông hoa biến mất.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vô cô bé sau khi đã thu hoạch hết bông hoa → hiện trang cuối.</a:t>
            </a:r>
          </a:p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ED79DF-6FC7-4DB0-9611-799F7BC123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328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47DEC-DB49-4216-8B07-9A4CF3F435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809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47DEC-DB49-4216-8B07-9A4CF3F435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791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9365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63840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47DEC-DB49-4216-8B07-9A4CF3F4359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333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07C8A29-D9F7-43BA-B805-82DBD65A3D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8F440A1-E937-4852-BC58-B36EF7711E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A2C92C2-280A-44D7-8200-E5F65C7FF8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62B9FF4-3A59-4FF7-849B-F17821D6F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E5A53FB-C7E0-4571-935D-904A13189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254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995E64-2C53-4B30-93C1-4A36299C0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1BFC979-5C2B-41E8-9156-774682277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FCF75BD-E6EA-4D7C-9597-997C0E21AA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824FCE9-7451-45A4-89E0-B0593DFE4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6F06C3B-DC59-483F-884B-6C77997C9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1852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8CE586-78F8-4B4A-AB10-A5A9B395E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789E1C0-1BD3-43EB-867B-8BE1FF7F9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C31446-6C8E-4046-8C69-B5DD9C760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8B5093B-49E2-4081-A185-246B27242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D9810-4D72-4E22-9268-8953A9608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5814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D509D55-1300-4B91-966C-EDCA46703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CA90AC1-F952-4CA0-AAF4-249AEF300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0C93BF4-353A-405C-8E26-BB3046107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4907574-4BB8-4E3D-863C-974FB2A15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D1FAC7B-C063-4591-A7F4-4FB8869AA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3EE57FB-C396-4415-A9E6-ACBAF3218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7092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27EF9C3-FAB2-428B-AD09-3DA3191D1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E06BE25-4C93-4DB4-944A-C7CA2301B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E0CBC32-72C7-48EB-849A-D34BC6365E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21814BD3-3BD7-4B48-980E-2CE3325CF9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F1CC4FD-1F7E-4B00-9167-45CA531D76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CEC1B31-5432-43EA-84F6-5A024A391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DE80540-904E-4E00-9C1D-BF195564F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A9DDBB2-BC33-4357-AB45-71C538283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9677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592E076-BE4E-48C5-925C-19FCB37B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EDDA515-0774-4698-8546-1C324933F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F009D43-BA48-41CA-BDFF-C083A879A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A03AA3A-254D-49E6-976C-560CDE340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0865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244E929-7CA2-4545-A4BE-8D6BED19A4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5362E36-82F1-401B-9336-275C9D952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20F6D72-738A-4851-9FD8-EA7B139BF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6022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948F3DE-A604-4476-998D-4205F5392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B65C16F-86E7-4C44-9E95-179E1283A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83A46DA-7BAB-4E70-8BA1-258444BE4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4AC83EE-DC63-4B76-995A-6DEFFB2E5E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88B248B-2459-4BD7-9F20-767F5A7CD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3CF20C0-2636-48D2-A00E-2CBE2E5C7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217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EB9B75-412C-43B5-9166-B2346CA4C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4660EBD-C90B-4448-8FB1-B6AE25CC28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92F53BF-38C5-4EDA-9D4B-3C4191113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55AE30B-24B5-4CC0-8976-7A54CFE191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7FEA938-6F8A-4F22-9F6B-521F45C3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9CAE2B0-A538-4F83-A112-EBC0B46F7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8965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147AFE9-12BC-4913-8837-756787452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1AE0EDF-45C7-42CF-BE02-AF477DCE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6723472-48CC-4A68-A2E9-5EB9C989A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F232DC1-6A43-41F8-879A-ADA33E318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F0FF1F3-A431-40A7-812D-723F2D72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2699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BA7A6C0-B410-48FC-8241-85D9645A58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819CA13-E3A1-4B5F-8186-8B8A0BBED8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385219-4D2F-4194-BBD1-5CF350A86E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5CED954-0E06-4535-8D09-80CA4D99F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E5DF3B6-77CB-4FBC-9AA9-671C23E0C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4601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9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6056611" y="8743951"/>
            <a:ext cx="1832610" cy="71501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pPr>
              <a:defRPr/>
            </a:pPr>
            <a:r>
              <a:rPr lang="en-GB" altLang="zh-CN" b="1" dirty="0">
                <a:latin typeface="Calibri" panose="020F0502020204030204" charset="0"/>
                <a:ea typeface="Yeseva One" panose="00000500000000000000" charset="0"/>
                <a:cs typeface="Calibri" panose="020F0502020204030204" charset="0"/>
                <a:sym typeface="+mn-ea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24427009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05743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9784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76853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41795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9990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42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371600" y="3197227"/>
            <a:ext cx="15544800" cy="22034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0" y="9534527"/>
            <a:ext cx="4267200" cy="549274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2024/10/7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248400" y="9534527"/>
            <a:ext cx="5791200" cy="54927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3106400" y="9534527"/>
            <a:ext cx="4267200" cy="549274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Rectangle 5"/>
          <p:cNvSpPr>
            <a:spLocks noGrp="1" noChangeArrowheads="1"/>
          </p:cNvSpPr>
          <p:nvPr userDrawn="1"/>
        </p:nvSpPr>
        <p:spPr>
          <a:xfrm>
            <a:off x="15048230" y="9372601"/>
            <a:ext cx="2758440" cy="71501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pPr>
              <a:defRPr/>
            </a:pPr>
            <a:r>
              <a:rPr lang="en-GB" altLang="zh-CN" sz="2800" b="1" dirty="0">
                <a:latin typeface="Calibri" panose="020F0502020204030204" charset="0"/>
                <a:ea typeface="Yeseva One" panose="00000500000000000000" charset="0"/>
                <a:cs typeface="Calibri" panose="020F0502020204030204" charset="0"/>
                <a:sym typeface="+mn-ea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31432148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1"/>
            <a:ext cx="16459200" cy="2076450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914400" y="2857500"/>
            <a:ext cx="16459200" cy="6172200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5048230" y="9372601"/>
            <a:ext cx="2758440" cy="715010"/>
          </a:xfrm>
        </p:spPr>
        <p:txBody>
          <a:bodyPr/>
          <a:lstStyle>
            <a:lvl1pPr>
              <a:defRPr sz="280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pPr>
              <a:defRPr/>
            </a:pPr>
            <a:r>
              <a:rPr lang="en-GB" altLang="zh-CN" b="1" dirty="0">
                <a:latin typeface="Calibri" panose="020F0502020204030204" charset="0"/>
                <a:ea typeface="Yeseva One" panose="00000500000000000000" charset="0"/>
                <a:cs typeface="Calibri" panose="020F0502020204030204" charset="0"/>
                <a:sym typeface="+mn-ea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16822350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1"/>
            <a:ext cx="16459200" cy="2076450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fld id="{A698DE8B-A2C1-487B-86E3-DF3263ADD5C1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9967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fld id="{75091D7D-6AD0-428E-9E45-21E12DB69F1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168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F312FF9-21E1-7A85-DF8C-EB70BB112A2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0" y="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782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CAAE2E9A-00B5-4805-AE03-73A763711D58}"/>
              </a:ext>
            </a:extLst>
          </p:cNvPr>
          <p:cNvSpPr txBox="1"/>
          <p:nvPr userDrawn="1"/>
        </p:nvSpPr>
        <p:spPr>
          <a:xfrm>
            <a:off x="0" y="-3024663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A8391C6-57D1-5125-EFEF-3D3001D6457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546" y="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93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828800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0" indent="-6858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jpe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9.sv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19.png"/><Relationship Id="rId7" Type="http://schemas.openxmlformats.org/officeDocument/2006/relationships/image" Target="../media/image2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5.png"/><Relationship Id="rId10" Type="http://schemas.openxmlformats.org/officeDocument/2006/relationships/image" Target="../media/image27.png"/><Relationship Id="rId4" Type="http://schemas.openxmlformats.org/officeDocument/2006/relationships/image" Target="../media/image28.sv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40.sv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40.sv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19.png"/><Relationship Id="rId7" Type="http://schemas.openxmlformats.org/officeDocument/2006/relationships/image" Target="../media/image2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5.png"/><Relationship Id="rId4" Type="http://schemas.openxmlformats.org/officeDocument/2006/relationships/image" Target="../media/image28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19.png"/><Relationship Id="rId7" Type="http://schemas.openxmlformats.org/officeDocument/2006/relationships/image" Target="../media/image2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5.png"/><Relationship Id="rId4" Type="http://schemas.openxmlformats.org/officeDocument/2006/relationships/image" Target="../media/image2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19.png"/><Relationship Id="rId7" Type="http://schemas.openxmlformats.org/officeDocument/2006/relationships/image" Target="../media/image2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5.png"/><Relationship Id="rId4" Type="http://schemas.openxmlformats.org/officeDocument/2006/relationships/image" Target="../media/image28.sv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10.png"/><Relationship Id="rId7" Type="http://schemas.openxmlformats.org/officeDocument/2006/relationships/slide" Target="slide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4.xml"/><Relationship Id="rId11" Type="http://schemas.openxmlformats.org/officeDocument/2006/relationships/image" Target="../media/image12.png"/><Relationship Id="rId5" Type="http://schemas.openxmlformats.org/officeDocument/2006/relationships/slide" Target="slide3.xml"/><Relationship Id="rId10" Type="http://schemas.microsoft.com/office/2007/relationships/hdphoto" Target="../media/hdphoto2.wdp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6.png"/><Relationship Id="rId4" Type="http://schemas.openxmlformats.org/officeDocument/2006/relationships/image" Target="../media/image9.svg"/><Relationship Id="rId9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image" Target="../media/image4.jpeg"/><Relationship Id="rId7" Type="http://schemas.openxmlformats.org/officeDocument/2006/relationships/image" Target="../media/image9.svg"/><Relationship Id="rId12" Type="http://schemas.openxmlformats.org/officeDocument/2006/relationships/image" Target="../media/image2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9.png"/><Relationship Id="rId5" Type="http://schemas.openxmlformats.org/officeDocument/2006/relationships/image" Target="../media/image23.svg"/><Relationship Id="rId15" Type="http://schemas.openxmlformats.org/officeDocument/2006/relationships/image" Target="../media/image22.png"/><Relationship Id="rId10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image" Target="../media/image25.svg"/><Relationship Id="rId1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6.png"/><Relationship Id="rId4" Type="http://schemas.openxmlformats.org/officeDocument/2006/relationships/image" Target="../media/image9.sv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291944">
            <a:off x="15993573" y="-351537"/>
            <a:ext cx="1585804" cy="2550269"/>
          </a:xfrm>
          <a:custGeom>
            <a:avLst/>
            <a:gdLst/>
            <a:ahLst/>
            <a:cxnLst/>
            <a:rect l="l" t="t" r="r" b="b"/>
            <a:pathLst>
              <a:path w="1585804" h="2550269">
                <a:moveTo>
                  <a:pt x="0" y="0"/>
                </a:moveTo>
                <a:lnTo>
                  <a:pt x="1585804" y="0"/>
                </a:lnTo>
                <a:lnTo>
                  <a:pt x="1585804" y="2550270"/>
                </a:lnTo>
                <a:lnTo>
                  <a:pt x="0" y="25502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719906">
            <a:off x="352426" y="-65867"/>
            <a:ext cx="2787091" cy="2189134"/>
          </a:xfrm>
          <a:custGeom>
            <a:avLst/>
            <a:gdLst/>
            <a:ahLst/>
            <a:cxnLst/>
            <a:rect l="l" t="t" r="r" b="b"/>
            <a:pathLst>
              <a:path w="2787091" h="2189134">
                <a:moveTo>
                  <a:pt x="0" y="0"/>
                </a:moveTo>
                <a:lnTo>
                  <a:pt x="2787091" y="0"/>
                </a:lnTo>
                <a:lnTo>
                  <a:pt x="2787091" y="2189134"/>
                </a:lnTo>
                <a:lnTo>
                  <a:pt x="0" y="21891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F8EB10A-4A12-9EB5-A43D-471252C9D8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0600" y="876300"/>
            <a:ext cx="9067800" cy="81610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99C20F3-FC76-AB76-7E4B-A59D3F022DB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1066800" y="5067301"/>
            <a:ext cx="4117634" cy="5219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912C50-F949-9DBF-EFFA-811456768E0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4173200" y="5232280"/>
            <a:ext cx="3436605" cy="5054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0" name="Freeform 90"/>
          <p:cNvSpPr/>
          <p:nvPr/>
        </p:nvSpPr>
        <p:spPr>
          <a:xfrm>
            <a:off x="16002000" y="8191500"/>
            <a:ext cx="2628188" cy="2303949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/>
          <p:cNvSpPr/>
          <p:nvPr/>
        </p:nvSpPr>
        <p:spPr>
          <a:xfrm rot="-8211718">
            <a:off x="575927" y="-600143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7392BEF7-067E-21D5-0921-D5DD80D7603C}"/>
              </a:ext>
            </a:extLst>
          </p:cNvPr>
          <p:cNvGrpSpPr/>
          <p:nvPr/>
        </p:nvGrpSpPr>
        <p:grpSpPr>
          <a:xfrm>
            <a:off x="1160742" y="342900"/>
            <a:ext cx="15846278" cy="1467761"/>
            <a:chOff x="1160742" y="342900"/>
            <a:chExt cx="15846278" cy="1467761"/>
          </a:xfrm>
        </p:grpSpPr>
        <p:grpSp>
          <p:nvGrpSpPr>
            <p:cNvPr id="170" name="Group 6">
              <a:extLst>
                <a:ext uri="{FF2B5EF4-FFF2-40B4-BE49-F238E27FC236}">
                  <a16:creationId xmlns:a16="http://schemas.microsoft.com/office/drawing/2014/main" id="{24343BE8-262F-86C6-DE90-937E9D3EC95B}"/>
                </a:ext>
              </a:extLst>
            </p:cNvPr>
            <p:cNvGrpSpPr/>
            <p:nvPr/>
          </p:nvGrpSpPr>
          <p:grpSpPr>
            <a:xfrm>
              <a:off x="2209800" y="342900"/>
              <a:ext cx="14071158" cy="1467761"/>
              <a:chOff x="0" y="0"/>
              <a:chExt cx="1978906" cy="1424845"/>
            </a:xfrm>
          </p:grpSpPr>
          <p:sp>
            <p:nvSpPr>
              <p:cNvPr id="171" name="Freeform 7">
                <a:extLst>
                  <a:ext uri="{FF2B5EF4-FFF2-40B4-BE49-F238E27FC236}">
                    <a16:creationId xmlns:a16="http://schemas.microsoft.com/office/drawing/2014/main" id="{76A0035E-CD22-6B6D-5FDF-E562F9E12E9E}"/>
                  </a:ext>
                </a:extLst>
              </p:cNvPr>
              <p:cNvSpPr/>
              <p:nvPr/>
            </p:nvSpPr>
            <p:spPr>
              <a:xfrm>
                <a:off x="0" y="0"/>
                <a:ext cx="1978906" cy="1424845"/>
              </a:xfrm>
              <a:custGeom>
                <a:avLst/>
                <a:gdLst/>
                <a:ahLst/>
                <a:cxnLst/>
                <a:rect l="l" t="t" r="r" b="b"/>
                <a:pathLst>
                  <a:path w="1978906" h="1424845">
                    <a:moveTo>
                      <a:pt x="52549" y="0"/>
                    </a:moveTo>
                    <a:lnTo>
                      <a:pt x="1926356" y="0"/>
                    </a:lnTo>
                    <a:cubicBezTo>
                      <a:pt x="1940293" y="0"/>
                      <a:pt x="1953659" y="5536"/>
                      <a:pt x="1963514" y="15391"/>
                    </a:cubicBezTo>
                    <a:cubicBezTo>
                      <a:pt x="1973369" y="25246"/>
                      <a:pt x="1978906" y="38612"/>
                      <a:pt x="1978906" y="52549"/>
                    </a:cubicBezTo>
                    <a:lnTo>
                      <a:pt x="1978906" y="1372296"/>
                    </a:lnTo>
                    <a:cubicBezTo>
                      <a:pt x="1978906" y="1401318"/>
                      <a:pt x="1955379" y="1424845"/>
                      <a:pt x="1926356" y="1424845"/>
                    </a:cubicBezTo>
                    <a:lnTo>
                      <a:pt x="52549" y="1424845"/>
                    </a:lnTo>
                    <a:cubicBezTo>
                      <a:pt x="38612" y="1424845"/>
                      <a:pt x="25246" y="1419308"/>
                      <a:pt x="15391" y="1409454"/>
                    </a:cubicBezTo>
                    <a:cubicBezTo>
                      <a:pt x="5536" y="1399599"/>
                      <a:pt x="0" y="1386232"/>
                      <a:pt x="0" y="1372296"/>
                    </a:cubicBezTo>
                    <a:lnTo>
                      <a:pt x="0" y="52549"/>
                    </a:lnTo>
                    <a:cubicBezTo>
                      <a:pt x="0" y="38612"/>
                      <a:pt x="5536" y="25246"/>
                      <a:pt x="15391" y="15391"/>
                    </a:cubicBezTo>
                    <a:cubicBezTo>
                      <a:pt x="25246" y="5536"/>
                      <a:pt x="38612" y="0"/>
                      <a:pt x="52549" y="0"/>
                    </a:cubicBezTo>
                    <a:close/>
                  </a:path>
                </a:pathLst>
              </a:custGeom>
              <a:solidFill>
                <a:srgbClr val="FFA7D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TextBox 8">
                <a:extLst>
                  <a:ext uri="{FF2B5EF4-FFF2-40B4-BE49-F238E27FC236}">
                    <a16:creationId xmlns:a16="http://schemas.microsoft.com/office/drawing/2014/main" id="{3C4EB448-E601-E972-0DF6-D9EEF6C2E10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78906" cy="1472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73" name="Freeform 11">
              <a:extLst>
                <a:ext uri="{FF2B5EF4-FFF2-40B4-BE49-F238E27FC236}">
                  <a16:creationId xmlns:a16="http://schemas.microsoft.com/office/drawing/2014/main" id="{00EA67D7-DC90-907B-9D09-586F9814C50A}"/>
                </a:ext>
              </a:extLst>
            </p:cNvPr>
            <p:cNvSpPr/>
            <p:nvPr/>
          </p:nvSpPr>
          <p:spPr>
            <a:xfrm rot="1709091">
              <a:off x="14550163" y="644106"/>
              <a:ext cx="2456857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1">
              <a:extLst>
                <a:ext uri="{FF2B5EF4-FFF2-40B4-BE49-F238E27FC236}">
                  <a16:creationId xmlns:a16="http://schemas.microsoft.com/office/drawing/2014/main" id="{3A15AE07-262F-A3FE-3F60-E914B475C972}"/>
                </a:ext>
              </a:extLst>
            </p:cNvPr>
            <p:cNvSpPr/>
            <p:nvPr/>
          </p:nvSpPr>
          <p:spPr>
            <a:xfrm rot="19368388">
              <a:off x="1160742" y="685108"/>
              <a:ext cx="2578309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id="{B0D92255-C409-DE8D-5A7D-4D0D0F61C650}"/>
              </a:ext>
            </a:extLst>
          </p:cNvPr>
          <p:cNvSpPr txBox="1"/>
          <p:nvPr/>
        </p:nvSpPr>
        <p:spPr>
          <a:xfrm>
            <a:off x="3886200" y="647700"/>
            <a:ext cx="1059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0" dirty="0">
                <a:solidFill>
                  <a:srgbClr val="000000"/>
                </a:solidFill>
                <a:effectLst/>
              </a:rPr>
              <a:t>1.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Đọc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2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đoạn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văn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sau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và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trả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lời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câu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hỏi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.</a:t>
            </a:r>
            <a:endParaRPr lang="en-US" sz="4800" b="1" dirty="0"/>
          </a:p>
        </p:txBody>
      </p:sp>
      <p:pic>
        <p:nvPicPr>
          <p:cNvPr id="178" name="Picture 177">
            <a:extLst>
              <a:ext uri="{FF2B5EF4-FFF2-40B4-BE49-F238E27FC236}">
                <a16:creationId xmlns:a16="http://schemas.microsoft.com/office/drawing/2014/main" id="{C3AC25BD-DCB1-B661-90AB-F876FF3A70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90800" y="2019300"/>
            <a:ext cx="12573000" cy="2885844"/>
          </a:xfrm>
          <a:prstGeom prst="rect">
            <a:avLst/>
          </a:prstGeom>
        </p:spPr>
      </p:pic>
      <p:pic>
        <p:nvPicPr>
          <p:cNvPr id="180" name="Picture 179">
            <a:extLst>
              <a:ext uri="{FF2B5EF4-FFF2-40B4-BE49-F238E27FC236}">
                <a16:creationId xmlns:a16="http://schemas.microsoft.com/office/drawing/2014/main" id="{9D6088A1-66B0-C564-8895-4398911BEF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6000" y="5143500"/>
            <a:ext cx="12954000" cy="2459427"/>
          </a:xfrm>
          <a:prstGeom prst="rect">
            <a:avLst/>
          </a:prstGeom>
        </p:spPr>
      </p:pic>
      <p:sp>
        <p:nvSpPr>
          <p:cNvPr id="181" name="TextBox 180">
            <a:extLst>
              <a:ext uri="{FF2B5EF4-FFF2-40B4-BE49-F238E27FC236}">
                <a16:creationId xmlns:a16="http://schemas.microsoft.com/office/drawing/2014/main" id="{48DBECA2-5D8C-607E-B12C-938D6244C9E0}"/>
              </a:ext>
            </a:extLst>
          </p:cNvPr>
          <p:cNvSpPr txBox="1"/>
          <p:nvPr/>
        </p:nvSpPr>
        <p:spPr>
          <a:xfrm>
            <a:off x="1371600" y="7658100"/>
            <a:ext cx="15011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a.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Những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từ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in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đậm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trong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đoạn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văn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nào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có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nghĩa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giống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nhau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b.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Những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từ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in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đậm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trong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đoạn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văn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nào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có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nghĩa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gần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giống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nhau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?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Nêu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nét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nghĩa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khác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nhau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giữa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chúng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18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图片 67593" descr="PPT素材-21">
            <a:extLst>
              <a:ext uri="{FF2B5EF4-FFF2-40B4-BE49-F238E27FC236}">
                <a16:creationId xmlns:a16="http://schemas.microsoft.com/office/drawing/2014/main" id="{1EF22598-E450-D699-E4DC-34975D6FC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5056" y="114300"/>
            <a:ext cx="9645744" cy="1006157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87845D17-A278-2852-C905-1C9B5DB500D5}"/>
              </a:ext>
            </a:extLst>
          </p:cNvPr>
          <p:cNvGrpSpPr/>
          <p:nvPr/>
        </p:nvGrpSpPr>
        <p:grpSpPr>
          <a:xfrm>
            <a:off x="762000" y="3543300"/>
            <a:ext cx="7620000" cy="4953000"/>
            <a:chOff x="8877299" y="85725"/>
            <a:chExt cx="2428876" cy="1876425"/>
          </a:xfrm>
        </p:grpSpPr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FB548252-E9E0-878F-E51B-FF8806BC9DAC}"/>
                </a:ext>
              </a:extLst>
            </p:cNvPr>
            <p:cNvSpPr/>
            <p:nvPr/>
          </p:nvSpPr>
          <p:spPr>
            <a:xfrm>
              <a:off x="8877299" y="85725"/>
              <a:ext cx="2428876" cy="1876425"/>
            </a:xfrm>
            <a:custGeom>
              <a:avLst/>
              <a:gdLst/>
              <a:ahLst/>
              <a:cxnLst/>
              <a:rect l="l" t="t" r="r" b="b"/>
              <a:pathLst>
                <a:path w="3024000" h="2691360">
                  <a:moveTo>
                    <a:pt x="0" y="0"/>
                  </a:moveTo>
                  <a:lnTo>
                    <a:pt x="3024000" y="0"/>
                  </a:lnTo>
                  <a:lnTo>
                    <a:pt x="3024000" y="2691360"/>
                  </a:lnTo>
                  <a:lnTo>
                    <a:pt x="0" y="2691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BBBC93C-B052-644F-BA8D-7A1DAB77F346}"/>
                </a:ext>
              </a:extLst>
            </p:cNvPr>
            <p:cNvSpPr txBox="1"/>
            <p:nvPr/>
          </p:nvSpPr>
          <p:spPr>
            <a:xfrm>
              <a:off x="8987532" y="885825"/>
              <a:ext cx="2238231" cy="874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Đoạn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a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chứa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các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từ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có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nghĩa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gần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giống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nhau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: </a:t>
              </a:r>
              <a:r>
                <a:rPr lang="en-US" sz="4800" b="1" dirty="0" err="1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khuân</a:t>
              </a:r>
              <a:r>
                <a:rPr lang="en-US" sz="4800" b="1" dirty="0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, </a:t>
              </a:r>
              <a:r>
                <a:rPr lang="en-US" sz="4800" b="1" dirty="0" err="1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tha</a:t>
              </a:r>
              <a:r>
                <a:rPr lang="en-US" sz="4800" b="1" dirty="0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, </a:t>
              </a:r>
              <a:r>
                <a:rPr lang="en-US" sz="4800" b="1" dirty="0" err="1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vác</a:t>
              </a:r>
              <a:r>
                <a:rPr lang="en-US" sz="4800" b="1" dirty="0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, </a:t>
              </a:r>
              <a:r>
                <a:rPr lang="en-US" sz="4800" b="1" dirty="0" err="1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nhấc</a:t>
              </a:r>
              <a:r>
                <a:rPr lang="en-US" sz="4800" b="1" dirty="0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.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#9Slide03 Arima Madurai Black" panose="00000A00000000000000" pitchFamily="2" charset="0"/>
              </a:endParaRP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0C9EC001-FC68-6D85-5C63-9EE7F06FCD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952500"/>
            <a:ext cx="8963648" cy="21336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E32CAE3B-161D-8EF9-0688-1A1494AFF6E2}"/>
              </a:ext>
            </a:extLst>
          </p:cNvPr>
          <p:cNvSpPr txBox="1"/>
          <p:nvPr/>
        </p:nvSpPr>
        <p:spPr>
          <a:xfrm>
            <a:off x="9601200" y="2095500"/>
            <a:ext cx="7315200" cy="6322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 từ đều nói về hành động tác động vào một vật nặng (thường là</a:t>
            </a:r>
            <a:r>
              <a:rPr lang="en-US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mang/chuyển) và làm cho vật đó thay đổi vị trí.</a:t>
            </a:r>
            <a:endParaRPr lang="vi-VN" sz="32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Nét nghĩa khác nhau: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 thức tác động và làm cho vật thay đổi vi trí.</a:t>
            </a:r>
            <a:endParaRPr lang="vi-VN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khuân: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khiêng vác đồ vật nặng;</a:t>
            </a:r>
            <a:endParaRPr lang="en-US" sz="3200" b="0" i="0" u="none" strike="noStrike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tha: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 đi bằng cách ngậm chặt ở miệng hoặc mỏ;</a:t>
            </a:r>
            <a:endParaRPr lang="vi-VN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vác: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 vật nặng bằng cách đặt lên vai;</a:t>
            </a:r>
            <a:endParaRPr lang="vi-VN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nhấc: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nâng lên, đưa lên cao hơn.</a:t>
            </a:r>
            <a:endParaRPr lang="vi-VN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图片 67593" descr="PPT素材-21">
            <a:extLst>
              <a:ext uri="{FF2B5EF4-FFF2-40B4-BE49-F238E27FC236}">
                <a16:creationId xmlns:a16="http://schemas.microsoft.com/office/drawing/2014/main" id="{1EF22598-E450-D699-E4DC-34975D6FC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5056" y="114300"/>
            <a:ext cx="9645744" cy="1006157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87845D17-A278-2852-C905-1C9B5DB500D5}"/>
              </a:ext>
            </a:extLst>
          </p:cNvPr>
          <p:cNvGrpSpPr/>
          <p:nvPr/>
        </p:nvGrpSpPr>
        <p:grpSpPr>
          <a:xfrm>
            <a:off x="762000" y="3543300"/>
            <a:ext cx="7620000" cy="4953000"/>
            <a:chOff x="8877299" y="85725"/>
            <a:chExt cx="2428876" cy="1876425"/>
          </a:xfrm>
        </p:grpSpPr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FB548252-E9E0-878F-E51B-FF8806BC9DAC}"/>
                </a:ext>
              </a:extLst>
            </p:cNvPr>
            <p:cNvSpPr/>
            <p:nvPr/>
          </p:nvSpPr>
          <p:spPr>
            <a:xfrm>
              <a:off x="8877299" y="85725"/>
              <a:ext cx="2428876" cy="1876425"/>
            </a:xfrm>
            <a:custGeom>
              <a:avLst/>
              <a:gdLst/>
              <a:ahLst/>
              <a:cxnLst/>
              <a:rect l="l" t="t" r="r" b="b"/>
              <a:pathLst>
                <a:path w="3024000" h="2691360">
                  <a:moveTo>
                    <a:pt x="0" y="0"/>
                  </a:moveTo>
                  <a:lnTo>
                    <a:pt x="3024000" y="0"/>
                  </a:lnTo>
                  <a:lnTo>
                    <a:pt x="3024000" y="2691360"/>
                  </a:lnTo>
                  <a:lnTo>
                    <a:pt x="0" y="2691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BBBC93C-B052-644F-BA8D-7A1DAB77F346}"/>
                </a:ext>
              </a:extLst>
            </p:cNvPr>
            <p:cNvSpPr txBox="1"/>
            <p:nvPr/>
          </p:nvSpPr>
          <p:spPr>
            <a:xfrm>
              <a:off x="8987532" y="885825"/>
              <a:ext cx="2238231" cy="874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Đoạn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b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chứa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các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từ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có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nghĩa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giống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nhau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: 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ban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mai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,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sáng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sớm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.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E32CAE3B-161D-8EF9-0688-1A1494AFF6E2}"/>
              </a:ext>
            </a:extLst>
          </p:cNvPr>
          <p:cNvSpPr txBox="1"/>
          <p:nvPr/>
        </p:nvSpPr>
        <p:spPr>
          <a:xfrm>
            <a:off x="9753600" y="3162300"/>
            <a:ext cx="7315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500"/>
              </a:spcAft>
            </a:pP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này đều nói về thời điểm bắt đầu buổi sáng, khi mặt trời sắp nhô lên khỏi đường chân trời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A7998D-551F-A404-6097-B78B191ABF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1409700"/>
            <a:ext cx="8829734" cy="167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9A75FD-CA34-56F1-37D5-23553380DAB4}"/>
              </a:ext>
            </a:extLst>
          </p:cNvPr>
          <p:cNvSpPr txBox="1"/>
          <p:nvPr/>
        </p:nvSpPr>
        <p:spPr>
          <a:xfrm>
            <a:off x="4724400" y="114300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0972.115.126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13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0" name="Freeform 90"/>
          <p:cNvSpPr/>
          <p:nvPr/>
        </p:nvSpPr>
        <p:spPr>
          <a:xfrm>
            <a:off x="16002000" y="8191500"/>
            <a:ext cx="2628188" cy="2303949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/>
          <p:cNvSpPr/>
          <p:nvPr/>
        </p:nvSpPr>
        <p:spPr>
          <a:xfrm rot="-8211718">
            <a:off x="575927" y="-600143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7392BEF7-067E-21D5-0921-D5DD80D7603C}"/>
              </a:ext>
            </a:extLst>
          </p:cNvPr>
          <p:cNvGrpSpPr/>
          <p:nvPr/>
        </p:nvGrpSpPr>
        <p:grpSpPr>
          <a:xfrm>
            <a:off x="1160742" y="342900"/>
            <a:ext cx="16074878" cy="1467761"/>
            <a:chOff x="1160742" y="342900"/>
            <a:chExt cx="16074878" cy="1467761"/>
          </a:xfrm>
        </p:grpSpPr>
        <p:grpSp>
          <p:nvGrpSpPr>
            <p:cNvPr id="170" name="Group 6">
              <a:extLst>
                <a:ext uri="{FF2B5EF4-FFF2-40B4-BE49-F238E27FC236}">
                  <a16:creationId xmlns:a16="http://schemas.microsoft.com/office/drawing/2014/main" id="{24343BE8-262F-86C6-DE90-937E9D3EC95B}"/>
                </a:ext>
              </a:extLst>
            </p:cNvPr>
            <p:cNvGrpSpPr/>
            <p:nvPr/>
          </p:nvGrpSpPr>
          <p:grpSpPr>
            <a:xfrm>
              <a:off x="2209800" y="342900"/>
              <a:ext cx="14071158" cy="1467761"/>
              <a:chOff x="0" y="0"/>
              <a:chExt cx="1978906" cy="1424845"/>
            </a:xfrm>
          </p:grpSpPr>
          <p:sp>
            <p:nvSpPr>
              <p:cNvPr id="171" name="Freeform 7">
                <a:extLst>
                  <a:ext uri="{FF2B5EF4-FFF2-40B4-BE49-F238E27FC236}">
                    <a16:creationId xmlns:a16="http://schemas.microsoft.com/office/drawing/2014/main" id="{76A0035E-CD22-6B6D-5FDF-E562F9E12E9E}"/>
                  </a:ext>
                </a:extLst>
              </p:cNvPr>
              <p:cNvSpPr/>
              <p:nvPr/>
            </p:nvSpPr>
            <p:spPr>
              <a:xfrm>
                <a:off x="0" y="0"/>
                <a:ext cx="1978906" cy="1424845"/>
              </a:xfrm>
              <a:custGeom>
                <a:avLst/>
                <a:gdLst/>
                <a:ahLst/>
                <a:cxnLst/>
                <a:rect l="l" t="t" r="r" b="b"/>
                <a:pathLst>
                  <a:path w="1978906" h="1424845">
                    <a:moveTo>
                      <a:pt x="52549" y="0"/>
                    </a:moveTo>
                    <a:lnTo>
                      <a:pt x="1926356" y="0"/>
                    </a:lnTo>
                    <a:cubicBezTo>
                      <a:pt x="1940293" y="0"/>
                      <a:pt x="1953659" y="5536"/>
                      <a:pt x="1963514" y="15391"/>
                    </a:cubicBezTo>
                    <a:cubicBezTo>
                      <a:pt x="1973369" y="25246"/>
                      <a:pt x="1978906" y="38612"/>
                      <a:pt x="1978906" y="52549"/>
                    </a:cubicBezTo>
                    <a:lnTo>
                      <a:pt x="1978906" y="1372296"/>
                    </a:lnTo>
                    <a:cubicBezTo>
                      <a:pt x="1978906" y="1401318"/>
                      <a:pt x="1955379" y="1424845"/>
                      <a:pt x="1926356" y="1424845"/>
                    </a:cubicBezTo>
                    <a:lnTo>
                      <a:pt x="52549" y="1424845"/>
                    </a:lnTo>
                    <a:cubicBezTo>
                      <a:pt x="38612" y="1424845"/>
                      <a:pt x="25246" y="1419308"/>
                      <a:pt x="15391" y="1409454"/>
                    </a:cubicBezTo>
                    <a:cubicBezTo>
                      <a:pt x="5536" y="1399599"/>
                      <a:pt x="0" y="1386232"/>
                      <a:pt x="0" y="1372296"/>
                    </a:cubicBezTo>
                    <a:lnTo>
                      <a:pt x="0" y="52549"/>
                    </a:lnTo>
                    <a:cubicBezTo>
                      <a:pt x="0" y="38612"/>
                      <a:pt x="5536" y="25246"/>
                      <a:pt x="15391" y="15391"/>
                    </a:cubicBezTo>
                    <a:cubicBezTo>
                      <a:pt x="25246" y="5536"/>
                      <a:pt x="38612" y="0"/>
                      <a:pt x="52549" y="0"/>
                    </a:cubicBezTo>
                    <a:close/>
                  </a:path>
                </a:pathLst>
              </a:custGeom>
              <a:solidFill>
                <a:srgbClr val="FFA7D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TextBox 8">
                <a:extLst>
                  <a:ext uri="{FF2B5EF4-FFF2-40B4-BE49-F238E27FC236}">
                    <a16:creationId xmlns:a16="http://schemas.microsoft.com/office/drawing/2014/main" id="{3C4EB448-E601-E972-0DF6-D9EEF6C2E10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78906" cy="1472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73" name="Freeform 11">
              <a:extLst>
                <a:ext uri="{FF2B5EF4-FFF2-40B4-BE49-F238E27FC236}">
                  <a16:creationId xmlns:a16="http://schemas.microsoft.com/office/drawing/2014/main" id="{00EA67D7-DC90-907B-9D09-586F9814C50A}"/>
                </a:ext>
              </a:extLst>
            </p:cNvPr>
            <p:cNvSpPr/>
            <p:nvPr/>
          </p:nvSpPr>
          <p:spPr>
            <a:xfrm rot="1709091">
              <a:off x="14778763" y="529807"/>
              <a:ext cx="2456857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1">
              <a:extLst>
                <a:ext uri="{FF2B5EF4-FFF2-40B4-BE49-F238E27FC236}">
                  <a16:creationId xmlns:a16="http://schemas.microsoft.com/office/drawing/2014/main" id="{3A15AE07-262F-A3FE-3F60-E914B475C972}"/>
                </a:ext>
              </a:extLst>
            </p:cNvPr>
            <p:cNvSpPr/>
            <p:nvPr/>
          </p:nvSpPr>
          <p:spPr>
            <a:xfrm rot="19368388">
              <a:off x="1160742" y="685108"/>
              <a:ext cx="2578309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id="{B0D92255-C409-DE8D-5A7D-4D0D0F61C650}"/>
              </a:ext>
            </a:extLst>
          </p:cNvPr>
          <p:cNvSpPr txBox="1"/>
          <p:nvPr/>
        </p:nvSpPr>
        <p:spPr>
          <a:xfrm>
            <a:off x="3886200" y="342900"/>
            <a:ext cx="1082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 dirty="0">
                <a:solidFill>
                  <a:srgbClr val="000000"/>
                </a:solidFill>
                <a:latin typeface="Calibri"/>
              </a:rPr>
              <a:t>2. </a:t>
            </a:r>
            <a:r>
              <a:rPr lang="vi-VN" sz="4800" b="1" dirty="0">
                <a:solidFill>
                  <a:srgbClr val="000000"/>
                </a:solidFill>
                <a:latin typeface="Calibri"/>
              </a:rPr>
              <a:t>Tìm trong mỗi nhóm từ dưới đây những từ có nghĩa giống nhau.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AD4026-99A2-2AFB-6D06-7EDA4F4B75C7}"/>
              </a:ext>
            </a:extLst>
          </p:cNvPr>
          <p:cNvSpPr txBox="1"/>
          <p:nvPr/>
        </p:nvSpPr>
        <p:spPr>
          <a:xfrm>
            <a:off x="1600200" y="2628900"/>
            <a:ext cx="15697200" cy="3703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5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chăm chỉ, cần cù, sắt đá, siêng năng, chịu khó</a:t>
            </a:r>
          </a:p>
          <a:p>
            <a:pPr algn="just">
              <a:lnSpc>
                <a:spcPct val="150000"/>
              </a:lnSpc>
            </a:pPr>
            <a:r>
              <a:rPr lang="vi-VN" sz="5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non sông, đất nước, núi non, giang sơn, quốc gia</a:t>
            </a:r>
          </a:p>
          <a:p>
            <a:pPr algn="just">
              <a:lnSpc>
                <a:spcPct val="150000"/>
              </a:lnSpc>
            </a:pPr>
            <a:r>
              <a:rPr lang="vi-VN" sz="5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yên bình, tĩnh lặng, thanh bình, bình tĩnh, yên tĩnh</a:t>
            </a:r>
          </a:p>
        </p:txBody>
      </p:sp>
    </p:spTree>
    <p:extLst>
      <p:ext uri="{BB962C8B-B14F-4D97-AF65-F5344CB8AC3E}">
        <p14:creationId xmlns:p14="http://schemas.microsoft.com/office/powerpoint/2010/main" val="127542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F491FA6-CBDD-7AD1-C826-CA387AEFA0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072650"/>
              </p:ext>
            </p:extLst>
          </p:nvPr>
        </p:nvGraphicFramePr>
        <p:xfrm>
          <a:off x="1981200" y="1079500"/>
          <a:ext cx="14173200" cy="7416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1361138982"/>
                    </a:ext>
                  </a:extLst>
                </a:gridCol>
                <a:gridCol w="5943600">
                  <a:extLst>
                    <a:ext uri="{9D8B030D-6E8A-4147-A177-3AD203B41FA5}">
                      <a16:colId xmlns:a16="http://schemas.microsoft.com/office/drawing/2014/main" val="3373130109"/>
                    </a:ext>
                  </a:extLst>
                </a:gridCol>
                <a:gridCol w="6019800">
                  <a:extLst>
                    <a:ext uri="{9D8B030D-6E8A-4147-A177-3AD203B41FA5}">
                      <a16:colId xmlns:a16="http://schemas.microsoft.com/office/drawing/2014/main" val="3750243288"/>
                    </a:ext>
                  </a:extLst>
                </a:gridCol>
              </a:tblGrid>
              <a:tr h="1627797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Câu</a:t>
                      </a:r>
                      <a:endParaRPr lang="en-US" sz="4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Những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từ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có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nghĩa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giống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nhau</a:t>
                      </a:r>
                      <a:endParaRPr lang="en-US" sz="4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Từ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không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cùng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nhóm</a:t>
                      </a:r>
                      <a:endParaRPr lang="en-US" sz="4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2989538"/>
                  </a:ext>
                </a:extLst>
              </a:tr>
              <a:tr h="1902803"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rgbClr val="002060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4650097"/>
                  </a:ext>
                </a:extLst>
              </a:tr>
              <a:tr h="1752600"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rgbClr val="002060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9611313"/>
                  </a:ext>
                </a:extLst>
              </a:tr>
              <a:tr h="2133600"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rgbClr val="002060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23162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D6D48B1-561C-57F1-605A-B972EAC59D5C}"/>
              </a:ext>
            </a:extLst>
          </p:cNvPr>
          <p:cNvSpPr txBox="1"/>
          <p:nvPr/>
        </p:nvSpPr>
        <p:spPr>
          <a:xfrm>
            <a:off x="4419600" y="2933700"/>
            <a:ext cx="541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FF0000"/>
                </a:solidFill>
              </a:rPr>
              <a:t>Chăm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chỉ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cần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cù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siêng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năng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chịu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khó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E8CA00-FA0E-95E4-BEFE-CCDFC5477352}"/>
              </a:ext>
            </a:extLst>
          </p:cNvPr>
          <p:cNvSpPr txBox="1"/>
          <p:nvPr/>
        </p:nvSpPr>
        <p:spPr>
          <a:xfrm>
            <a:off x="10515600" y="3162300"/>
            <a:ext cx="541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FF0000"/>
                </a:solidFill>
              </a:rPr>
              <a:t>Sắt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đá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005464-93CD-0A60-630A-178EC349088A}"/>
              </a:ext>
            </a:extLst>
          </p:cNvPr>
          <p:cNvSpPr txBox="1"/>
          <p:nvPr/>
        </p:nvSpPr>
        <p:spPr>
          <a:xfrm>
            <a:off x="4495800" y="4762500"/>
            <a:ext cx="541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FF0000"/>
                </a:solidFill>
              </a:rPr>
              <a:t>Non </a:t>
            </a:r>
            <a:r>
              <a:rPr lang="en-US" sz="4400" b="1" dirty="0" err="1">
                <a:solidFill>
                  <a:srgbClr val="FF0000"/>
                </a:solidFill>
              </a:rPr>
              <a:t>sông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đất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nước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giang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sơn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quốc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gia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E4FA52-EB6F-BBA6-DF08-03A71DF5CBD8}"/>
              </a:ext>
            </a:extLst>
          </p:cNvPr>
          <p:cNvSpPr txBox="1"/>
          <p:nvPr/>
        </p:nvSpPr>
        <p:spPr>
          <a:xfrm>
            <a:off x="10591800" y="4991100"/>
            <a:ext cx="541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FF0000"/>
                </a:solidFill>
              </a:rPr>
              <a:t>Núi</a:t>
            </a:r>
            <a:r>
              <a:rPr lang="en-US" sz="4400" b="1" dirty="0">
                <a:solidFill>
                  <a:srgbClr val="FF0000"/>
                </a:solidFill>
              </a:rPr>
              <a:t> non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DE08BB-DE47-3B74-6870-5A18EADB148E}"/>
              </a:ext>
            </a:extLst>
          </p:cNvPr>
          <p:cNvSpPr txBox="1"/>
          <p:nvPr/>
        </p:nvSpPr>
        <p:spPr>
          <a:xfrm>
            <a:off x="4419600" y="6591300"/>
            <a:ext cx="541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FF0000"/>
                </a:solidFill>
              </a:rPr>
              <a:t>Yên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bình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tĩnh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lặng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thanh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bình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yên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tĩnh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390722-B01F-3C77-6E88-19605C29B7A4}"/>
              </a:ext>
            </a:extLst>
          </p:cNvPr>
          <p:cNvSpPr txBox="1"/>
          <p:nvPr/>
        </p:nvSpPr>
        <p:spPr>
          <a:xfrm>
            <a:off x="10515600" y="6819900"/>
            <a:ext cx="541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FF0000"/>
                </a:solidFill>
              </a:rPr>
              <a:t>Bình </a:t>
            </a:r>
            <a:r>
              <a:rPr lang="en-US" sz="4400" b="1" dirty="0" err="1">
                <a:solidFill>
                  <a:srgbClr val="FF0000"/>
                </a:solidFill>
              </a:rPr>
              <a:t>tĩnh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342900"/>
            <a:ext cx="17611587" cy="9601200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D375653-1805-42D1-016A-351C40770384}"/>
              </a:ext>
            </a:extLst>
          </p:cNvPr>
          <p:cNvSpPr/>
          <p:nvPr/>
        </p:nvSpPr>
        <p:spPr>
          <a:xfrm>
            <a:off x="838199" y="2133600"/>
            <a:ext cx="7620001" cy="40005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A397AAE-41C1-1248-1E84-8B33B279F180}"/>
              </a:ext>
            </a:extLst>
          </p:cNvPr>
          <p:cNvSpPr/>
          <p:nvPr/>
        </p:nvSpPr>
        <p:spPr>
          <a:xfrm>
            <a:off x="9296399" y="2133600"/>
            <a:ext cx="8001001" cy="4000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Oval 13">
            <a:extLst>
              <a:ext uri="{FF2B5EF4-FFF2-40B4-BE49-F238E27FC236}">
                <a16:creationId xmlns:a16="http://schemas.microsoft.com/office/drawing/2014/main" id="{294E1D2F-E91A-6164-A2F9-2EC065C5B1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53800" y="5143500"/>
            <a:ext cx="4343400" cy="914400"/>
          </a:xfrm>
          <a:prstGeom prst="ellipse">
            <a:avLst/>
          </a:prstGeom>
          <a:noFill/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  <a:defRPr/>
            </a:pP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xơi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chén</a:t>
            </a:r>
            <a:endParaRPr lang="en-US" altLang="en-US" sz="4800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Oval 13">
            <a:extLst>
              <a:ext uri="{FF2B5EF4-FFF2-40B4-BE49-F238E27FC236}">
                <a16:creationId xmlns:a16="http://schemas.microsoft.com/office/drawing/2014/main" id="{135CF9D5-8855-F144-E5CD-82758A2CF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5067300"/>
            <a:ext cx="5715000" cy="914400"/>
          </a:xfrm>
          <a:prstGeom prst="ellipse">
            <a:avLst/>
          </a:prstGeom>
          <a:noFill/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  <a:defRPr/>
            </a:pP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cha</a:t>
            </a:r>
            <a:endParaRPr lang="en-US" altLang="en-US" sz="4800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60BC995-3E51-9A86-98F0-20039AC667DB}"/>
              </a:ext>
            </a:extLst>
          </p:cNvPr>
          <p:cNvSpPr/>
          <p:nvPr/>
        </p:nvSpPr>
        <p:spPr>
          <a:xfrm>
            <a:off x="6212680" y="8265320"/>
            <a:ext cx="5443538" cy="13716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Oval 13">
            <a:extLst>
              <a:ext uri="{FF2B5EF4-FFF2-40B4-BE49-F238E27FC236}">
                <a16:creationId xmlns:a16="http://schemas.microsoft.com/office/drawing/2014/main" id="{9B18B05F-60D5-7A9B-7B1B-4D5E941AF1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5542" y="8515350"/>
            <a:ext cx="5353050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</a:pPr>
            <a:r>
              <a:rPr lang="vi-VN" altLang="en-US" sz="4800" b="1" dirty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TỪ ĐỒNG NGHĨA</a:t>
            </a:r>
            <a:endParaRPr lang="en-US" altLang="en-US" sz="4800" b="1" dirty="0">
              <a:solidFill>
                <a:srgbClr val="FF33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666AEC9-532C-A4ED-6BF2-466BDC50A358}"/>
              </a:ext>
            </a:extLst>
          </p:cNvPr>
          <p:cNvSpPr/>
          <p:nvPr/>
        </p:nvSpPr>
        <p:spPr>
          <a:xfrm>
            <a:off x="10265568" y="6300789"/>
            <a:ext cx="5443538" cy="10477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FC0A881-D90A-86EC-D448-27372C4EB973}"/>
              </a:ext>
            </a:extLst>
          </p:cNvPr>
          <p:cNvSpPr/>
          <p:nvPr/>
        </p:nvSpPr>
        <p:spPr>
          <a:xfrm>
            <a:off x="2285998" y="6288883"/>
            <a:ext cx="5443538" cy="1102518"/>
          </a:xfrm>
          <a:prstGeom prst="rect">
            <a:avLst/>
          </a:prstGeom>
          <a:solidFill>
            <a:srgbClr val="00206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8" name="Oval 13">
            <a:extLst>
              <a:ext uri="{FF2B5EF4-FFF2-40B4-BE49-F238E27FC236}">
                <a16:creationId xmlns:a16="http://schemas.microsoft.com/office/drawing/2014/main" id="{3D7539F9-DB92-5F64-369F-4D91845480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53700" y="6310312"/>
            <a:ext cx="4864894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</a:pPr>
            <a:r>
              <a:rPr lang="vi-VN" alt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Có nghĩa gần giống nhau</a:t>
            </a:r>
            <a:endParaRPr lang="en-US" alt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9" name="Oval 13">
            <a:extLst>
              <a:ext uri="{FF2B5EF4-FFF2-40B4-BE49-F238E27FC236}">
                <a16:creationId xmlns:a16="http://schemas.microsoft.com/office/drawing/2014/main" id="{4C60F362-5EED-175B-F461-EE64B6B37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6362700"/>
            <a:ext cx="4864894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</a:pPr>
            <a:r>
              <a:rPr lang="vi-VN" alt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Có nghĩa giống nhau</a:t>
            </a:r>
            <a:endParaRPr lang="en-US" altLang="en-US" sz="3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ECD2F8AB-4C10-BD4F-7D7E-9AE0FA6AF4C4}"/>
              </a:ext>
            </a:extLst>
          </p:cNvPr>
          <p:cNvCxnSpPr>
            <a:cxnSpLocks/>
            <a:endCxn id="57" idx="3"/>
          </p:cNvCxnSpPr>
          <p:nvPr/>
        </p:nvCxnSpPr>
        <p:spPr>
          <a:xfrm flipH="1" flipV="1">
            <a:off x="7729535" y="6841332"/>
            <a:ext cx="1202532" cy="14239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E7CC3CF8-ACF8-BF69-9FF8-C87D139B22CB}"/>
              </a:ext>
            </a:extLst>
          </p:cNvPr>
          <p:cNvCxnSpPr>
            <a:cxnSpLocks/>
            <a:stCxn id="48" idx="0"/>
            <a:endCxn id="56" idx="1"/>
          </p:cNvCxnSpPr>
          <p:nvPr/>
        </p:nvCxnSpPr>
        <p:spPr>
          <a:xfrm flipV="1">
            <a:off x="8934447" y="6824663"/>
            <a:ext cx="1331120" cy="14406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2" name="Freeform 2">
            <a:extLst>
              <a:ext uri="{FF2B5EF4-FFF2-40B4-BE49-F238E27FC236}">
                <a16:creationId xmlns:a16="http://schemas.microsoft.com/office/drawing/2014/main" id="{F8DBCC52-F2C9-7561-904F-2425849F0548}"/>
              </a:ext>
            </a:extLst>
          </p:cNvPr>
          <p:cNvSpPr/>
          <p:nvPr/>
        </p:nvSpPr>
        <p:spPr>
          <a:xfrm>
            <a:off x="3352800" y="2324100"/>
            <a:ext cx="2819400" cy="2743200"/>
          </a:xfrm>
          <a:custGeom>
            <a:avLst/>
            <a:gdLst/>
            <a:ahLst/>
            <a:cxnLst/>
            <a:rect l="l" t="t" r="r" b="b"/>
            <a:pathLst>
              <a:path w="3119737" h="3775779">
                <a:moveTo>
                  <a:pt x="0" y="0"/>
                </a:moveTo>
                <a:lnTo>
                  <a:pt x="3119737" y="0"/>
                </a:lnTo>
                <a:lnTo>
                  <a:pt x="3119737" y="3775778"/>
                </a:lnTo>
                <a:lnTo>
                  <a:pt x="0" y="37757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3" name="Freeform 3">
            <a:extLst>
              <a:ext uri="{FF2B5EF4-FFF2-40B4-BE49-F238E27FC236}">
                <a16:creationId xmlns:a16="http://schemas.microsoft.com/office/drawing/2014/main" id="{32BD681D-EAF2-98C0-71C0-C4433954D331}"/>
              </a:ext>
            </a:extLst>
          </p:cNvPr>
          <p:cNvSpPr/>
          <p:nvPr/>
        </p:nvSpPr>
        <p:spPr>
          <a:xfrm>
            <a:off x="11125200" y="2324100"/>
            <a:ext cx="4276800" cy="2918916"/>
          </a:xfrm>
          <a:custGeom>
            <a:avLst/>
            <a:gdLst/>
            <a:ahLst/>
            <a:cxnLst/>
            <a:rect l="l" t="t" r="r" b="b"/>
            <a:pathLst>
              <a:path w="4276800" h="2918916">
                <a:moveTo>
                  <a:pt x="0" y="0"/>
                </a:moveTo>
                <a:lnTo>
                  <a:pt x="4276800" y="0"/>
                </a:lnTo>
                <a:lnTo>
                  <a:pt x="4276800" y="2918916"/>
                </a:lnTo>
                <a:lnTo>
                  <a:pt x="0" y="29189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FC82469-8C76-7616-010E-14C8FCB8A76D}"/>
              </a:ext>
            </a:extLst>
          </p:cNvPr>
          <p:cNvGrpSpPr/>
          <p:nvPr/>
        </p:nvGrpSpPr>
        <p:grpSpPr>
          <a:xfrm>
            <a:off x="2438400" y="266700"/>
            <a:ext cx="13106400" cy="1828800"/>
            <a:chOff x="3444130" y="4602735"/>
            <a:chExt cx="3024000" cy="1088640"/>
          </a:xfrm>
        </p:grpSpPr>
        <p:sp>
          <p:nvSpPr>
            <p:cNvPr id="70" name="Freeform 12">
              <a:extLst>
                <a:ext uri="{FF2B5EF4-FFF2-40B4-BE49-F238E27FC236}">
                  <a16:creationId xmlns:a16="http://schemas.microsoft.com/office/drawing/2014/main" id="{AFFC3D64-87FC-E015-8D38-DE34FBB0C655}"/>
                </a:ext>
              </a:extLst>
            </p:cNvPr>
            <p:cNvSpPr/>
            <p:nvPr/>
          </p:nvSpPr>
          <p:spPr>
            <a:xfrm>
              <a:off x="3444130" y="4602735"/>
              <a:ext cx="3024000" cy="1088640"/>
            </a:xfrm>
            <a:custGeom>
              <a:avLst/>
              <a:gdLst/>
              <a:ahLst/>
              <a:cxnLst/>
              <a:rect l="l" t="t" r="r" b="b"/>
              <a:pathLst>
                <a:path w="3024000" h="1088640">
                  <a:moveTo>
                    <a:pt x="0" y="0"/>
                  </a:moveTo>
                  <a:lnTo>
                    <a:pt x="3024000" y="0"/>
                  </a:lnTo>
                  <a:lnTo>
                    <a:pt x="3024000" y="1088640"/>
                  </a:lnTo>
                  <a:lnTo>
                    <a:pt x="0" y="10886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C4C5A04B-90F0-8EAA-A8DF-1F7C6D7894E3}"/>
                </a:ext>
              </a:extLst>
            </p:cNvPr>
            <p:cNvSpPr txBox="1"/>
            <p:nvPr/>
          </p:nvSpPr>
          <p:spPr>
            <a:xfrm>
              <a:off x="3629025" y="4867275"/>
              <a:ext cx="2686050" cy="787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 viết hoặc nói, cần lựa chọn từ phù hợp nhất với ý nghĩa được thể hiện.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417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42" grpId="0"/>
      <p:bldP spid="44" grpId="0"/>
      <p:bldP spid="48" grpId="0" animBg="1"/>
      <p:bldP spid="49" grpId="0"/>
      <p:bldP spid="56" grpId="0" animBg="1"/>
      <p:bldP spid="57" grpId="0" animBg="1"/>
      <p:bldP spid="58" grpId="0"/>
      <p:bldP spid="5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0" name="Freeform 90"/>
          <p:cNvSpPr/>
          <p:nvPr/>
        </p:nvSpPr>
        <p:spPr>
          <a:xfrm>
            <a:off x="16002000" y="8191500"/>
            <a:ext cx="2628188" cy="2303949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/>
          <p:cNvSpPr/>
          <p:nvPr/>
        </p:nvSpPr>
        <p:spPr>
          <a:xfrm rot="-8211718">
            <a:off x="575927" y="-600143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7392BEF7-067E-21D5-0921-D5DD80D7603C}"/>
              </a:ext>
            </a:extLst>
          </p:cNvPr>
          <p:cNvGrpSpPr/>
          <p:nvPr/>
        </p:nvGrpSpPr>
        <p:grpSpPr>
          <a:xfrm>
            <a:off x="1160742" y="342900"/>
            <a:ext cx="16074878" cy="1467761"/>
            <a:chOff x="1160742" y="342900"/>
            <a:chExt cx="16074878" cy="1467761"/>
          </a:xfrm>
        </p:grpSpPr>
        <p:grpSp>
          <p:nvGrpSpPr>
            <p:cNvPr id="170" name="Group 6">
              <a:extLst>
                <a:ext uri="{FF2B5EF4-FFF2-40B4-BE49-F238E27FC236}">
                  <a16:creationId xmlns:a16="http://schemas.microsoft.com/office/drawing/2014/main" id="{24343BE8-262F-86C6-DE90-937E9D3EC95B}"/>
                </a:ext>
              </a:extLst>
            </p:cNvPr>
            <p:cNvGrpSpPr/>
            <p:nvPr/>
          </p:nvGrpSpPr>
          <p:grpSpPr>
            <a:xfrm>
              <a:off x="2209800" y="342900"/>
              <a:ext cx="14071158" cy="1467761"/>
              <a:chOff x="0" y="0"/>
              <a:chExt cx="1978906" cy="1424845"/>
            </a:xfrm>
          </p:grpSpPr>
          <p:sp>
            <p:nvSpPr>
              <p:cNvPr id="171" name="Freeform 7">
                <a:extLst>
                  <a:ext uri="{FF2B5EF4-FFF2-40B4-BE49-F238E27FC236}">
                    <a16:creationId xmlns:a16="http://schemas.microsoft.com/office/drawing/2014/main" id="{76A0035E-CD22-6B6D-5FDF-E562F9E12E9E}"/>
                  </a:ext>
                </a:extLst>
              </p:cNvPr>
              <p:cNvSpPr/>
              <p:nvPr/>
            </p:nvSpPr>
            <p:spPr>
              <a:xfrm>
                <a:off x="0" y="0"/>
                <a:ext cx="1978906" cy="1424845"/>
              </a:xfrm>
              <a:custGeom>
                <a:avLst/>
                <a:gdLst/>
                <a:ahLst/>
                <a:cxnLst/>
                <a:rect l="l" t="t" r="r" b="b"/>
                <a:pathLst>
                  <a:path w="1978906" h="1424845">
                    <a:moveTo>
                      <a:pt x="52549" y="0"/>
                    </a:moveTo>
                    <a:lnTo>
                      <a:pt x="1926356" y="0"/>
                    </a:lnTo>
                    <a:cubicBezTo>
                      <a:pt x="1940293" y="0"/>
                      <a:pt x="1953659" y="5536"/>
                      <a:pt x="1963514" y="15391"/>
                    </a:cubicBezTo>
                    <a:cubicBezTo>
                      <a:pt x="1973369" y="25246"/>
                      <a:pt x="1978906" y="38612"/>
                      <a:pt x="1978906" y="52549"/>
                    </a:cubicBezTo>
                    <a:lnTo>
                      <a:pt x="1978906" y="1372296"/>
                    </a:lnTo>
                    <a:cubicBezTo>
                      <a:pt x="1978906" y="1401318"/>
                      <a:pt x="1955379" y="1424845"/>
                      <a:pt x="1926356" y="1424845"/>
                    </a:cubicBezTo>
                    <a:lnTo>
                      <a:pt x="52549" y="1424845"/>
                    </a:lnTo>
                    <a:cubicBezTo>
                      <a:pt x="38612" y="1424845"/>
                      <a:pt x="25246" y="1419308"/>
                      <a:pt x="15391" y="1409454"/>
                    </a:cubicBezTo>
                    <a:cubicBezTo>
                      <a:pt x="5536" y="1399599"/>
                      <a:pt x="0" y="1386232"/>
                      <a:pt x="0" y="1372296"/>
                    </a:cubicBezTo>
                    <a:lnTo>
                      <a:pt x="0" y="52549"/>
                    </a:lnTo>
                    <a:cubicBezTo>
                      <a:pt x="0" y="38612"/>
                      <a:pt x="5536" y="25246"/>
                      <a:pt x="15391" y="15391"/>
                    </a:cubicBezTo>
                    <a:cubicBezTo>
                      <a:pt x="25246" y="5536"/>
                      <a:pt x="38612" y="0"/>
                      <a:pt x="52549" y="0"/>
                    </a:cubicBezTo>
                    <a:close/>
                  </a:path>
                </a:pathLst>
              </a:custGeom>
              <a:solidFill>
                <a:srgbClr val="FFA7D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TextBox 8">
                <a:extLst>
                  <a:ext uri="{FF2B5EF4-FFF2-40B4-BE49-F238E27FC236}">
                    <a16:creationId xmlns:a16="http://schemas.microsoft.com/office/drawing/2014/main" id="{3C4EB448-E601-E972-0DF6-D9EEF6C2E10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78906" cy="1472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73" name="Freeform 11">
              <a:extLst>
                <a:ext uri="{FF2B5EF4-FFF2-40B4-BE49-F238E27FC236}">
                  <a16:creationId xmlns:a16="http://schemas.microsoft.com/office/drawing/2014/main" id="{00EA67D7-DC90-907B-9D09-586F9814C50A}"/>
                </a:ext>
              </a:extLst>
            </p:cNvPr>
            <p:cNvSpPr/>
            <p:nvPr/>
          </p:nvSpPr>
          <p:spPr>
            <a:xfrm rot="1709091">
              <a:off x="14778763" y="529807"/>
              <a:ext cx="2456857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1">
              <a:extLst>
                <a:ext uri="{FF2B5EF4-FFF2-40B4-BE49-F238E27FC236}">
                  <a16:creationId xmlns:a16="http://schemas.microsoft.com/office/drawing/2014/main" id="{3A15AE07-262F-A3FE-3F60-E914B475C972}"/>
                </a:ext>
              </a:extLst>
            </p:cNvPr>
            <p:cNvSpPr/>
            <p:nvPr/>
          </p:nvSpPr>
          <p:spPr>
            <a:xfrm rot="19368388">
              <a:off x="1160742" y="685108"/>
              <a:ext cx="2578309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id="{B0D92255-C409-DE8D-5A7D-4D0D0F61C650}"/>
              </a:ext>
            </a:extLst>
          </p:cNvPr>
          <p:cNvSpPr txBox="1"/>
          <p:nvPr/>
        </p:nvSpPr>
        <p:spPr>
          <a:xfrm>
            <a:off x="3886200" y="342900"/>
            <a:ext cx="1082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 dirty="0">
                <a:solidFill>
                  <a:srgbClr val="000000"/>
                </a:solidFill>
                <a:latin typeface="Calibri"/>
              </a:rPr>
              <a:t>3. </a:t>
            </a:r>
            <a:r>
              <a:rPr lang="vi-VN" sz="4800" b="1" dirty="0">
                <a:solidFill>
                  <a:srgbClr val="000000"/>
                </a:solidFill>
                <a:latin typeface="Calibri"/>
              </a:rPr>
              <a:t>Những thành ngữ nào dưới đây chứa các từ đồng nghĩa? Đó là những từ nào?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A429BC-CBCB-44B1-1525-C35BAE1DBD83}"/>
              </a:ext>
            </a:extLst>
          </p:cNvPr>
          <p:cNvSpPr/>
          <p:nvPr/>
        </p:nvSpPr>
        <p:spPr>
          <a:xfrm>
            <a:off x="685800" y="2705100"/>
            <a:ext cx="50292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a. </a:t>
            </a:r>
            <a:r>
              <a:rPr lang="en-US" sz="4000" b="1" dirty="0" err="1">
                <a:solidFill>
                  <a:srgbClr val="002060"/>
                </a:solidFill>
              </a:rPr>
              <a:t>Chân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yếu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tay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mềm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C8C6087-88F7-5115-DB2E-927E40228AAD}"/>
              </a:ext>
            </a:extLst>
          </p:cNvPr>
          <p:cNvSpPr/>
          <p:nvPr/>
        </p:nvSpPr>
        <p:spPr>
          <a:xfrm>
            <a:off x="6629400" y="2705100"/>
            <a:ext cx="52578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b. </a:t>
            </a:r>
            <a:r>
              <a:rPr lang="en-US" sz="4000" b="1" dirty="0" err="1">
                <a:solidFill>
                  <a:srgbClr val="002060"/>
                </a:solidFill>
              </a:rPr>
              <a:t>Thức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khuya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dậy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sớm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DE2321-2933-5F8B-461C-EC2278796BC3}"/>
              </a:ext>
            </a:extLst>
          </p:cNvPr>
          <p:cNvSpPr/>
          <p:nvPr/>
        </p:nvSpPr>
        <p:spPr>
          <a:xfrm>
            <a:off x="12344400" y="2705100"/>
            <a:ext cx="50292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c. </a:t>
            </a:r>
            <a:r>
              <a:rPr lang="en-US" sz="4000" b="1" dirty="0" err="1">
                <a:solidFill>
                  <a:srgbClr val="002060"/>
                </a:solidFill>
              </a:rPr>
              <a:t>Đầu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voi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đuôi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chuột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D697370-8C4D-BDF9-3C2B-6C5958B053A5}"/>
              </a:ext>
            </a:extLst>
          </p:cNvPr>
          <p:cNvSpPr/>
          <p:nvPr/>
        </p:nvSpPr>
        <p:spPr>
          <a:xfrm>
            <a:off x="762000" y="4610100"/>
            <a:ext cx="51816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d. </a:t>
            </a:r>
            <a:r>
              <a:rPr lang="en-US" sz="4000" b="1" dirty="0" err="1">
                <a:solidFill>
                  <a:srgbClr val="002060"/>
                </a:solidFill>
              </a:rPr>
              <a:t>Một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nắng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hai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sương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72D95D9-AC64-2D57-D4C5-8E1A9AE2C523}"/>
              </a:ext>
            </a:extLst>
          </p:cNvPr>
          <p:cNvSpPr/>
          <p:nvPr/>
        </p:nvSpPr>
        <p:spPr>
          <a:xfrm>
            <a:off x="6934200" y="4610100"/>
            <a:ext cx="50292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e. </a:t>
            </a:r>
            <a:r>
              <a:rPr lang="en-US" sz="4000" b="1" dirty="0" err="1">
                <a:solidFill>
                  <a:srgbClr val="002060"/>
                </a:solidFill>
              </a:rPr>
              <a:t>Ngăn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sông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cấm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chợ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FDB2B9A-7ED3-B8BB-AE02-EAD319D63EDA}"/>
              </a:ext>
            </a:extLst>
          </p:cNvPr>
          <p:cNvSpPr/>
          <p:nvPr/>
        </p:nvSpPr>
        <p:spPr>
          <a:xfrm>
            <a:off x="12420600" y="4610100"/>
            <a:ext cx="50292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g. </a:t>
            </a:r>
            <a:r>
              <a:rPr lang="en-US" sz="4000" b="1" dirty="0" err="1">
                <a:solidFill>
                  <a:srgbClr val="002060"/>
                </a:solidFill>
              </a:rPr>
              <a:t>Thay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hình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đổi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dạng</a:t>
            </a:r>
            <a:endParaRPr lang="en-US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582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DC7935F-9B22-41FF-FF0E-2B2448AF7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600" y="4000500"/>
            <a:ext cx="7919390" cy="572464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B12AA1F-7522-645E-61BD-41A1B8884A26}"/>
              </a:ext>
            </a:extLst>
          </p:cNvPr>
          <p:cNvSpPr/>
          <p:nvPr/>
        </p:nvSpPr>
        <p:spPr>
          <a:xfrm>
            <a:off x="7239000" y="876300"/>
            <a:ext cx="9900684" cy="3419256"/>
          </a:xfrm>
          <a:prstGeom prst="roundRect">
            <a:avLst>
              <a:gd name="adj" fmla="val 11669"/>
            </a:avLst>
          </a:prstGeom>
          <a:solidFill>
            <a:srgbClr val="CCFF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Vòng 1: </a:t>
            </a:r>
            <a:r>
              <a:rPr lang="vi-VN" sz="3600" dirty="0">
                <a:solidFill>
                  <a:srgbClr val="002060"/>
                </a:solidFill>
                <a:latin typeface="Calibri" panose="020F0502020204030204"/>
              </a:rPr>
              <a:t>Khi hiệu lệnh cho phép thực hiện nhiệm vụ, lần lượt từng HS của mỗi nhóm lên nhấc 1 thẻ từ lên đọc và xếp vào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/>
              </a:rPr>
              <a:t>cột</a:t>
            </a:r>
            <a:r>
              <a:rPr lang="en-US" sz="360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vi-VN" sz="3600" dirty="0">
                <a:solidFill>
                  <a:srgbClr val="002060"/>
                </a:solidFill>
                <a:latin typeface="Calibri" panose="020F0502020204030204"/>
              </a:rPr>
              <a:t>phù hợp (có chứa từ đồng nghĩa / không chứa từ đồng nghĩa). Các đội có nhiều đáp án đúng nhất và nhanh hơn, được vào vòng 2.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DF84B69-A41A-D166-5AEF-9E4AFE362744}"/>
              </a:ext>
            </a:extLst>
          </p:cNvPr>
          <p:cNvSpPr/>
          <p:nvPr/>
        </p:nvSpPr>
        <p:spPr>
          <a:xfrm>
            <a:off x="7239000" y="4762500"/>
            <a:ext cx="9900684" cy="2133600"/>
          </a:xfrm>
          <a:prstGeom prst="roundRect">
            <a:avLst>
              <a:gd name="adj" fmla="val 11669"/>
            </a:avLst>
          </a:prstGeom>
          <a:solidFill>
            <a:srgbClr val="CCFF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Vòng 2: </a:t>
            </a:r>
            <a:r>
              <a:rPr lang="vi-VN" sz="3600" dirty="0">
                <a:solidFill>
                  <a:srgbClr val="002060"/>
                </a:solidFill>
                <a:latin typeface="Calibri" panose="020F0502020204030204"/>
              </a:rPr>
              <a:t>Khi hiệu lệnh bắt đầu, đội thi cần chỉ rõ (gạch chân / viết) những cặp từ đồng nghĩa có trong các thành ngữ đã chọn. Đội thắng cuộc là đội nêu đáp án đúng nhất.</a:t>
            </a:r>
          </a:p>
        </p:txBody>
      </p:sp>
    </p:spTree>
    <p:extLst>
      <p:ext uri="{BB962C8B-B14F-4D97-AF65-F5344CB8AC3E}">
        <p14:creationId xmlns:p14="http://schemas.microsoft.com/office/powerpoint/2010/main" val="336527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4C7DB6F-65C1-5FE0-CC5A-C6A64EB3F6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7007367"/>
              </p:ext>
            </p:extLst>
          </p:nvPr>
        </p:nvGraphicFramePr>
        <p:xfrm>
          <a:off x="1905000" y="1079500"/>
          <a:ext cx="14173200" cy="76634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3626120888"/>
                    </a:ext>
                  </a:extLst>
                </a:gridCol>
                <a:gridCol w="5638800">
                  <a:extLst>
                    <a:ext uri="{9D8B030D-6E8A-4147-A177-3AD203B41FA5}">
                      <a16:colId xmlns:a16="http://schemas.microsoft.com/office/drawing/2014/main" val="4272836331"/>
                    </a:ext>
                  </a:extLst>
                </a:gridCol>
                <a:gridCol w="6477000">
                  <a:extLst>
                    <a:ext uri="{9D8B030D-6E8A-4147-A177-3AD203B41FA5}">
                      <a16:colId xmlns:a16="http://schemas.microsoft.com/office/drawing/2014/main" val="3294171529"/>
                    </a:ext>
                  </a:extLst>
                </a:gridCol>
              </a:tblGrid>
              <a:tr h="1566901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/>
                        <a:t>TT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/>
                        <a:t>Thành </a:t>
                      </a:r>
                      <a:r>
                        <a:rPr lang="en-US" sz="5400" dirty="0" err="1"/>
                        <a:t>ngữ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chứa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từ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đồng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nghĩa</a:t>
                      </a:r>
                      <a:endParaRPr lang="en-US" sz="5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 err="1"/>
                        <a:t>Từ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đồng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nghĩa</a:t>
                      </a:r>
                      <a:endParaRPr lang="en-US" sz="5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6518087"/>
                  </a:ext>
                </a:extLst>
              </a:tr>
              <a:tr h="29630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2823184"/>
                  </a:ext>
                </a:extLst>
              </a:tr>
              <a:tr h="29630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122801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8C29CC1-2164-B694-E694-0236229908C0}"/>
              </a:ext>
            </a:extLst>
          </p:cNvPr>
          <p:cNvSpPr txBox="1"/>
          <p:nvPr/>
        </p:nvSpPr>
        <p:spPr>
          <a:xfrm>
            <a:off x="2362200" y="3390900"/>
            <a:ext cx="160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809E1A-2F9C-5A3C-91A8-2DA1A3FE0AE0}"/>
              </a:ext>
            </a:extLst>
          </p:cNvPr>
          <p:cNvSpPr txBox="1"/>
          <p:nvPr/>
        </p:nvSpPr>
        <p:spPr>
          <a:xfrm>
            <a:off x="4191000" y="3619500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</a:rPr>
              <a:t>Ngăn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sông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cấm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chợ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1C828E-E007-25CA-0561-7183FBDBEB3A}"/>
              </a:ext>
            </a:extLst>
          </p:cNvPr>
          <p:cNvSpPr txBox="1"/>
          <p:nvPr/>
        </p:nvSpPr>
        <p:spPr>
          <a:xfrm>
            <a:off x="10058400" y="3314700"/>
            <a:ext cx="533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solidFill>
                  <a:srgbClr val="FF0000"/>
                </a:solidFill>
              </a:rPr>
              <a:t>Có</a:t>
            </a:r>
            <a:r>
              <a:rPr lang="en-US" sz="4800" b="1" dirty="0">
                <a:solidFill>
                  <a:srgbClr val="FF0000"/>
                </a:solidFill>
              </a:rPr>
              <a:t> 1 </a:t>
            </a:r>
            <a:r>
              <a:rPr lang="en-US" sz="4800" b="1" dirty="0" err="1">
                <a:solidFill>
                  <a:srgbClr val="FF0000"/>
                </a:solidFill>
              </a:rPr>
              <a:t>cặp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từ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đồng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nghĩa</a:t>
            </a:r>
            <a:r>
              <a:rPr lang="en-US" sz="4800" b="1" dirty="0">
                <a:solidFill>
                  <a:srgbClr val="FF0000"/>
                </a:solidFill>
              </a:rPr>
              <a:t>: </a:t>
            </a:r>
            <a:r>
              <a:rPr lang="en-US" sz="4800" b="1" dirty="0" err="1">
                <a:solidFill>
                  <a:srgbClr val="FF0000"/>
                </a:solidFill>
              </a:rPr>
              <a:t>ngăn</a:t>
            </a:r>
            <a:r>
              <a:rPr lang="en-US" sz="4800" b="1" dirty="0">
                <a:solidFill>
                  <a:srgbClr val="FF0000"/>
                </a:solidFill>
              </a:rPr>
              <a:t>, </a:t>
            </a:r>
            <a:r>
              <a:rPr lang="en-US" sz="4800" b="1" dirty="0" err="1">
                <a:solidFill>
                  <a:srgbClr val="FF0000"/>
                </a:solidFill>
              </a:rPr>
              <a:t>cấm</a:t>
            </a:r>
            <a:r>
              <a:rPr lang="en-US" sz="48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10AF51-B0B4-25FB-E314-BC6934C8E29F}"/>
              </a:ext>
            </a:extLst>
          </p:cNvPr>
          <p:cNvSpPr txBox="1"/>
          <p:nvPr/>
        </p:nvSpPr>
        <p:spPr>
          <a:xfrm>
            <a:off x="2438400" y="6591300"/>
            <a:ext cx="160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D5E29D-1AAF-0AF2-21F9-82C0D9B35E06}"/>
              </a:ext>
            </a:extLst>
          </p:cNvPr>
          <p:cNvSpPr txBox="1"/>
          <p:nvPr/>
        </p:nvSpPr>
        <p:spPr>
          <a:xfrm>
            <a:off x="4267200" y="6819900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</a:rPr>
              <a:t>Thay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hình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đổi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dạng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504234-18CC-812F-2DD3-0351C9455243}"/>
              </a:ext>
            </a:extLst>
          </p:cNvPr>
          <p:cNvSpPr txBox="1"/>
          <p:nvPr/>
        </p:nvSpPr>
        <p:spPr>
          <a:xfrm>
            <a:off x="10058400" y="6057900"/>
            <a:ext cx="533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solidFill>
                  <a:srgbClr val="FF0000"/>
                </a:solidFill>
              </a:rPr>
              <a:t>Có</a:t>
            </a:r>
            <a:r>
              <a:rPr lang="en-US" sz="4800" b="1" dirty="0">
                <a:solidFill>
                  <a:srgbClr val="FF0000"/>
                </a:solidFill>
              </a:rPr>
              <a:t> 2 </a:t>
            </a:r>
            <a:r>
              <a:rPr lang="en-US" sz="4800" b="1" dirty="0" err="1">
                <a:solidFill>
                  <a:srgbClr val="FF0000"/>
                </a:solidFill>
              </a:rPr>
              <a:t>cặp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từ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đồng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nghĩa</a:t>
            </a:r>
            <a:r>
              <a:rPr lang="en-US" sz="4800" b="1" dirty="0">
                <a:solidFill>
                  <a:srgbClr val="FF0000"/>
                </a:solidFill>
              </a:rPr>
              <a:t>: </a:t>
            </a:r>
            <a:r>
              <a:rPr lang="en-US" sz="4800" b="1" dirty="0" err="1">
                <a:solidFill>
                  <a:srgbClr val="FF0000"/>
                </a:solidFill>
              </a:rPr>
              <a:t>thay</a:t>
            </a:r>
            <a:r>
              <a:rPr lang="en-US" sz="4800" b="1" dirty="0">
                <a:solidFill>
                  <a:srgbClr val="FF0000"/>
                </a:solidFill>
              </a:rPr>
              <a:t> – </a:t>
            </a:r>
            <a:r>
              <a:rPr lang="en-US" sz="4800" b="1" dirty="0" err="1">
                <a:solidFill>
                  <a:srgbClr val="FF0000"/>
                </a:solidFill>
              </a:rPr>
              <a:t>đổi</a:t>
            </a:r>
            <a:r>
              <a:rPr lang="en-US" sz="4800" b="1" dirty="0">
                <a:solidFill>
                  <a:srgbClr val="FF0000"/>
                </a:solidFill>
              </a:rPr>
              <a:t>; </a:t>
            </a:r>
            <a:r>
              <a:rPr lang="en-US" sz="4800" b="1" dirty="0" err="1">
                <a:solidFill>
                  <a:srgbClr val="FF0000"/>
                </a:solidFill>
              </a:rPr>
              <a:t>hình</a:t>
            </a:r>
            <a:r>
              <a:rPr lang="en-US" sz="4800" b="1" dirty="0">
                <a:solidFill>
                  <a:srgbClr val="FF0000"/>
                </a:solidFill>
              </a:rPr>
              <a:t> – </a:t>
            </a:r>
            <a:r>
              <a:rPr lang="en-US" sz="4800" b="1" dirty="0" err="1">
                <a:solidFill>
                  <a:srgbClr val="FF0000"/>
                </a:solidFill>
              </a:rPr>
              <a:t>dạng</a:t>
            </a:r>
            <a:r>
              <a:rPr lang="en-US" sz="48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4481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0" name="Freeform 90"/>
          <p:cNvSpPr/>
          <p:nvPr/>
        </p:nvSpPr>
        <p:spPr>
          <a:xfrm>
            <a:off x="16002000" y="8191500"/>
            <a:ext cx="2628188" cy="2303949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/>
          <p:cNvSpPr/>
          <p:nvPr/>
        </p:nvSpPr>
        <p:spPr>
          <a:xfrm rot="-8211718">
            <a:off x="575927" y="-600143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7392BEF7-067E-21D5-0921-D5DD80D7603C}"/>
              </a:ext>
            </a:extLst>
          </p:cNvPr>
          <p:cNvGrpSpPr/>
          <p:nvPr/>
        </p:nvGrpSpPr>
        <p:grpSpPr>
          <a:xfrm>
            <a:off x="1160742" y="342900"/>
            <a:ext cx="16074878" cy="1467761"/>
            <a:chOff x="1160742" y="342900"/>
            <a:chExt cx="16074878" cy="1467761"/>
          </a:xfrm>
        </p:grpSpPr>
        <p:grpSp>
          <p:nvGrpSpPr>
            <p:cNvPr id="170" name="Group 6">
              <a:extLst>
                <a:ext uri="{FF2B5EF4-FFF2-40B4-BE49-F238E27FC236}">
                  <a16:creationId xmlns:a16="http://schemas.microsoft.com/office/drawing/2014/main" id="{24343BE8-262F-86C6-DE90-937E9D3EC95B}"/>
                </a:ext>
              </a:extLst>
            </p:cNvPr>
            <p:cNvGrpSpPr/>
            <p:nvPr/>
          </p:nvGrpSpPr>
          <p:grpSpPr>
            <a:xfrm>
              <a:off x="2209800" y="342900"/>
              <a:ext cx="14071158" cy="1467761"/>
              <a:chOff x="0" y="0"/>
              <a:chExt cx="1978906" cy="1424845"/>
            </a:xfrm>
          </p:grpSpPr>
          <p:sp>
            <p:nvSpPr>
              <p:cNvPr id="171" name="Freeform 7">
                <a:extLst>
                  <a:ext uri="{FF2B5EF4-FFF2-40B4-BE49-F238E27FC236}">
                    <a16:creationId xmlns:a16="http://schemas.microsoft.com/office/drawing/2014/main" id="{76A0035E-CD22-6B6D-5FDF-E562F9E12E9E}"/>
                  </a:ext>
                </a:extLst>
              </p:cNvPr>
              <p:cNvSpPr/>
              <p:nvPr/>
            </p:nvSpPr>
            <p:spPr>
              <a:xfrm>
                <a:off x="0" y="0"/>
                <a:ext cx="1978906" cy="1424845"/>
              </a:xfrm>
              <a:custGeom>
                <a:avLst/>
                <a:gdLst/>
                <a:ahLst/>
                <a:cxnLst/>
                <a:rect l="l" t="t" r="r" b="b"/>
                <a:pathLst>
                  <a:path w="1978906" h="1424845">
                    <a:moveTo>
                      <a:pt x="52549" y="0"/>
                    </a:moveTo>
                    <a:lnTo>
                      <a:pt x="1926356" y="0"/>
                    </a:lnTo>
                    <a:cubicBezTo>
                      <a:pt x="1940293" y="0"/>
                      <a:pt x="1953659" y="5536"/>
                      <a:pt x="1963514" y="15391"/>
                    </a:cubicBezTo>
                    <a:cubicBezTo>
                      <a:pt x="1973369" y="25246"/>
                      <a:pt x="1978906" y="38612"/>
                      <a:pt x="1978906" y="52549"/>
                    </a:cubicBezTo>
                    <a:lnTo>
                      <a:pt x="1978906" y="1372296"/>
                    </a:lnTo>
                    <a:cubicBezTo>
                      <a:pt x="1978906" y="1401318"/>
                      <a:pt x="1955379" y="1424845"/>
                      <a:pt x="1926356" y="1424845"/>
                    </a:cubicBezTo>
                    <a:lnTo>
                      <a:pt x="52549" y="1424845"/>
                    </a:lnTo>
                    <a:cubicBezTo>
                      <a:pt x="38612" y="1424845"/>
                      <a:pt x="25246" y="1419308"/>
                      <a:pt x="15391" y="1409454"/>
                    </a:cubicBezTo>
                    <a:cubicBezTo>
                      <a:pt x="5536" y="1399599"/>
                      <a:pt x="0" y="1386232"/>
                      <a:pt x="0" y="1372296"/>
                    </a:cubicBezTo>
                    <a:lnTo>
                      <a:pt x="0" y="52549"/>
                    </a:lnTo>
                    <a:cubicBezTo>
                      <a:pt x="0" y="38612"/>
                      <a:pt x="5536" y="25246"/>
                      <a:pt x="15391" y="15391"/>
                    </a:cubicBezTo>
                    <a:cubicBezTo>
                      <a:pt x="25246" y="5536"/>
                      <a:pt x="38612" y="0"/>
                      <a:pt x="52549" y="0"/>
                    </a:cubicBezTo>
                    <a:close/>
                  </a:path>
                </a:pathLst>
              </a:custGeom>
              <a:solidFill>
                <a:srgbClr val="FFA7D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TextBox 8">
                <a:extLst>
                  <a:ext uri="{FF2B5EF4-FFF2-40B4-BE49-F238E27FC236}">
                    <a16:creationId xmlns:a16="http://schemas.microsoft.com/office/drawing/2014/main" id="{3C4EB448-E601-E972-0DF6-D9EEF6C2E10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78906" cy="1472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73" name="Freeform 11">
              <a:extLst>
                <a:ext uri="{FF2B5EF4-FFF2-40B4-BE49-F238E27FC236}">
                  <a16:creationId xmlns:a16="http://schemas.microsoft.com/office/drawing/2014/main" id="{00EA67D7-DC90-907B-9D09-586F9814C50A}"/>
                </a:ext>
              </a:extLst>
            </p:cNvPr>
            <p:cNvSpPr/>
            <p:nvPr/>
          </p:nvSpPr>
          <p:spPr>
            <a:xfrm rot="1709091">
              <a:off x="14778763" y="529807"/>
              <a:ext cx="2456857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1">
              <a:extLst>
                <a:ext uri="{FF2B5EF4-FFF2-40B4-BE49-F238E27FC236}">
                  <a16:creationId xmlns:a16="http://schemas.microsoft.com/office/drawing/2014/main" id="{3A15AE07-262F-A3FE-3F60-E914B475C972}"/>
                </a:ext>
              </a:extLst>
            </p:cNvPr>
            <p:cNvSpPr/>
            <p:nvPr/>
          </p:nvSpPr>
          <p:spPr>
            <a:xfrm rot="19368388">
              <a:off x="1160742" y="685108"/>
              <a:ext cx="2578309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id="{B0D92255-C409-DE8D-5A7D-4D0D0F61C650}"/>
              </a:ext>
            </a:extLst>
          </p:cNvPr>
          <p:cNvSpPr txBox="1"/>
          <p:nvPr/>
        </p:nvSpPr>
        <p:spPr>
          <a:xfrm>
            <a:off x="3886200" y="342900"/>
            <a:ext cx="1082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 dirty="0">
                <a:solidFill>
                  <a:srgbClr val="000000"/>
                </a:solidFill>
              </a:rPr>
              <a:t>4. </a:t>
            </a:r>
            <a:r>
              <a:rPr lang="en-US" sz="4800" b="1" dirty="0" err="1">
                <a:solidFill>
                  <a:srgbClr val="000000"/>
                </a:solidFill>
              </a:rPr>
              <a:t>Chọn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từ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thích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hợp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trong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mỗi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nhóm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từ</a:t>
            </a:r>
            <a:r>
              <a:rPr lang="en-US" sz="4800" b="1" dirty="0">
                <a:solidFill>
                  <a:srgbClr val="000000"/>
                </a:solidFill>
              </a:rPr>
              <a:t> 4. </a:t>
            </a:r>
            <a:r>
              <a:rPr lang="en-US" sz="4800" b="1" dirty="0" err="1">
                <a:solidFill>
                  <a:srgbClr val="000000"/>
                </a:solidFill>
              </a:rPr>
              <a:t>đồng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nghĩa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để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hoàn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thiện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đoạn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văn</a:t>
            </a:r>
            <a:r>
              <a:rPr lang="en-US" sz="4800" b="1" dirty="0">
                <a:solidFill>
                  <a:srgbClr val="000000"/>
                </a:solidFill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1E4E96-4E11-51DE-6604-A964BE6DCA58}"/>
              </a:ext>
            </a:extLst>
          </p:cNvPr>
          <p:cNvSpPr txBox="1"/>
          <p:nvPr/>
        </p:nvSpPr>
        <p:spPr>
          <a:xfrm>
            <a:off x="1143000" y="2400300"/>
            <a:ext cx="15697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Tháng Ba, tháng Tư, Tây Trường Sơn </a:t>
            </a:r>
            <a:r>
              <a:rPr lang="vi-VN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(1)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khai mạc/ bắt đầu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mùa mưa. Mưa tới đâu, cỏ lá </a:t>
            </a:r>
            <a:r>
              <a:rPr lang="vi-VN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(2)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tốt tươi/ tươi tắn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tới đó. Phía trước bầy voi luôn luôn là những vùng đất </a:t>
            </a:r>
            <a:r>
              <a:rPr lang="vi-VN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(3)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no nê/ no đủ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), nơi chúng có thể sống những ngày sung sướng bù lại thời gian </a:t>
            </a:r>
            <a:r>
              <a:rPr lang="vi-VN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(4)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đói khát/ đói rách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của mùa thu. Vì thế, bầy voi cứ theo sau những cơn mưa mà đi. Đó là luật lệ của rừng.</a:t>
            </a:r>
          </a:p>
          <a:p>
            <a:pPr algn="r"/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(Theo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Vũ Hùng)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7358EE-7B4F-A4B7-BA8B-0B1FDF7173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1600" y="6362700"/>
            <a:ext cx="15392400" cy="336746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451B735-3D3A-8872-6D1E-26EB53A32C98}"/>
              </a:ext>
            </a:extLst>
          </p:cNvPr>
          <p:cNvSpPr/>
          <p:nvPr/>
        </p:nvSpPr>
        <p:spPr>
          <a:xfrm>
            <a:off x="12573000" y="2400300"/>
            <a:ext cx="17526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9DA79BB-A97D-F41D-AD1F-6384DAC4B17D}"/>
              </a:ext>
            </a:extLst>
          </p:cNvPr>
          <p:cNvSpPr/>
          <p:nvPr/>
        </p:nvSpPr>
        <p:spPr>
          <a:xfrm>
            <a:off x="5867400" y="3009900"/>
            <a:ext cx="17526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9CC282F-C98E-C43E-8A19-6598501D2B0D}"/>
              </a:ext>
            </a:extLst>
          </p:cNvPr>
          <p:cNvSpPr/>
          <p:nvPr/>
        </p:nvSpPr>
        <p:spPr>
          <a:xfrm>
            <a:off x="8686800" y="3619500"/>
            <a:ext cx="13716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DAFAD86-2E39-ADCA-E049-2D2C784619E0}"/>
              </a:ext>
            </a:extLst>
          </p:cNvPr>
          <p:cNvSpPr/>
          <p:nvPr/>
        </p:nvSpPr>
        <p:spPr>
          <a:xfrm>
            <a:off x="9067800" y="4305300"/>
            <a:ext cx="19050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09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4" grpId="0"/>
      <p:bldP spid="7" grpId="0" animBg="1"/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4AA58E8-F323-4B58-AE16-61B0885632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881" y="6888146"/>
            <a:ext cx="2676477" cy="3579788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6E49B9F5-C3CD-4395-A94D-4C7EAA1740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413" y="6888146"/>
            <a:ext cx="2676477" cy="3579788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20F45E8A-D805-4E4C-A5A3-817431AF97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3771900"/>
            <a:ext cx="2676477" cy="3579788"/>
          </a:xfrm>
          <a:prstGeom prst="rect">
            <a:avLst/>
          </a:prstGeom>
        </p:spPr>
      </p:pic>
      <p:sp>
        <p:nvSpPr>
          <p:cNvPr id="12" name="Hộp Văn bản 11">
            <a:hlinkClick r:id="rId5" action="ppaction://hlinksldjump"/>
            <a:extLst>
              <a:ext uri="{FF2B5EF4-FFF2-40B4-BE49-F238E27FC236}">
                <a16:creationId xmlns:a16="http://schemas.microsoft.com/office/drawing/2014/main" id="{82D8253B-E8F9-4B23-9CBA-F4FD48282B01}"/>
              </a:ext>
            </a:extLst>
          </p:cNvPr>
          <p:cNvSpPr txBox="1"/>
          <p:nvPr/>
        </p:nvSpPr>
        <p:spPr>
          <a:xfrm>
            <a:off x="8726350" y="7695367"/>
            <a:ext cx="485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</a:t>
            </a:r>
          </a:p>
        </p:txBody>
      </p:sp>
      <p:sp>
        <p:nvSpPr>
          <p:cNvPr id="13" name="Hộp Văn bản 12">
            <a:hlinkClick r:id="rId6" action="ppaction://hlinksldjump"/>
            <a:extLst>
              <a:ext uri="{FF2B5EF4-FFF2-40B4-BE49-F238E27FC236}">
                <a16:creationId xmlns:a16="http://schemas.microsoft.com/office/drawing/2014/main" id="{BA06E1F4-9A1D-4423-90FD-3F9DBFD71D8F}"/>
              </a:ext>
            </a:extLst>
          </p:cNvPr>
          <p:cNvSpPr txBox="1"/>
          <p:nvPr/>
        </p:nvSpPr>
        <p:spPr>
          <a:xfrm>
            <a:off x="12252115" y="7685954"/>
            <a:ext cx="485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2</a:t>
            </a:r>
          </a:p>
        </p:txBody>
      </p:sp>
      <p:sp>
        <p:nvSpPr>
          <p:cNvPr id="14" name="Hộp Văn bản 13">
            <a:hlinkClick r:id="rId7" action="ppaction://hlinksldjump"/>
            <a:extLst>
              <a:ext uri="{FF2B5EF4-FFF2-40B4-BE49-F238E27FC236}">
                <a16:creationId xmlns:a16="http://schemas.microsoft.com/office/drawing/2014/main" id="{0AA76C1E-2D46-48CD-B2F9-F437F4015F95}"/>
              </a:ext>
            </a:extLst>
          </p:cNvPr>
          <p:cNvSpPr txBox="1"/>
          <p:nvPr/>
        </p:nvSpPr>
        <p:spPr>
          <a:xfrm>
            <a:off x="11382571" y="4573478"/>
            <a:ext cx="485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3</a:t>
            </a:r>
          </a:p>
        </p:txBody>
      </p:sp>
      <p:pic>
        <p:nvPicPr>
          <p:cNvPr id="4" name="Hình ảnh 3" descr="Ảnh có chứa văn bản, búp bê, mẫu họa&#10;&#10;Mô tả được tạo tự động">
            <a:hlinkClick r:id="rId8" action="ppaction://hlinksldjump"/>
            <a:extLst>
              <a:ext uri="{FF2B5EF4-FFF2-40B4-BE49-F238E27FC236}">
                <a16:creationId xmlns:a16="http://schemas.microsoft.com/office/drawing/2014/main" id="{BA658D22-E2AB-3EEC-FDEA-95579530493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1074469" y="3949688"/>
            <a:ext cx="6197522" cy="7095806"/>
          </a:xfrm>
          <a:prstGeom prst="rect">
            <a:avLst/>
          </a:prstGeom>
        </p:spPr>
      </p:pic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0EEDF796-4A28-0C38-3805-D30B7CDACC11}"/>
              </a:ext>
            </a:extLst>
          </p:cNvPr>
          <p:cNvSpPr/>
          <p:nvPr/>
        </p:nvSpPr>
        <p:spPr>
          <a:xfrm>
            <a:off x="3209289" y="1088573"/>
            <a:ext cx="5517060" cy="3352800"/>
          </a:xfrm>
          <a:prstGeom prst="wedgeEllipseCallout">
            <a:avLst>
              <a:gd name="adj1" fmla="val -3483"/>
              <a:gd name="adj2" fmla="val 65506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6000">
              <a:solidFill>
                <a:srgbClr val="FF0000"/>
              </a:solidFill>
              <a:latin typeface="#9Slide05 SVNClementine" panose="020F0502020204030203" pitchFamily="34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2CE344A4-2BFB-B8DF-4C1D-2889DC69724F}"/>
              </a:ext>
            </a:extLst>
          </p:cNvPr>
          <p:cNvSpPr txBox="1"/>
          <p:nvPr/>
        </p:nvSpPr>
        <p:spPr>
          <a:xfrm>
            <a:off x="3391126" y="1490145"/>
            <a:ext cx="51291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200">
                <a:solidFill>
                  <a:prstClr val="black"/>
                </a:solidFill>
                <a:latin typeface="Calibri" panose="020F0502020204030204"/>
              </a:rPr>
              <a:t>Để thu hoạch bông hoa, các bạn hãy </a:t>
            </a:r>
            <a:r>
              <a:rPr lang="en-US" sz="4200" b="1">
                <a:solidFill>
                  <a:prstClr val="black"/>
                </a:solidFill>
                <a:latin typeface="Calibri" panose="020F0502020204030204"/>
              </a:rPr>
              <a:t>trả lời đúng các câu hỏi </a:t>
            </a:r>
            <a:r>
              <a:rPr lang="en-US" sz="4200">
                <a:solidFill>
                  <a:prstClr val="black"/>
                </a:solidFill>
                <a:latin typeface="Calibri" panose="020F0502020204030204"/>
              </a:rPr>
              <a:t>tìm hiểu bài nhé!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FBEFB2-0222-45AA-A73E-D9B8F7EE5BC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90120" y="13692"/>
            <a:ext cx="8861304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9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7" grpId="0" animBg="1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5" name="Table 7">
            <a:extLst>
              <a:ext uri="{FF2B5EF4-FFF2-40B4-BE49-F238E27FC236}">
                <a16:creationId xmlns:a16="http://schemas.microsoft.com/office/drawing/2014/main" id="{6C762BFB-B2C8-07FB-C7BF-C8A69BB761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4341627"/>
              </p:ext>
            </p:extLst>
          </p:nvPr>
        </p:nvGraphicFramePr>
        <p:xfrm>
          <a:off x="1066800" y="876300"/>
          <a:ext cx="16078200" cy="8686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76400">
                  <a:extLst>
                    <a:ext uri="{9D8B030D-6E8A-4147-A177-3AD203B41FA5}">
                      <a16:colId xmlns:a16="http://schemas.microsoft.com/office/drawing/2014/main" val="2698004864"/>
                    </a:ext>
                  </a:extLst>
                </a:gridCol>
                <a:gridCol w="5715000">
                  <a:extLst>
                    <a:ext uri="{9D8B030D-6E8A-4147-A177-3AD203B41FA5}">
                      <a16:colId xmlns:a16="http://schemas.microsoft.com/office/drawing/2014/main" val="306347794"/>
                    </a:ext>
                  </a:extLst>
                </a:gridCol>
                <a:gridCol w="8686800">
                  <a:extLst>
                    <a:ext uri="{9D8B030D-6E8A-4147-A177-3AD203B41FA5}">
                      <a16:colId xmlns:a16="http://schemas.microsoft.com/office/drawing/2014/main" val="817235117"/>
                    </a:ext>
                  </a:extLst>
                </a:gridCol>
              </a:tblGrid>
              <a:tr h="1172124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/>
                        <a:t>Câu</a:t>
                      </a:r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/>
                        <a:t>Đáp</a:t>
                      </a:r>
                      <a:r>
                        <a:rPr lang="en-US" sz="4800" dirty="0"/>
                        <a:t> </a:t>
                      </a:r>
                      <a:r>
                        <a:rPr lang="en-US" sz="4800" dirty="0" err="1"/>
                        <a:t>án</a:t>
                      </a:r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/>
                        <a:t>Giải</a:t>
                      </a:r>
                      <a:r>
                        <a:rPr lang="en-US" sz="4800" dirty="0"/>
                        <a:t> </a:t>
                      </a:r>
                      <a:r>
                        <a:rPr lang="en-US" sz="4800" dirty="0" err="1"/>
                        <a:t>thích</a:t>
                      </a:r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2506073"/>
                  </a:ext>
                </a:extLst>
              </a:tr>
              <a:tr h="2479492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8421848"/>
                  </a:ext>
                </a:extLst>
              </a:tr>
              <a:tr h="1910984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6589964"/>
                  </a:ext>
                </a:extLst>
              </a:tr>
              <a:tr h="312420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80802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6106A3D-AD18-D067-E228-30D9A844915D}"/>
              </a:ext>
            </a:extLst>
          </p:cNvPr>
          <p:cNvSpPr txBox="1"/>
          <p:nvPr/>
        </p:nvSpPr>
        <p:spPr>
          <a:xfrm>
            <a:off x="2895600" y="2324100"/>
            <a:ext cx="5410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háng Ba, tháng Tư, Tây Trường Sơn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bắt đầu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mùa mưa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3C53E8-D1C5-1C3E-9EE2-B26B2B44B56B}"/>
              </a:ext>
            </a:extLst>
          </p:cNvPr>
          <p:cNvSpPr txBox="1"/>
          <p:nvPr/>
        </p:nvSpPr>
        <p:spPr>
          <a:xfrm>
            <a:off x="2971800" y="4914900"/>
            <a:ext cx="541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Mưa tới đâu, cỏ lá 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tốt tươi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tới đó. 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791FE4-0B0B-071A-F256-8FD0D46BAF93}"/>
              </a:ext>
            </a:extLst>
          </p:cNvPr>
          <p:cNvSpPr txBox="1"/>
          <p:nvPr/>
        </p:nvSpPr>
        <p:spPr>
          <a:xfrm>
            <a:off x="2895600" y="6515100"/>
            <a:ext cx="5410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Phía trước bầy voi luôn luôn là những vùng đất </a:t>
            </a:r>
            <a:r>
              <a:rPr lang="vi-VN" sz="32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no đủ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nơi chúng có thể sống những ngày sung sướng bù lại thời gian </a:t>
            </a:r>
            <a:r>
              <a:rPr lang="vi-VN" sz="32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đói khát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của mùa thu. 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359CCA-7BF1-622F-CA65-AD45DEE89082}"/>
              </a:ext>
            </a:extLst>
          </p:cNvPr>
          <p:cNvSpPr txBox="1"/>
          <p:nvPr/>
        </p:nvSpPr>
        <p:spPr>
          <a:xfrm>
            <a:off x="8686800" y="2324100"/>
            <a:ext cx="807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 chọn </a:t>
            </a:r>
            <a:r>
              <a:rPr lang="vi-VN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khai mạc </a:t>
            </a:r>
            <a:r>
              <a:rPr lang="vi-VN" sz="36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 khai mạc chỉ dùng trong trường hợp bắt đầu/mở đầu một buổi biểu diễn hay một buổi lễ.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EC657E-0C47-9ED3-AA05-7084321640E7}"/>
              </a:ext>
            </a:extLst>
          </p:cNvPr>
          <p:cNvSpPr txBox="1"/>
          <p:nvPr/>
        </p:nvSpPr>
        <p:spPr>
          <a:xfrm>
            <a:off x="8610600" y="4686300"/>
            <a:ext cx="8458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tươi tốt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diễn tả được đặc điểm của cây cối xanh tốt do được phát triển trong điều kiện thuận lợi. Không chọn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tươi tắn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còn có nét nghĩa “ánh lên niềm vui” (nụ cười tươi tắn)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F41029-43CE-428A-A4B0-0DB39188EBAE}"/>
              </a:ext>
            </a:extLst>
          </p:cNvPr>
          <p:cNvSpPr txBox="1"/>
          <p:nvPr/>
        </p:nvSpPr>
        <p:spPr>
          <a:xfrm>
            <a:off x="8534400" y="6515100"/>
            <a:ext cx="8382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văn nói về một vùng đất, từ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 đủ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 hợp để nói về đời sống vật chất của một nơi sinh sống.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chọn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 nê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chỉ nói về cảm giác ăn một bữa no.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đói khát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diễn tả sự thiếu ăn, khổ cực. Không chọn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đói rách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diễn tả cảnh sống khổ cực của con người (ăn đói, mặc rách).</a:t>
            </a:r>
          </a:p>
        </p:txBody>
      </p:sp>
    </p:spTree>
    <p:extLst>
      <p:ext uri="{BB962C8B-B14F-4D97-AF65-F5344CB8AC3E}">
        <p14:creationId xmlns:p14="http://schemas.microsoft.com/office/powerpoint/2010/main" val="182256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4" grpId="0"/>
      <p:bldP spid="15" grpId="0"/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291944">
            <a:off x="15993573" y="-351537"/>
            <a:ext cx="1585804" cy="2550269"/>
          </a:xfrm>
          <a:custGeom>
            <a:avLst/>
            <a:gdLst/>
            <a:ahLst/>
            <a:cxnLst/>
            <a:rect l="l" t="t" r="r" b="b"/>
            <a:pathLst>
              <a:path w="1585804" h="2550269">
                <a:moveTo>
                  <a:pt x="0" y="0"/>
                </a:moveTo>
                <a:lnTo>
                  <a:pt x="1585804" y="0"/>
                </a:lnTo>
                <a:lnTo>
                  <a:pt x="1585804" y="2550270"/>
                </a:lnTo>
                <a:lnTo>
                  <a:pt x="0" y="25502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719906">
            <a:off x="352426" y="-65867"/>
            <a:ext cx="2787091" cy="2189134"/>
          </a:xfrm>
          <a:custGeom>
            <a:avLst/>
            <a:gdLst/>
            <a:ahLst/>
            <a:cxnLst/>
            <a:rect l="l" t="t" r="r" b="b"/>
            <a:pathLst>
              <a:path w="2787091" h="2189134">
                <a:moveTo>
                  <a:pt x="0" y="0"/>
                </a:moveTo>
                <a:lnTo>
                  <a:pt x="2787091" y="0"/>
                </a:lnTo>
                <a:lnTo>
                  <a:pt x="2787091" y="2189134"/>
                </a:lnTo>
                <a:lnTo>
                  <a:pt x="0" y="21891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99C20F3-FC76-AB76-7E4B-A59D3F022DB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1066800" y="5067301"/>
            <a:ext cx="4117634" cy="5219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912C50-F949-9DBF-EFFA-811456768E0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4173200" y="5232280"/>
            <a:ext cx="3436605" cy="5054720"/>
          </a:xfrm>
          <a:prstGeom prst="rect">
            <a:avLst/>
          </a:prstGeom>
        </p:spPr>
      </p:pic>
      <p:pic>
        <p:nvPicPr>
          <p:cNvPr id="4" name="Picture 3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1A43969A-07C7-CE23-0FE2-11B337726C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638300"/>
            <a:ext cx="9749410" cy="784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14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D8BA640-BA4F-5437-D7B6-7B187F824741}"/>
              </a:ext>
            </a:extLst>
          </p:cNvPr>
          <p:cNvGrpSpPr/>
          <p:nvPr/>
        </p:nvGrpSpPr>
        <p:grpSpPr>
          <a:xfrm>
            <a:off x="3733800" y="0"/>
            <a:ext cx="10134600" cy="3657600"/>
            <a:chOff x="3733800" y="0"/>
            <a:chExt cx="10134600" cy="36576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C2C6E42-A0D7-2A84-33BB-0F3432E9EB76}"/>
                </a:ext>
              </a:extLst>
            </p:cNvPr>
            <p:cNvGrpSpPr/>
            <p:nvPr/>
          </p:nvGrpSpPr>
          <p:grpSpPr>
            <a:xfrm>
              <a:off x="3733800" y="0"/>
              <a:ext cx="10134600" cy="3657600"/>
              <a:chOff x="8877299" y="85725"/>
              <a:chExt cx="2428876" cy="1876425"/>
            </a:xfrm>
          </p:grpSpPr>
          <p:sp>
            <p:nvSpPr>
              <p:cNvPr id="11" name="Freeform 8">
                <a:extLst>
                  <a:ext uri="{FF2B5EF4-FFF2-40B4-BE49-F238E27FC236}">
                    <a16:creationId xmlns:a16="http://schemas.microsoft.com/office/drawing/2014/main" id="{39F27989-C4B1-A48A-DB4B-D6DB90EE34DD}"/>
                  </a:ext>
                </a:extLst>
              </p:cNvPr>
              <p:cNvSpPr/>
              <p:nvPr/>
            </p:nvSpPr>
            <p:spPr>
              <a:xfrm>
                <a:off x="8877299" y="85725"/>
                <a:ext cx="2428876" cy="1876425"/>
              </a:xfrm>
              <a:custGeom>
                <a:avLst/>
                <a:gdLst/>
                <a:ahLst/>
                <a:cxnLst/>
                <a:rect l="l" t="t" r="r" b="b"/>
                <a:pathLst>
                  <a:path w="3024000" h="2691360">
                    <a:moveTo>
                      <a:pt x="0" y="0"/>
                    </a:moveTo>
                    <a:lnTo>
                      <a:pt x="3024000" y="0"/>
                    </a:lnTo>
                    <a:lnTo>
                      <a:pt x="3024000" y="2691360"/>
                    </a:lnTo>
                    <a:lnTo>
                      <a:pt x="0" y="269136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74468A8-22E6-047D-1BFA-C74B408DC1C0}"/>
                  </a:ext>
                </a:extLst>
              </p:cNvPr>
              <p:cNvSpPr txBox="1"/>
              <p:nvPr/>
            </p:nvSpPr>
            <p:spPr>
              <a:xfrm>
                <a:off x="8987532" y="885825"/>
                <a:ext cx="2238231" cy="6789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endParaRPr lang="vi-VN" sz="8000" b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0B28425-2AA2-3A16-8A11-A03A8241744D}"/>
                </a:ext>
              </a:extLst>
            </p:cNvPr>
            <p:cNvSpPr txBox="1"/>
            <p:nvPr/>
          </p:nvSpPr>
          <p:spPr>
            <a:xfrm>
              <a:off x="4495800" y="1714500"/>
              <a:ext cx="84582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Tm từ đồng nghĩa với mỗi từ in đậm trong bà</a:t>
              </a:r>
              <a:r>
                <a:rPr lang="en-US" sz="4400" b="1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i</a:t>
              </a:r>
              <a:r>
                <a:rPr lang="en-US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ca dao</a:t>
              </a:r>
              <a:r>
                <a:rPr lang="en-US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dưới đây:</a:t>
              </a:r>
              <a:endParaRPr lang="vi-VN" sz="9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ACA732B-FEA7-CA19-8BC4-A9AF91962098}"/>
              </a:ext>
            </a:extLst>
          </p:cNvPr>
          <p:cNvSpPr txBox="1"/>
          <p:nvPr/>
        </p:nvSpPr>
        <p:spPr>
          <a:xfrm>
            <a:off x="2286000" y="4000500"/>
            <a:ext cx="13716000" cy="4503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tép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kho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hái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trà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măng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hổ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trăn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...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(Ca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dao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96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标注 9"/>
          <p:cNvSpPr/>
          <p:nvPr/>
        </p:nvSpPr>
        <p:spPr>
          <a:xfrm>
            <a:off x="7620000" y="2247900"/>
            <a:ext cx="35522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GB" altLang="zh-CN" sz="8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trái</a:t>
            </a:r>
            <a:endParaRPr lang="en-GB" altLang="zh-CN" sz="80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529417" y="6727190"/>
            <a:ext cx="15988351" cy="193899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1828800"/>
            <a:r>
              <a:rPr lang="en-GB" altLang="en-US" sz="12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T</a:t>
            </a:r>
            <a:r>
              <a:rPr lang="en-US" altLang="zh-CN" sz="12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ừ đồng nghĩa </a:t>
            </a:r>
            <a:r>
              <a:rPr lang="en-US" altLang="zh-CN" sz="12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altLang="zh-CN" sz="12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12000" b="1" kern="0" dirty="0" err="1">
                <a:solidFill>
                  <a:srgbClr val="F79646">
                    <a:lumMod val="60000"/>
                    <a:lumOff val="40000"/>
                  </a:srgbClr>
                </a:solidFill>
                <a:latin typeface="Cambria" panose="02040503050406030204" pitchFamily="18" charset="0"/>
                <a:ea typeface="Yeseva One" panose="00000500000000000000" charset="0"/>
                <a:cs typeface="Times New Roman" panose="02020603050405020304" pitchFamily="18" charset="0"/>
                <a:sym typeface="+mn-ea"/>
              </a:rPr>
              <a:t>quả</a:t>
            </a:r>
            <a:endParaRPr lang="zh-CN" altLang="en-US" sz="12000" b="1" kern="0" dirty="0">
              <a:solidFill>
                <a:srgbClr val="F79646">
                  <a:lumMod val="60000"/>
                  <a:lumOff val="40000"/>
                </a:srgbClr>
              </a:solidFill>
              <a:latin typeface="Cambria" panose="02040503050406030204" pitchFamily="18" charset="0"/>
              <a:ea typeface="Yeseva One" panose="00000500000000000000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标注 9"/>
          <p:cNvSpPr/>
          <p:nvPr/>
        </p:nvSpPr>
        <p:spPr>
          <a:xfrm>
            <a:off x="2362200" y="2171700"/>
            <a:ext cx="35522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Cọp</a:t>
            </a:r>
            <a:endParaRPr kumimoji="0" lang="en-GB" altLang="zh-CN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529417" y="6727190"/>
            <a:ext cx="15130745" cy="193899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T</a:t>
            </a:r>
            <a:r>
              <a:rPr kumimoji="0" lang="en-US" altLang="zh-CN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ừ đồng nghĩa </a:t>
            </a:r>
            <a:r>
              <a:rPr kumimoji="0" lang="en-US" altLang="zh-CN" sz="1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kumimoji="0" lang="en-US" altLang="zh-CN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12000" b="1" i="0" u="none" strike="noStrike" kern="0" cap="none" spc="0" normalizeH="0" baseline="0" noProof="0" dirty="0" err="1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Yeseva One" panose="00000500000000000000" charset="0"/>
                <a:cs typeface="Times New Roman" panose="02020603050405020304" pitchFamily="18" charset="0"/>
                <a:sym typeface="+mn-ea"/>
              </a:rPr>
              <a:t>hổ</a:t>
            </a:r>
            <a:endParaRPr kumimoji="0" lang="zh-CN" altLang="en-US" sz="12000" b="1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60000"/>
                  <a:lumOff val="4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Yeseva One" panose="00000500000000000000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矩形标注 9">
            <a:extLst>
              <a:ext uri="{FF2B5EF4-FFF2-40B4-BE49-F238E27FC236}">
                <a16:creationId xmlns:a16="http://schemas.microsoft.com/office/drawing/2014/main" id="{4D8F46FD-2CE7-BDBD-1521-C445E27B6158}"/>
              </a:ext>
            </a:extLst>
          </p:cNvPr>
          <p:cNvSpPr/>
          <p:nvPr/>
        </p:nvSpPr>
        <p:spPr>
          <a:xfrm>
            <a:off x="12039600" y="2247900"/>
            <a:ext cx="35522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Ông</a:t>
            </a:r>
            <a:r>
              <a:rPr kumimoji="0" lang="en-GB" altLang="zh-CN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</a:t>
            </a:r>
            <a:r>
              <a:rPr kumimoji="0" lang="en-GB" altLang="zh-CN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mươi</a:t>
            </a:r>
            <a:endParaRPr kumimoji="0" lang="en-GB" altLang="zh-CN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标注 9">
            <a:extLst>
              <a:ext uri="{FF2B5EF4-FFF2-40B4-BE49-F238E27FC236}">
                <a16:creationId xmlns:a16="http://schemas.microsoft.com/office/drawing/2014/main" id="{795C94EE-3A56-D5C7-BECD-712B898FD7C9}"/>
              </a:ext>
            </a:extLst>
          </p:cNvPr>
          <p:cNvSpPr/>
          <p:nvPr/>
        </p:nvSpPr>
        <p:spPr>
          <a:xfrm>
            <a:off x="7315200" y="723900"/>
            <a:ext cx="35522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Hùm</a:t>
            </a:r>
            <a:endParaRPr kumimoji="0" lang="en-GB" altLang="zh-CN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8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5" grpId="0"/>
      <p:bldP spid="2" grpId="0" bldLvl="0" animBg="1"/>
      <p:bldP spid="3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标注 9"/>
          <p:cNvSpPr/>
          <p:nvPr/>
        </p:nvSpPr>
        <p:spPr>
          <a:xfrm>
            <a:off x="7772400" y="2324100"/>
            <a:ext cx="35522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8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đem</a:t>
            </a:r>
            <a:endParaRPr kumimoji="0" lang="en-GB" altLang="zh-CN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2133600" y="6972300"/>
            <a:ext cx="14413498" cy="163121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T</a:t>
            </a:r>
            <a:r>
              <a:rPr kumimoji="0" lang="en-US" altLang="zh-CN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ừ đồng nghĩa </a:t>
            </a:r>
            <a:r>
              <a:rPr kumimoji="0" lang="en-US" altLang="zh-CN" sz="10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kumimoji="0" lang="en-US" altLang="zh-CN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10000" b="1" i="0" u="none" strike="noStrike" kern="0" cap="none" spc="0" normalizeH="0" baseline="0" noProof="0" dirty="0" err="1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Yeseva One" panose="00000500000000000000" charset="0"/>
                <a:cs typeface="Times New Roman" panose="02020603050405020304" pitchFamily="18" charset="0"/>
                <a:sym typeface="+mn-ea"/>
              </a:rPr>
              <a:t>mang</a:t>
            </a:r>
            <a:endParaRPr kumimoji="0" lang="zh-CN" altLang="en-US" sz="10000" b="1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60000"/>
                  <a:lumOff val="4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Yeseva One" panose="00000500000000000000" charset="0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9232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3710285" y="2057400"/>
            <a:ext cx="4577715" cy="8229600"/>
          </a:xfrm>
          <a:custGeom>
            <a:avLst/>
            <a:gdLst/>
            <a:ahLst/>
            <a:cxnLst/>
            <a:rect l="l" t="t" r="r" b="b"/>
            <a:pathLst>
              <a:path w="4577715" h="8229600">
                <a:moveTo>
                  <a:pt x="0" y="0"/>
                </a:moveTo>
                <a:lnTo>
                  <a:pt x="4577715" y="0"/>
                </a:lnTo>
                <a:lnTo>
                  <a:pt x="45777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90">
            <a:extLst>
              <a:ext uri="{FF2B5EF4-FFF2-40B4-BE49-F238E27FC236}">
                <a16:creationId xmlns:a16="http://schemas.microsoft.com/office/drawing/2014/main" id="{37EF12E8-C6B0-DF13-FE76-4E885C4FE7B8}"/>
              </a:ext>
            </a:extLst>
          </p:cNvPr>
          <p:cNvSpPr/>
          <p:nvPr/>
        </p:nvSpPr>
        <p:spPr>
          <a:xfrm>
            <a:off x="30480" y="6591301"/>
            <a:ext cx="3779520" cy="3695700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9C8F517-B3BD-0610-0B6E-389E58938D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" y="0"/>
            <a:ext cx="2438400" cy="24142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F8592F-2675-21F0-CC6E-9B4769C79E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9400" y="2247900"/>
            <a:ext cx="10476927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03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út Hành động: Lùi hoặc Trước 16">
            <a:hlinkClick r:id="rId3" action="ppaction://hlinksldjump"/>
            <a:extLst>
              <a:ext uri="{FF2B5EF4-FFF2-40B4-BE49-F238E27FC236}">
                <a16:creationId xmlns:a16="http://schemas.microsoft.com/office/drawing/2014/main" id="{BABEF752-E6BD-442C-AB22-F7421FA24248}"/>
              </a:ext>
            </a:extLst>
          </p:cNvPr>
          <p:cNvSpPr/>
          <p:nvPr/>
        </p:nvSpPr>
        <p:spPr>
          <a:xfrm>
            <a:off x="16399565" y="8845826"/>
            <a:ext cx="1172819" cy="1018511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FE9248D2-42B3-CD61-C05B-07757DF75A0D}"/>
              </a:ext>
            </a:extLst>
          </p:cNvPr>
          <p:cNvGrpSpPr/>
          <p:nvPr/>
        </p:nvGrpSpPr>
        <p:grpSpPr>
          <a:xfrm>
            <a:off x="890340" y="919274"/>
            <a:ext cx="16507320" cy="5062426"/>
            <a:chOff x="308203" y="2337884"/>
            <a:chExt cx="12870924" cy="3503287"/>
          </a:xfrm>
        </p:grpSpPr>
        <p:sp>
          <p:nvSpPr>
            <p:cNvPr id="3" name="Rectangle: Rounded Corners 3">
              <a:extLst>
                <a:ext uri="{FF2B5EF4-FFF2-40B4-BE49-F238E27FC236}">
                  <a16:creationId xmlns:a16="http://schemas.microsoft.com/office/drawing/2014/main" id="{BAC968C9-1064-CD90-A698-2E7E6B0092C8}"/>
                </a:ext>
              </a:extLst>
            </p:cNvPr>
            <p:cNvSpPr/>
            <p:nvPr/>
          </p:nvSpPr>
          <p:spPr>
            <a:xfrm>
              <a:off x="980516" y="2533778"/>
              <a:ext cx="12198611" cy="3307393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custGeom>
                      <a:avLst/>
                      <a:gdLst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5645060" h="4779349" fill="none" extrusionOk="0">
                          <a:moveTo>
                            <a:pt x="0" y="1167166"/>
                          </a:moveTo>
                          <a:cubicBezTo>
                            <a:pt x="-11818" y="601182"/>
                            <a:pt x="113715" y="-60337"/>
                            <a:pt x="369954" y="0"/>
                          </a:cubicBezTo>
                          <a:cubicBezTo>
                            <a:pt x="4420007" y="33258"/>
                            <a:pt x="11483379" y="-1293649"/>
                            <a:pt x="15275105" y="0"/>
                          </a:cubicBezTo>
                          <a:cubicBezTo>
                            <a:pt x="15494154" y="7730"/>
                            <a:pt x="15575636" y="453198"/>
                            <a:pt x="15645059" y="1167166"/>
                          </a:cubicBezTo>
                          <a:cubicBezTo>
                            <a:pt x="15858904" y="1848709"/>
                            <a:pt x="15606622" y="2745846"/>
                            <a:pt x="15645059" y="3612182"/>
                          </a:cubicBezTo>
                          <a:cubicBezTo>
                            <a:pt x="15677050" y="4213447"/>
                            <a:pt x="15490326" y="4756783"/>
                            <a:pt x="15275105" y="4779349"/>
                          </a:cubicBezTo>
                          <a:cubicBezTo>
                            <a:pt x="12716960" y="5077952"/>
                            <a:pt x="4026200" y="4273685"/>
                            <a:pt x="369954" y="4779349"/>
                          </a:cubicBezTo>
                          <a:cubicBezTo>
                            <a:pt x="88670" y="4747979"/>
                            <a:pt x="-123049" y="4254229"/>
                            <a:pt x="0" y="3612182"/>
                          </a:cubicBezTo>
                          <a:cubicBezTo>
                            <a:pt x="-5054" y="2656739"/>
                            <a:pt x="10233" y="1733704"/>
                            <a:pt x="0" y="1167166"/>
                          </a:cubicBezTo>
                          <a:close/>
                        </a:path>
                        <a:path w="15645060" h="4779349" stroke="0" extrusionOk="0">
                          <a:moveTo>
                            <a:pt x="0" y="1167166"/>
                          </a:moveTo>
                          <a:cubicBezTo>
                            <a:pt x="-43973" y="413267"/>
                            <a:pt x="124343" y="3240"/>
                            <a:pt x="369954" y="0"/>
                          </a:cubicBezTo>
                          <a:cubicBezTo>
                            <a:pt x="2076577" y="-470404"/>
                            <a:pt x="13670042" y="437778"/>
                            <a:pt x="15275105" y="0"/>
                          </a:cubicBezTo>
                          <a:cubicBezTo>
                            <a:pt x="15475631" y="-40444"/>
                            <a:pt x="15545456" y="534804"/>
                            <a:pt x="15645059" y="1167166"/>
                          </a:cubicBezTo>
                          <a:cubicBezTo>
                            <a:pt x="15496348" y="2045377"/>
                            <a:pt x="15631944" y="2865449"/>
                            <a:pt x="15645059" y="3612182"/>
                          </a:cubicBezTo>
                          <a:cubicBezTo>
                            <a:pt x="15661908" y="4183613"/>
                            <a:pt x="15489649" y="4743683"/>
                            <a:pt x="15275105" y="4779349"/>
                          </a:cubicBezTo>
                          <a:cubicBezTo>
                            <a:pt x="9085842" y="4575403"/>
                            <a:pt x="6833821" y="5098776"/>
                            <a:pt x="369954" y="4779349"/>
                          </a:cubicBezTo>
                          <a:cubicBezTo>
                            <a:pt x="203753" y="4805895"/>
                            <a:pt x="-54593" y="4400090"/>
                            <a:pt x="0" y="3612182"/>
                          </a:cubicBezTo>
                          <a:cubicBezTo>
                            <a:pt x="-38746" y="2798820"/>
                            <a:pt x="14887" y="1714747"/>
                            <a:pt x="0" y="1167166"/>
                          </a:cubicBezTo>
                          <a:close/>
                        </a:path>
                        <a:path w="15645060" h="4779349" fill="none" stroke="0" extrusionOk="0">
                          <a:moveTo>
                            <a:pt x="0" y="1167166"/>
                          </a:moveTo>
                          <a:cubicBezTo>
                            <a:pt x="-7388" y="568554"/>
                            <a:pt x="134718" y="-26445"/>
                            <a:pt x="369954" y="0"/>
                          </a:cubicBezTo>
                          <a:cubicBezTo>
                            <a:pt x="5328900" y="55600"/>
                            <a:pt x="11613419" y="-551160"/>
                            <a:pt x="15275105" y="0"/>
                          </a:cubicBezTo>
                          <a:cubicBezTo>
                            <a:pt x="15469647" y="-5614"/>
                            <a:pt x="15555079" y="446322"/>
                            <a:pt x="15645059" y="1167166"/>
                          </a:cubicBezTo>
                          <a:cubicBezTo>
                            <a:pt x="15758702" y="1900720"/>
                            <a:pt x="15627394" y="2671419"/>
                            <a:pt x="15645059" y="3612182"/>
                          </a:cubicBezTo>
                          <a:cubicBezTo>
                            <a:pt x="15660094" y="4224849"/>
                            <a:pt x="15473828" y="4753451"/>
                            <a:pt x="15275105" y="4779349"/>
                          </a:cubicBezTo>
                          <a:cubicBezTo>
                            <a:pt x="13063991" y="5840009"/>
                            <a:pt x="4569434" y="4573027"/>
                            <a:pt x="369954" y="4779349"/>
                          </a:cubicBezTo>
                          <a:cubicBezTo>
                            <a:pt x="69578" y="4784231"/>
                            <a:pt x="-96714" y="4323412"/>
                            <a:pt x="0" y="3612182"/>
                          </a:cubicBezTo>
                          <a:cubicBezTo>
                            <a:pt x="-14469" y="2776286"/>
                            <a:pt x="-65325" y="1724879"/>
                            <a:pt x="0" y="1167166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1.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Tìm các từ có nghĩa giống </a:t>
              </a:r>
              <a:r>
                <a:rPr lang="en-US" sz="4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trong những câu thơ sau: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Giêng, Hai rét cứa như dao,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Nghe tiếng chào mào chống gậy ra trông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Nom Đoài rồi lại ngắm Đông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Bề lo sương táp, bề phòng chim ăn.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1CAC6003-0992-DE5B-FE49-DFBC91519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D9E4C9C-2AC7-8B12-E74D-B9081C37DA54}"/>
              </a:ext>
            </a:extLst>
          </p:cNvPr>
          <p:cNvGrpSpPr/>
          <p:nvPr/>
        </p:nvGrpSpPr>
        <p:grpSpPr>
          <a:xfrm>
            <a:off x="5867400" y="7353300"/>
            <a:ext cx="6861393" cy="1429143"/>
            <a:chOff x="5635407" y="7524357"/>
            <a:chExt cx="5535345" cy="1176915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F5F11CC6-BFEA-1DD3-A0D7-13975A51D795}"/>
                </a:ext>
              </a:extLst>
            </p:cNvPr>
            <p:cNvSpPr/>
            <p:nvPr/>
          </p:nvSpPr>
          <p:spPr>
            <a:xfrm>
              <a:off x="6705600" y="7581900"/>
              <a:ext cx="4465152" cy="1061829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25A7FAE1-4957-A801-02FE-E9631E849634}"/>
                </a:ext>
              </a:extLst>
            </p:cNvPr>
            <p:cNvSpPr txBox="1"/>
            <p:nvPr/>
          </p:nvSpPr>
          <p:spPr>
            <a:xfrm>
              <a:off x="7172242" y="7649860"/>
              <a:ext cx="3822492" cy="988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7200" b="1" dirty="0" err="1">
                  <a:solidFill>
                    <a:prstClr val="black"/>
                  </a:solidFill>
                  <a:latin typeface="Calibri" panose="020F0502020204030204"/>
                </a:rPr>
                <a:t>trông</a:t>
              </a:r>
              <a:r>
                <a:rPr lang="en-US" sz="7200" b="1" dirty="0">
                  <a:solidFill>
                    <a:prstClr val="black"/>
                  </a:solidFill>
                  <a:latin typeface="Calibri" panose="020F0502020204030204"/>
                </a:rPr>
                <a:t> - nom</a:t>
              </a:r>
            </a:p>
          </p:txBody>
        </p:sp>
        <p:pic>
          <p:nvPicPr>
            <p:cNvPr id="9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37FE05A3-B093-B5ED-87AA-B9F87850E0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5407" y="7524357"/>
              <a:ext cx="1230858" cy="1176915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1CC6887-07F6-82E5-E9DB-EBBFB276528F}"/>
              </a:ext>
            </a:extLst>
          </p:cNvPr>
          <p:cNvCxnSpPr>
            <a:cxnSpLocks/>
          </p:cNvCxnSpPr>
          <p:nvPr/>
        </p:nvCxnSpPr>
        <p:spPr>
          <a:xfrm>
            <a:off x="13335000" y="3848100"/>
            <a:ext cx="121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836373E-3ACD-5BEA-71DB-CC238EB7E71B}"/>
              </a:ext>
            </a:extLst>
          </p:cNvPr>
          <p:cNvCxnSpPr/>
          <p:nvPr/>
        </p:nvCxnSpPr>
        <p:spPr>
          <a:xfrm>
            <a:off x="6096000" y="4610100"/>
            <a:ext cx="1143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536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3" action="ppaction://hlinksldjump"/>
            <a:extLst>
              <a:ext uri="{FF2B5EF4-FFF2-40B4-BE49-F238E27FC236}">
                <a16:creationId xmlns:a16="http://schemas.microsoft.com/office/drawing/2014/main" id="{D9CFE74A-5E81-29DF-728A-CC92BE51CC24}"/>
              </a:ext>
            </a:extLst>
          </p:cNvPr>
          <p:cNvSpPr/>
          <p:nvPr/>
        </p:nvSpPr>
        <p:spPr>
          <a:xfrm>
            <a:off x="16399565" y="8845826"/>
            <a:ext cx="1172819" cy="1018511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52C4F3E8-A86D-B99A-399A-5A39958ED447}"/>
              </a:ext>
            </a:extLst>
          </p:cNvPr>
          <p:cNvGrpSpPr/>
          <p:nvPr/>
        </p:nvGrpSpPr>
        <p:grpSpPr>
          <a:xfrm>
            <a:off x="890340" y="919274"/>
            <a:ext cx="16507320" cy="5062426"/>
            <a:chOff x="308203" y="2337884"/>
            <a:chExt cx="12870924" cy="3503287"/>
          </a:xfrm>
        </p:grpSpPr>
        <p:sp>
          <p:nvSpPr>
            <p:cNvPr id="6" name="Rectangle: Rounded Corners 3">
              <a:extLst>
                <a:ext uri="{FF2B5EF4-FFF2-40B4-BE49-F238E27FC236}">
                  <a16:creationId xmlns:a16="http://schemas.microsoft.com/office/drawing/2014/main" id="{47113A4D-917E-980D-7FC8-4FD83090A916}"/>
                </a:ext>
              </a:extLst>
            </p:cNvPr>
            <p:cNvSpPr/>
            <p:nvPr/>
          </p:nvSpPr>
          <p:spPr>
            <a:xfrm>
              <a:off x="980516" y="2533778"/>
              <a:ext cx="12198611" cy="3307393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custGeom>
                      <a:avLst/>
                      <a:gdLst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5645060" h="4779349" fill="none" extrusionOk="0">
                          <a:moveTo>
                            <a:pt x="0" y="1167166"/>
                          </a:moveTo>
                          <a:cubicBezTo>
                            <a:pt x="-11818" y="601182"/>
                            <a:pt x="113715" y="-60337"/>
                            <a:pt x="369954" y="0"/>
                          </a:cubicBezTo>
                          <a:cubicBezTo>
                            <a:pt x="4420007" y="33258"/>
                            <a:pt x="11483379" y="-1293649"/>
                            <a:pt x="15275105" y="0"/>
                          </a:cubicBezTo>
                          <a:cubicBezTo>
                            <a:pt x="15494154" y="7730"/>
                            <a:pt x="15575636" y="453198"/>
                            <a:pt x="15645059" y="1167166"/>
                          </a:cubicBezTo>
                          <a:cubicBezTo>
                            <a:pt x="15858904" y="1848709"/>
                            <a:pt x="15606622" y="2745846"/>
                            <a:pt x="15645059" y="3612182"/>
                          </a:cubicBezTo>
                          <a:cubicBezTo>
                            <a:pt x="15677050" y="4213447"/>
                            <a:pt x="15490326" y="4756783"/>
                            <a:pt x="15275105" y="4779349"/>
                          </a:cubicBezTo>
                          <a:cubicBezTo>
                            <a:pt x="12716960" y="5077952"/>
                            <a:pt x="4026200" y="4273685"/>
                            <a:pt x="369954" y="4779349"/>
                          </a:cubicBezTo>
                          <a:cubicBezTo>
                            <a:pt x="88670" y="4747979"/>
                            <a:pt x="-123049" y="4254229"/>
                            <a:pt x="0" y="3612182"/>
                          </a:cubicBezTo>
                          <a:cubicBezTo>
                            <a:pt x="-5054" y="2656739"/>
                            <a:pt x="10233" y="1733704"/>
                            <a:pt x="0" y="1167166"/>
                          </a:cubicBezTo>
                          <a:close/>
                        </a:path>
                        <a:path w="15645060" h="4779349" stroke="0" extrusionOk="0">
                          <a:moveTo>
                            <a:pt x="0" y="1167166"/>
                          </a:moveTo>
                          <a:cubicBezTo>
                            <a:pt x="-43973" y="413267"/>
                            <a:pt x="124343" y="3240"/>
                            <a:pt x="369954" y="0"/>
                          </a:cubicBezTo>
                          <a:cubicBezTo>
                            <a:pt x="2076577" y="-470404"/>
                            <a:pt x="13670042" y="437778"/>
                            <a:pt x="15275105" y="0"/>
                          </a:cubicBezTo>
                          <a:cubicBezTo>
                            <a:pt x="15475631" y="-40444"/>
                            <a:pt x="15545456" y="534804"/>
                            <a:pt x="15645059" y="1167166"/>
                          </a:cubicBezTo>
                          <a:cubicBezTo>
                            <a:pt x="15496348" y="2045377"/>
                            <a:pt x="15631944" y="2865449"/>
                            <a:pt x="15645059" y="3612182"/>
                          </a:cubicBezTo>
                          <a:cubicBezTo>
                            <a:pt x="15661908" y="4183613"/>
                            <a:pt x="15489649" y="4743683"/>
                            <a:pt x="15275105" y="4779349"/>
                          </a:cubicBezTo>
                          <a:cubicBezTo>
                            <a:pt x="9085842" y="4575403"/>
                            <a:pt x="6833821" y="5098776"/>
                            <a:pt x="369954" y="4779349"/>
                          </a:cubicBezTo>
                          <a:cubicBezTo>
                            <a:pt x="203753" y="4805895"/>
                            <a:pt x="-54593" y="4400090"/>
                            <a:pt x="0" y="3612182"/>
                          </a:cubicBezTo>
                          <a:cubicBezTo>
                            <a:pt x="-38746" y="2798820"/>
                            <a:pt x="14887" y="1714747"/>
                            <a:pt x="0" y="1167166"/>
                          </a:cubicBezTo>
                          <a:close/>
                        </a:path>
                        <a:path w="15645060" h="4779349" fill="none" stroke="0" extrusionOk="0">
                          <a:moveTo>
                            <a:pt x="0" y="1167166"/>
                          </a:moveTo>
                          <a:cubicBezTo>
                            <a:pt x="-7388" y="568554"/>
                            <a:pt x="134718" y="-26445"/>
                            <a:pt x="369954" y="0"/>
                          </a:cubicBezTo>
                          <a:cubicBezTo>
                            <a:pt x="5328900" y="55600"/>
                            <a:pt x="11613419" y="-551160"/>
                            <a:pt x="15275105" y="0"/>
                          </a:cubicBezTo>
                          <a:cubicBezTo>
                            <a:pt x="15469647" y="-5614"/>
                            <a:pt x="15555079" y="446322"/>
                            <a:pt x="15645059" y="1167166"/>
                          </a:cubicBezTo>
                          <a:cubicBezTo>
                            <a:pt x="15758702" y="1900720"/>
                            <a:pt x="15627394" y="2671419"/>
                            <a:pt x="15645059" y="3612182"/>
                          </a:cubicBezTo>
                          <a:cubicBezTo>
                            <a:pt x="15660094" y="4224849"/>
                            <a:pt x="15473828" y="4753451"/>
                            <a:pt x="15275105" y="4779349"/>
                          </a:cubicBezTo>
                          <a:cubicBezTo>
                            <a:pt x="13063991" y="5840009"/>
                            <a:pt x="4569434" y="4573027"/>
                            <a:pt x="369954" y="4779349"/>
                          </a:cubicBezTo>
                          <a:cubicBezTo>
                            <a:pt x="69578" y="4784231"/>
                            <a:pt x="-96714" y="4323412"/>
                            <a:pt x="0" y="3612182"/>
                          </a:cubicBezTo>
                          <a:cubicBezTo>
                            <a:pt x="-14469" y="2776286"/>
                            <a:pt x="-65325" y="1724879"/>
                            <a:pt x="0" y="1167166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2.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Tìm các từ có nghĩa giống </a:t>
              </a:r>
              <a:r>
                <a:rPr lang="en-US" sz="4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trong những </a:t>
              </a:r>
              <a:r>
                <a:rPr lang="en-US" sz="48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đoạn</a:t>
              </a:r>
              <a:r>
                <a:rPr lang="en-US" sz="48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văn</a:t>
              </a:r>
              <a:r>
                <a:rPr lang="en-US" sz="48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sau:</a:t>
              </a:r>
            </a:p>
            <a:p>
              <a:pPr algn="ctr"/>
              <a:r>
                <a:rPr lang="vi-VN" sz="60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Đất nước ta sạch bóng quân thù. Hai Bà Trưng trở thành hai vị anh hùng đầu tiên được lưu danh trong lịch sử nước nhà</a:t>
              </a:r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BD324733-17D2-4648-01D8-1D88CF6F6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EBD2DD0-0DA0-1F91-52D4-11CCFBAA384C}"/>
              </a:ext>
            </a:extLst>
          </p:cNvPr>
          <p:cNvGrpSpPr/>
          <p:nvPr/>
        </p:nvGrpSpPr>
        <p:grpSpPr>
          <a:xfrm>
            <a:off x="3505200" y="6819894"/>
            <a:ext cx="9906000" cy="2209799"/>
            <a:chOff x="5635407" y="7524357"/>
            <a:chExt cx="5535345" cy="1176915"/>
          </a:xfrm>
        </p:grpSpPr>
        <p:sp>
          <p:nvSpPr>
            <p:cNvPr id="9" name="Hình chữ nhật: Góc Tròn 6">
              <a:extLst>
                <a:ext uri="{FF2B5EF4-FFF2-40B4-BE49-F238E27FC236}">
                  <a16:creationId xmlns:a16="http://schemas.microsoft.com/office/drawing/2014/main" id="{15473624-5845-E843-C21D-C098BA001A58}"/>
                </a:ext>
              </a:extLst>
            </p:cNvPr>
            <p:cNvSpPr/>
            <p:nvPr/>
          </p:nvSpPr>
          <p:spPr>
            <a:xfrm>
              <a:off x="6705600" y="7581900"/>
              <a:ext cx="4465152" cy="1061829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Hộp Văn bản 7">
              <a:extLst>
                <a:ext uri="{FF2B5EF4-FFF2-40B4-BE49-F238E27FC236}">
                  <a16:creationId xmlns:a16="http://schemas.microsoft.com/office/drawing/2014/main" id="{2A634A0C-6F00-FDFB-2451-3481D33B0AF6}"/>
                </a:ext>
              </a:extLst>
            </p:cNvPr>
            <p:cNvSpPr txBox="1"/>
            <p:nvPr/>
          </p:nvSpPr>
          <p:spPr>
            <a:xfrm>
              <a:off x="6997953" y="7849027"/>
              <a:ext cx="3954201" cy="54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Đất</a:t>
              </a:r>
              <a:r>
                <a:rPr lang="en-US" sz="6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nước</a:t>
              </a:r>
              <a:r>
                <a:rPr lang="en-US" sz="6000" b="1" dirty="0">
                  <a:solidFill>
                    <a:prstClr val="black"/>
                  </a:solidFill>
                  <a:latin typeface="Calibri" panose="020F0502020204030204"/>
                </a:rPr>
                <a:t> –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nước</a:t>
              </a:r>
              <a:r>
                <a:rPr lang="en-US" sz="6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nhà</a:t>
              </a:r>
              <a:endParaRPr lang="en-US" sz="60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11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E391A20F-3F89-886F-1A89-F3C3892571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5407" y="7524357"/>
              <a:ext cx="1230858" cy="1176915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BA1DB03-D2CB-DD16-C4AE-DFB84EA8FF30}"/>
              </a:ext>
            </a:extLst>
          </p:cNvPr>
          <p:cNvCxnSpPr>
            <a:cxnSpLocks/>
          </p:cNvCxnSpPr>
          <p:nvPr/>
        </p:nvCxnSpPr>
        <p:spPr>
          <a:xfrm>
            <a:off x="2362200" y="3390900"/>
            <a:ext cx="2819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94AC44E-B037-3299-D672-1EC3565EBFEF}"/>
              </a:ext>
            </a:extLst>
          </p:cNvPr>
          <p:cNvCxnSpPr>
            <a:cxnSpLocks/>
          </p:cNvCxnSpPr>
          <p:nvPr/>
        </p:nvCxnSpPr>
        <p:spPr>
          <a:xfrm>
            <a:off x="10058400" y="5219700"/>
            <a:ext cx="2819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19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3" action="ppaction://hlinksldjump"/>
            <a:extLst>
              <a:ext uri="{FF2B5EF4-FFF2-40B4-BE49-F238E27FC236}">
                <a16:creationId xmlns:a16="http://schemas.microsoft.com/office/drawing/2014/main" id="{7BF094EE-C207-5B24-B3F4-420B5D54E916}"/>
              </a:ext>
            </a:extLst>
          </p:cNvPr>
          <p:cNvSpPr/>
          <p:nvPr/>
        </p:nvSpPr>
        <p:spPr>
          <a:xfrm>
            <a:off x="16399565" y="8845826"/>
            <a:ext cx="1172819" cy="1018511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A3BAE726-CFBA-60B5-AF40-082CF055D2EF}"/>
              </a:ext>
            </a:extLst>
          </p:cNvPr>
          <p:cNvGrpSpPr/>
          <p:nvPr/>
        </p:nvGrpSpPr>
        <p:grpSpPr>
          <a:xfrm>
            <a:off x="890340" y="919274"/>
            <a:ext cx="16507320" cy="5062426"/>
            <a:chOff x="308203" y="2337884"/>
            <a:chExt cx="12870924" cy="3503287"/>
          </a:xfrm>
        </p:grpSpPr>
        <p:sp>
          <p:nvSpPr>
            <p:cNvPr id="12" name="Rectangle: Rounded Corners 3">
              <a:extLst>
                <a:ext uri="{FF2B5EF4-FFF2-40B4-BE49-F238E27FC236}">
                  <a16:creationId xmlns:a16="http://schemas.microsoft.com/office/drawing/2014/main" id="{B007264E-D9BA-DAA8-5B46-D71CED011DBF}"/>
                </a:ext>
              </a:extLst>
            </p:cNvPr>
            <p:cNvSpPr/>
            <p:nvPr/>
          </p:nvSpPr>
          <p:spPr>
            <a:xfrm>
              <a:off x="980516" y="2533778"/>
              <a:ext cx="12198611" cy="3307393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custGeom>
                      <a:avLst/>
                      <a:gdLst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5645060" h="4779349" fill="none" extrusionOk="0">
                          <a:moveTo>
                            <a:pt x="0" y="1167166"/>
                          </a:moveTo>
                          <a:cubicBezTo>
                            <a:pt x="-11818" y="601182"/>
                            <a:pt x="113715" y="-60337"/>
                            <a:pt x="369954" y="0"/>
                          </a:cubicBezTo>
                          <a:cubicBezTo>
                            <a:pt x="4420007" y="33258"/>
                            <a:pt x="11483379" y="-1293649"/>
                            <a:pt x="15275105" y="0"/>
                          </a:cubicBezTo>
                          <a:cubicBezTo>
                            <a:pt x="15494154" y="7730"/>
                            <a:pt x="15575636" y="453198"/>
                            <a:pt x="15645059" y="1167166"/>
                          </a:cubicBezTo>
                          <a:cubicBezTo>
                            <a:pt x="15858904" y="1848709"/>
                            <a:pt x="15606622" y="2745846"/>
                            <a:pt x="15645059" y="3612182"/>
                          </a:cubicBezTo>
                          <a:cubicBezTo>
                            <a:pt x="15677050" y="4213447"/>
                            <a:pt x="15490326" y="4756783"/>
                            <a:pt x="15275105" y="4779349"/>
                          </a:cubicBezTo>
                          <a:cubicBezTo>
                            <a:pt x="12716960" y="5077952"/>
                            <a:pt x="4026200" y="4273685"/>
                            <a:pt x="369954" y="4779349"/>
                          </a:cubicBezTo>
                          <a:cubicBezTo>
                            <a:pt x="88670" y="4747979"/>
                            <a:pt x="-123049" y="4254229"/>
                            <a:pt x="0" y="3612182"/>
                          </a:cubicBezTo>
                          <a:cubicBezTo>
                            <a:pt x="-5054" y="2656739"/>
                            <a:pt x="10233" y="1733704"/>
                            <a:pt x="0" y="1167166"/>
                          </a:cubicBezTo>
                          <a:close/>
                        </a:path>
                        <a:path w="15645060" h="4779349" stroke="0" extrusionOk="0">
                          <a:moveTo>
                            <a:pt x="0" y="1167166"/>
                          </a:moveTo>
                          <a:cubicBezTo>
                            <a:pt x="-43973" y="413267"/>
                            <a:pt x="124343" y="3240"/>
                            <a:pt x="369954" y="0"/>
                          </a:cubicBezTo>
                          <a:cubicBezTo>
                            <a:pt x="2076577" y="-470404"/>
                            <a:pt x="13670042" y="437778"/>
                            <a:pt x="15275105" y="0"/>
                          </a:cubicBezTo>
                          <a:cubicBezTo>
                            <a:pt x="15475631" y="-40444"/>
                            <a:pt x="15545456" y="534804"/>
                            <a:pt x="15645059" y="1167166"/>
                          </a:cubicBezTo>
                          <a:cubicBezTo>
                            <a:pt x="15496348" y="2045377"/>
                            <a:pt x="15631944" y="2865449"/>
                            <a:pt x="15645059" y="3612182"/>
                          </a:cubicBezTo>
                          <a:cubicBezTo>
                            <a:pt x="15661908" y="4183613"/>
                            <a:pt x="15489649" y="4743683"/>
                            <a:pt x="15275105" y="4779349"/>
                          </a:cubicBezTo>
                          <a:cubicBezTo>
                            <a:pt x="9085842" y="4575403"/>
                            <a:pt x="6833821" y="5098776"/>
                            <a:pt x="369954" y="4779349"/>
                          </a:cubicBezTo>
                          <a:cubicBezTo>
                            <a:pt x="203753" y="4805895"/>
                            <a:pt x="-54593" y="4400090"/>
                            <a:pt x="0" y="3612182"/>
                          </a:cubicBezTo>
                          <a:cubicBezTo>
                            <a:pt x="-38746" y="2798820"/>
                            <a:pt x="14887" y="1714747"/>
                            <a:pt x="0" y="1167166"/>
                          </a:cubicBezTo>
                          <a:close/>
                        </a:path>
                        <a:path w="15645060" h="4779349" fill="none" stroke="0" extrusionOk="0">
                          <a:moveTo>
                            <a:pt x="0" y="1167166"/>
                          </a:moveTo>
                          <a:cubicBezTo>
                            <a:pt x="-7388" y="568554"/>
                            <a:pt x="134718" y="-26445"/>
                            <a:pt x="369954" y="0"/>
                          </a:cubicBezTo>
                          <a:cubicBezTo>
                            <a:pt x="5328900" y="55600"/>
                            <a:pt x="11613419" y="-551160"/>
                            <a:pt x="15275105" y="0"/>
                          </a:cubicBezTo>
                          <a:cubicBezTo>
                            <a:pt x="15469647" y="-5614"/>
                            <a:pt x="15555079" y="446322"/>
                            <a:pt x="15645059" y="1167166"/>
                          </a:cubicBezTo>
                          <a:cubicBezTo>
                            <a:pt x="15758702" y="1900720"/>
                            <a:pt x="15627394" y="2671419"/>
                            <a:pt x="15645059" y="3612182"/>
                          </a:cubicBezTo>
                          <a:cubicBezTo>
                            <a:pt x="15660094" y="4224849"/>
                            <a:pt x="15473828" y="4753451"/>
                            <a:pt x="15275105" y="4779349"/>
                          </a:cubicBezTo>
                          <a:cubicBezTo>
                            <a:pt x="13063991" y="5840009"/>
                            <a:pt x="4569434" y="4573027"/>
                            <a:pt x="369954" y="4779349"/>
                          </a:cubicBezTo>
                          <a:cubicBezTo>
                            <a:pt x="69578" y="4784231"/>
                            <a:pt x="-96714" y="4323412"/>
                            <a:pt x="0" y="3612182"/>
                          </a:cubicBezTo>
                          <a:cubicBezTo>
                            <a:pt x="-14469" y="2776286"/>
                            <a:pt x="-65325" y="1724879"/>
                            <a:pt x="0" y="1167166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3.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Tìm các từ có nghĩa giống </a:t>
              </a:r>
              <a:r>
                <a:rPr lang="en-US" sz="4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trong những câu thơ sau: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Con tàu như mũi tên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Đang lao về phía trước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Em muốn con tàu này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Đưa em đi khắp nước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Ơi Tổ quốc! Tổ quốc!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3D10551D-2412-E8CC-FEDA-865453EF7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044309F-A6D1-A4DA-6CE9-8B7434BDB342}"/>
              </a:ext>
            </a:extLst>
          </p:cNvPr>
          <p:cNvGrpSpPr/>
          <p:nvPr/>
        </p:nvGrpSpPr>
        <p:grpSpPr>
          <a:xfrm>
            <a:off x="5867400" y="7353300"/>
            <a:ext cx="6861393" cy="1429143"/>
            <a:chOff x="5635407" y="7524357"/>
            <a:chExt cx="5535345" cy="1176915"/>
          </a:xfrm>
        </p:grpSpPr>
        <p:sp>
          <p:nvSpPr>
            <p:cNvPr id="15" name="Hình chữ nhật: Góc Tròn 6">
              <a:extLst>
                <a:ext uri="{FF2B5EF4-FFF2-40B4-BE49-F238E27FC236}">
                  <a16:creationId xmlns:a16="http://schemas.microsoft.com/office/drawing/2014/main" id="{037DA71A-92B4-BBD6-A722-51A997F7BFAE}"/>
                </a:ext>
              </a:extLst>
            </p:cNvPr>
            <p:cNvSpPr/>
            <p:nvPr/>
          </p:nvSpPr>
          <p:spPr>
            <a:xfrm>
              <a:off x="6705600" y="7581900"/>
              <a:ext cx="4465152" cy="1061829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Hộp Văn bản 7">
              <a:extLst>
                <a:ext uri="{FF2B5EF4-FFF2-40B4-BE49-F238E27FC236}">
                  <a16:creationId xmlns:a16="http://schemas.microsoft.com/office/drawing/2014/main" id="{7D20C724-8C80-AA51-BDF8-5968F585B9A1}"/>
                </a:ext>
              </a:extLst>
            </p:cNvPr>
            <p:cNvSpPr txBox="1"/>
            <p:nvPr/>
          </p:nvSpPr>
          <p:spPr>
            <a:xfrm>
              <a:off x="6987822" y="7649860"/>
              <a:ext cx="4118720" cy="836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nước</a:t>
              </a:r>
              <a:r>
                <a:rPr lang="en-US" sz="6000" b="1" dirty="0">
                  <a:solidFill>
                    <a:prstClr val="black"/>
                  </a:solidFill>
                  <a:latin typeface="Calibri" panose="020F0502020204030204"/>
                </a:rPr>
                <a:t> –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Tổ</a:t>
              </a:r>
              <a:r>
                <a:rPr lang="en-US" sz="6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quốc</a:t>
              </a:r>
              <a:endParaRPr lang="en-US" sz="60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17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E33DD648-F56B-2BDB-D3E2-F106406557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5407" y="7524357"/>
              <a:ext cx="1230858" cy="1176915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DC36404-9A34-C297-C836-3C1085699226}"/>
              </a:ext>
            </a:extLst>
          </p:cNvPr>
          <p:cNvCxnSpPr>
            <a:cxnSpLocks/>
          </p:cNvCxnSpPr>
          <p:nvPr/>
        </p:nvCxnSpPr>
        <p:spPr>
          <a:xfrm>
            <a:off x="10972800" y="4914900"/>
            <a:ext cx="121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FD0942-AF59-ECA1-9860-B95AD87D3AAE}"/>
              </a:ext>
            </a:extLst>
          </p:cNvPr>
          <p:cNvCxnSpPr>
            <a:cxnSpLocks/>
          </p:cNvCxnSpPr>
          <p:nvPr/>
        </p:nvCxnSpPr>
        <p:spPr>
          <a:xfrm>
            <a:off x="7848600" y="5676900"/>
            <a:ext cx="1752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53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Ảnh có chứa giỏ, vật chứa&#10;&#10;Mô tả được tạo tự động">
            <a:extLst>
              <a:ext uri="{FF2B5EF4-FFF2-40B4-BE49-F238E27FC236}">
                <a16:creationId xmlns:a16="http://schemas.microsoft.com/office/drawing/2014/main" id="{6A5D3BAA-5BE6-4734-A1A6-E66EC0D757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44" b="91094" l="10000" r="90000">
                        <a14:foregroundMark x1="68438" y1="8750" x2="68438" y2="8750"/>
                        <a14:foregroundMark x1="57656" y1="4844" x2="57656" y2="4844"/>
                        <a14:foregroundMark x1="23906" y1="18281" x2="23906" y2="18281"/>
                        <a14:foregroundMark x1="28906" y1="11406" x2="28906" y2="11406"/>
                        <a14:foregroundMark x1="30469" y1="11094" x2="27031" y2="14688"/>
                        <a14:foregroundMark x1="18906" y1="25781" x2="16719" y2="41563"/>
                        <a14:foregroundMark x1="17656" y1="44375" x2="17656" y2="44375"/>
                        <a14:foregroundMark x1="16563" y1="46094" x2="16563" y2="46094"/>
                        <a14:foregroundMark x1="16094" y1="43906" x2="16094" y2="43906"/>
                        <a14:foregroundMark x1="16250" y1="38906" x2="16250" y2="38906"/>
                        <a14:foregroundMark x1="15937" y1="48750" x2="15937" y2="48750"/>
                        <a14:foregroundMark x1="16094" y1="50781" x2="16094" y2="50781"/>
                        <a14:foregroundMark x1="16094" y1="49219" x2="16094" y2="49219"/>
                        <a14:foregroundMark x1="16094" y1="50313" x2="16094" y2="50313"/>
                        <a14:foregroundMark x1="16094" y1="52188" x2="16094" y2="52188"/>
                        <a14:foregroundMark x1="16094" y1="48906" x2="16094" y2="48906"/>
                        <a14:foregroundMark x1="50000" y1="91094" x2="50000" y2="91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638" y="4327023"/>
            <a:ext cx="6100359" cy="6100359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BEB6FCB-4FA5-4929-A53D-0C08165F8A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159" y="5237203"/>
            <a:ext cx="1642208" cy="2196452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FE79BA55-B74D-4817-A72B-4911FB303F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748" y="6216560"/>
            <a:ext cx="1642208" cy="2196452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8211925C-4BF4-446C-9A15-E4812C7C60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206" y="5489980"/>
            <a:ext cx="1642208" cy="2196452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4112F5FD-6DE1-45A6-9B98-9A460454E0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807" y="6272215"/>
            <a:ext cx="1642208" cy="2196452"/>
          </a:xfrm>
          <a:prstGeom prst="rect">
            <a:avLst/>
          </a:prstGeom>
        </p:spPr>
      </p:pic>
      <p:sp>
        <p:nvSpPr>
          <p:cNvPr id="3" name="Speech Bubble: Oval 16">
            <a:extLst>
              <a:ext uri="{FF2B5EF4-FFF2-40B4-BE49-F238E27FC236}">
                <a16:creationId xmlns:a16="http://schemas.microsoft.com/office/drawing/2014/main" id="{24194A29-0C56-20D6-464C-0EE472E9BE99}"/>
              </a:ext>
            </a:extLst>
          </p:cNvPr>
          <p:cNvSpPr/>
          <p:nvPr/>
        </p:nvSpPr>
        <p:spPr>
          <a:xfrm>
            <a:off x="6742100" y="610934"/>
            <a:ext cx="5517060" cy="3352800"/>
          </a:xfrm>
          <a:prstGeom prst="wedgeEllipseCallout">
            <a:avLst>
              <a:gd name="adj1" fmla="val -32668"/>
              <a:gd name="adj2" fmla="val 51277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6000">
              <a:solidFill>
                <a:srgbClr val="FF0000"/>
              </a:solidFill>
              <a:latin typeface="#9Slide05 SVNClementine" panose="020F0502020204030203" pitchFamily="34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638ED5E-2AC6-4DFB-C144-0D7921E8ABC7}"/>
              </a:ext>
            </a:extLst>
          </p:cNvPr>
          <p:cNvSpPr txBox="1"/>
          <p:nvPr/>
        </p:nvSpPr>
        <p:spPr>
          <a:xfrm>
            <a:off x="6936046" y="1211907"/>
            <a:ext cx="51291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800">
                <a:solidFill>
                  <a:prstClr val="black"/>
                </a:solidFill>
                <a:latin typeface="Calibri" panose="020F0502020204030204"/>
              </a:rPr>
              <a:t>Cảm ơn các bạn đã giúp mình thu hoạch bông hoa!</a:t>
            </a:r>
          </a:p>
        </p:txBody>
      </p:sp>
      <p:pic>
        <p:nvPicPr>
          <p:cNvPr id="5" name="Hình ảnh 4" descr="Ảnh có chứa văn bản, búp bê, mẫu họa&#10;&#10;Mô tả được tạo tự động">
            <a:extLst>
              <a:ext uri="{FF2B5EF4-FFF2-40B4-BE49-F238E27FC236}">
                <a16:creationId xmlns:a16="http://schemas.microsoft.com/office/drawing/2014/main" id="{7001CDE2-4003-1390-749A-48C9E5ABA3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117407" y="1543967"/>
            <a:ext cx="8744693" cy="1001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5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971800" y="1579542"/>
            <a:ext cx="10197367" cy="7485108"/>
            <a:chOff x="0" y="0"/>
            <a:chExt cx="2355171" cy="1971387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2355171" cy="1971386"/>
            </a:xfrm>
            <a:custGeom>
              <a:avLst/>
              <a:gdLst/>
              <a:ahLst/>
              <a:cxnLst/>
              <a:rect l="l" t="t" r="r" b="b"/>
              <a:pathLst>
                <a:path w="2355171" h="1971386">
                  <a:moveTo>
                    <a:pt x="44154" y="0"/>
                  </a:moveTo>
                  <a:lnTo>
                    <a:pt x="2311016" y="0"/>
                  </a:lnTo>
                  <a:cubicBezTo>
                    <a:pt x="2322727" y="0"/>
                    <a:pt x="2333958" y="4652"/>
                    <a:pt x="2342238" y="12932"/>
                  </a:cubicBezTo>
                  <a:cubicBezTo>
                    <a:pt x="2350519" y="21213"/>
                    <a:pt x="2355171" y="32444"/>
                    <a:pt x="2355171" y="44154"/>
                  </a:cubicBezTo>
                  <a:lnTo>
                    <a:pt x="2355171" y="1927232"/>
                  </a:lnTo>
                  <a:cubicBezTo>
                    <a:pt x="2355171" y="1938943"/>
                    <a:pt x="2350519" y="1950174"/>
                    <a:pt x="2342238" y="1958454"/>
                  </a:cubicBezTo>
                  <a:cubicBezTo>
                    <a:pt x="2333958" y="1966735"/>
                    <a:pt x="2322727" y="1971386"/>
                    <a:pt x="2311016" y="1971386"/>
                  </a:cubicBezTo>
                  <a:lnTo>
                    <a:pt x="44154" y="1971386"/>
                  </a:lnTo>
                  <a:cubicBezTo>
                    <a:pt x="32444" y="1971386"/>
                    <a:pt x="21213" y="1966735"/>
                    <a:pt x="12932" y="1958454"/>
                  </a:cubicBezTo>
                  <a:cubicBezTo>
                    <a:pt x="4652" y="1950174"/>
                    <a:pt x="0" y="1938943"/>
                    <a:pt x="0" y="1927232"/>
                  </a:cubicBezTo>
                  <a:lnTo>
                    <a:pt x="0" y="44154"/>
                  </a:lnTo>
                  <a:cubicBezTo>
                    <a:pt x="0" y="32444"/>
                    <a:pt x="4652" y="21213"/>
                    <a:pt x="12932" y="12932"/>
                  </a:cubicBezTo>
                  <a:cubicBezTo>
                    <a:pt x="21213" y="4652"/>
                    <a:pt x="32444" y="0"/>
                    <a:pt x="44154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55171" cy="2019012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4343400" y="876300"/>
            <a:ext cx="7315200" cy="1225126"/>
          </a:xfrm>
          <a:custGeom>
            <a:avLst/>
            <a:gdLst/>
            <a:ahLst/>
            <a:cxnLst/>
            <a:rect l="l" t="t" r="r" b="b"/>
            <a:pathLst>
              <a:path w="3564645" h="920326">
                <a:moveTo>
                  <a:pt x="0" y="0"/>
                </a:moveTo>
                <a:lnTo>
                  <a:pt x="3564644" y="0"/>
                </a:lnTo>
                <a:lnTo>
                  <a:pt x="3564644" y="920326"/>
                </a:lnTo>
                <a:lnTo>
                  <a:pt x="0" y="9203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2534254">
            <a:off x="2806997" y="-81548"/>
            <a:ext cx="1454101" cy="2338467"/>
          </a:xfrm>
          <a:custGeom>
            <a:avLst/>
            <a:gdLst/>
            <a:ahLst/>
            <a:cxnLst/>
            <a:rect l="l" t="t" r="r" b="b"/>
            <a:pathLst>
              <a:path w="1454101" h="2338467">
                <a:moveTo>
                  <a:pt x="0" y="0"/>
                </a:moveTo>
                <a:lnTo>
                  <a:pt x="1454101" y="0"/>
                </a:lnTo>
                <a:lnTo>
                  <a:pt x="1454101" y="2338467"/>
                </a:lnTo>
                <a:lnTo>
                  <a:pt x="0" y="23384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719906">
            <a:off x="11285218" y="253880"/>
            <a:ext cx="2262728" cy="1777270"/>
          </a:xfrm>
          <a:custGeom>
            <a:avLst/>
            <a:gdLst/>
            <a:ahLst/>
            <a:cxnLst/>
            <a:rect l="l" t="t" r="r" b="b"/>
            <a:pathLst>
              <a:path w="2262728" h="1777270">
                <a:moveTo>
                  <a:pt x="0" y="0"/>
                </a:moveTo>
                <a:lnTo>
                  <a:pt x="2262728" y="0"/>
                </a:lnTo>
                <a:lnTo>
                  <a:pt x="2262728" y="1777269"/>
                </a:lnTo>
                <a:lnTo>
                  <a:pt x="0" y="17772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3710285" y="2057400"/>
            <a:ext cx="4577715" cy="8229600"/>
          </a:xfrm>
          <a:custGeom>
            <a:avLst/>
            <a:gdLst/>
            <a:ahLst/>
            <a:cxnLst/>
            <a:rect l="l" t="t" r="r" b="b"/>
            <a:pathLst>
              <a:path w="4577715" h="8229600">
                <a:moveTo>
                  <a:pt x="0" y="0"/>
                </a:moveTo>
                <a:lnTo>
                  <a:pt x="4577715" y="0"/>
                </a:lnTo>
                <a:lnTo>
                  <a:pt x="45777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90">
            <a:extLst>
              <a:ext uri="{FF2B5EF4-FFF2-40B4-BE49-F238E27FC236}">
                <a16:creationId xmlns:a16="http://schemas.microsoft.com/office/drawing/2014/main" id="{37EF12E8-C6B0-DF13-FE76-4E885C4FE7B8}"/>
              </a:ext>
            </a:extLst>
          </p:cNvPr>
          <p:cNvSpPr/>
          <p:nvPr/>
        </p:nvSpPr>
        <p:spPr>
          <a:xfrm>
            <a:off x="30480" y="6591301"/>
            <a:ext cx="3779520" cy="3695700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9C8F517-B3BD-0610-0B6E-389E58938DD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200" y="0"/>
            <a:ext cx="2438400" cy="241425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49DC006-824C-5F69-0727-4C40B61652C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67200" y="495300"/>
            <a:ext cx="7834039" cy="310313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A88D779-2AA7-3D64-2CB8-E7413F0AE6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43200" y="3009900"/>
            <a:ext cx="10443353" cy="3468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291944">
            <a:off x="15993573" y="-351537"/>
            <a:ext cx="1585804" cy="2550269"/>
          </a:xfrm>
          <a:custGeom>
            <a:avLst/>
            <a:gdLst/>
            <a:ahLst/>
            <a:cxnLst/>
            <a:rect l="l" t="t" r="r" b="b"/>
            <a:pathLst>
              <a:path w="1585804" h="2550269">
                <a:moveTo>
                  <a:pt x="0" y="0"/>
                </a:moveTo>
                <a:lnTo>
                  <a:pt x="1585804" y="0"/>
                </a:lnTo>
                <a:lnTo>
                  <a:pt x="1585804" y="2550270"/>
                </a:lnTo>
                <a:lnTo>
                  <a:pt x="0" y="25502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719906">
            <a:off x="352426" y="-65867"/>
            <a:ext cx="2787091" cy="2189134"/>
          </a:xfrm>
          <a:custGeom>
            <a:avLst/>
            <a:gdLst/>
            <a:ahLst/>
            <a:cxnLst/>
            <a:rect l="l" t="t" r="r" b="b"/>
            <a:pathLst>
              <a:path w="2787091" h="2189134">
                <a:moveTo>
                  <a:pt x="0" y="0"/>
                </a:moveTo>
                <a:lnTo>
                  <a:pt x="2787091" y="0"/>
                </a:lnTo>
                <a:lnTo>
                  <a:pt x="2787091" y="2189134"/>
                </a:lnTo>
                <a:lnTo>
                  <a:pt x="0" y="21891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99C20F3-FC76-AB76-7E4B-A59D3F022DB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1066800" y="5067301"/>
            <a:ext cx="4117634" cy="5219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912C50-F949-9DBF-EFFA-811456768E0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4173200" y="5232280"/>
            <a:ext cx="3436605" cy="5054720"/>
          </a:xfrm>
          <a:prstGeom prst="rect">
            <a:avLst/>
          </a:prstGeom>
        </p:spPr>
      </p:pic>
      <p:pic>
        <p:nvPicPr>
          <p:cNvPr id="4" name="Picture 3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0633465C-4F06-3AC7-31C4-43D4CA3AC7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019300"/>
            <a:ext cx="10580819" cy="79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060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AC7477-928E-1EEE-7D7E-8413974DEB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200" y="150651"/>
            <a:ext cx="7162800" cy="1012873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reeform 7">
            <a:extLst>
              <a:ext uri="{FF2B5EF4-FFF2-40B4-BE49-F238E27FC236}">
                <a16:creationId xmlns:a16="http://schemas.microsoft.com/office/drawing/2014/main" id="{7F3BE37F-59D4-79B8-CC0A-7EDCEED252FB}"/>
              </a:ext>
            </a:extLst>
          </p:cNvPr>
          <p:cNvSpPr/>
          <p:nvPr/>
        </p:nvSpPr>
        <p:spPr>
          <a:xfrm>
            <a:off x="990600" y="4000500"/>
            <a:ext cx="8839200" cy="1467761"/>
          </a:xfrm>
          <a:custGeom>
            <a:avLst/>
            <a:gdLst/>
            <a:ahLst/>
            <a:cxnLst/>
            <a:rect l="l" t="t" r="r" b="b"/>
            <a:pathLst>
              <a:path w="1978906" h="1424845">
                <a:moveTo>
                  <a:pt x="52549" y="0"/>
                </a:moveTo>
                <a:lnTo>
                  <a:pt x="1926356" y="0"/>
                </a:lnTo>
                <a:cubicBezTo>
                  <a:pt x="1940293" y="0"/>
                  <a:pt x="1953659" y="5536"/>
                  <a:pt x="1963514" y="15391"/>
                </a:cubicBezTo>
                <a:cubicBezTo>
                  <a:pt x="1973369" y="25246"/>
                  <a:pt x="1978906" y="38612"/>
                  <a:pt x="1978906" y="52549"/>
                </a:cubicBezTo>
                <a:lnTo>
                  <a:pt x="1978906" y="1372296"/>
                </a:lnTo>
                <a:cubicBezTo>
                  <a:pt x="1978906" y="1401318"/>
                  <a:pt x="1955379" y="1424845"/>
                  <a:pt x="1926356" y="1424845"/>
                </a:cubicBezTo>
                <a:lnTo>
                  <a:pt x="52549" y="1424845"/>
                </a:lnTo>
                <a:cubicBezTo>
                  <a:pt x="38612" y="1424845"/>
                  <a:pt x="25246" y="1419308"/>
                  <a:pt x="15391" y="1409454"/>
                </a:cubicBezTo>
                <a:cubicBezTo>
                  <a:pt x="5536" y="1399599"/>
                  <a:pt x="0" y="1386232"/>
                  <a:pt x="0" y="1372296"/>
                </a:cubicBezTo>
                <a:lnTo>
                  <a:pt x="0" y="52549"/>
                </a:lnTo>
                <a:cubicBezTo>
                  <a:pt x="0" y="38612"/>
                  <a:pt x="5536" y="25246"/>
                  <a:pt x="15391" y="15391"/>
                </a:cubicBezTo>
                <a:cubicBezTo>
                  <a:pt x="25246" y="5536"/>
                  <a:pt x="38612" y="0"/>
                  <a:pt x="52549" y="0"/>
                </a:cubicBezTo>
                <a:close/>
              </a:path>
            </a:pathLst>
          </a:custGeom>
          <a:solidFill>
            <a:srgbClr val="FFA7D2"/>
          </a:solidFill>
        </p:spPr>
        <p:txBody>
          <a:bodyPr/>
          <a:lstStyle/>
          <a:p>
            <a:pPr algn="ctr"/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69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1156</Words>
  <Application>Microsoft Office PowerPoint</Application>
  <PresentationFormat>Custom</PresentationFormat>
  <Paragraphs>120</Paragraphs>
  <Slides>26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宋体</vt:lpstr>
      <vt:lpstr>#9Slide03 Arima Madurai Black</vt:lpstr>
      <vt:lpstr>#9Slide05 SVNClementine</vt:lpstr>
      <vt:lpstr>Arial</vt:lpstr>
      <vt:lpstr>Calibri</vt:lpstr>
      <vt:lpstr>Calibri Light</vt:lpstr>
      <vt:lpstr>Cambria</vt:lpstr>
      <vt:lpstr>等线</vt:lpstr>
      <vt:lpstr>Segoe UI Black</vt:lpstr>
      <vt:lpstr>Times New Roman</vt:lpstr>
      <vt:lpstr>Yeseva One</vt:lpstr>
      <vt:lpstr>Office Theme</vt:lpstr>
      <vt:lpstr>1_Chủ đề Office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38</cp:revision>
  <dcterms:created xsi:type="dcterms:W3CDTF">2006-08-16T00:00:00Z</dcterms:created>
  <dcterms:modified xsi:type="dcterms:W3CDTF">2024-10-07T04:27:32Z</dcterms:modified>
  <dc:identifier>DAGFWQ5R7NY</dc:identifier>
</cp:coreProperties>
</file>