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6" r:id="rId3"/>
    <p:sldMasterId id="2147483718" r:id="rId4"/>
    <p:sldMasterId id="2147483746" r:id="rId5"/>
  </p:sldMasterIdLst>
  <p:notesMasterIdLst>
    <p:notesMasterId r:id="rId35"/>
  </p:notesMasterIdLst>
  <p:sldIdLst>
    <p:sldId id="2007577217" r:id="rId6"/>
    <p:sldId id="4312" r:id="rId7"/>
    <p:sldId id="2007577216" r:id="rId8"/>
    <p:sldId id="1416" r:id="rId9"/>
    <p:sldId id="1426" r:id="rId10"/>
    <p:sldId id="1427" r:id="rId11"/>
    <p:sldId id="1428" r:id="rId12"/>
    <p:sldId id="1429" r:id="rId13"/>
    <p:sldId id="1430" r:id="rId14"/>
    <p:sldId id="1431" r:id="rId15"/>
    <p:sldId id="316" r:id="rId16"/>
    <p:sldId id="704" r:id="rId17"/>
    <p:sldId id="2007577225" r:id="rId18"/>
    <p:sldId id="2007577227" r:id="rId19"/>
    <p:sldId id="2007577228" r:id="rId20"/>
    <p:sldId id="2007577229" r:id="rId21"/>
    <p:sldId id="2007577230" r:id="rId22"/>
    <p:sldId id="2007577231" r:id="rId23"/>
    <p:sldId id="2007577232" r:id="rId24"/>
    <p:sldId id="2007577233" r:id="rId25"/>
    <p:sldId id="2007577234" r:id="rId26"/>
    <p:sldId id="2007577235" r:id="rId27"/>
    <p:sldId id="2007577236" r:id="rId28"/>
    <p:sldId id="2007577237" r:id="rId29"/>
    <p:sldId id="2007577238" r:id="rId30"/>
    <p:sldId id="2007577239" r:id="rId31"/>
    <p:sldId id="2007577240" r:id="rId32"/>
    <p:sldId id="2007577241" r:id="rId33"/>
    <p:sldId id="7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p:scale>
          <a:sx n="30" d="100"/>
          <a:sy n="30" d="100"/>
        </p:scale>
        <p:origin x="1988" y="6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E240-3941-48AE-B432-7AF0C7D13AC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9162F-C8DB-45C5-80FB-FB2D0C2FF444}" type="slidenum">
              <a:rPr lang="en-US" smtClean="0"/>
              <a:t>‹#›</a:t>
            </a:fld>
            <a:endParaRPr lang="en-US"/>
          </a:p>
        </p:txBody>
      </p:sp>
    </p:spTree>
    <p:extLst>
      <p:ext uri="{BB962C8B-B14F-4D97-AF65-F5344CB8AC3E}">
        <p14:creationId xmlns:p14="http://schemas.microsoft.com/office/powerpoint/2010/main" val="300250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075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2917-BE86-4A53-8FA0-B33914A90F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67446-8517-4857-864D-E9BFBC0DDB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9E75D-702D-44DA-A412-452D48D56BE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5" name="Footer Placeholder 4">
            <a:extLst>
              <a:ext uri="{FF2B5EF4-FFF2-40B4-BE49-F238E27FC236}">
                <a16:creationId xmlns:a16="http://schemas.microsoft.com/office/drawing/2014/main" id="{4D8EA036-3AAF-4111-BC20-8ADC4328D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A31D11-631C-4954-BBC9-3A5CA483D538}"/>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591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2E02-7F76-4B6E-AA91-1C1B3300CF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240E6-5C92-4412-830A-4F070A4258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C4224-87D2-42B4-811B-7B81EAAA7F0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5" name="Footer Placeholder 4">
            <a:extLst>
              <a:ext uri="{FF2B5EF4-FFF2-40B4-BE49-F238E27FC236}">
                <a16:creationId xmlns:a16="http://schemas.microsoft.com/office/drawing/2014/main" id="{0F3A5F91-A388-49DB-8DA6-C83EBFD97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6370A4-DA2B-44F6-AD03-86BA41186819}"/>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39388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D1AB-D202-4F7A-8E89-838FFD6058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1D9D-3F68-4BFE-B315-FB83BF7806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CC341-9B42-4676-9AD7-243425A27D6C}"/>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5" name="Footer Placeholder 4">
            <a:extLst>
              <a:ext uri="{FF2B5EF4-FFF2-40B4-BE49-F238E27FC236}">
                <a16:creationId xmlns:a16="http://schemas.microsoft.com/office/drawing/2014/main" id="{D146BB94-4164-4E25-A30A-35446E371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F0FA7B-0ABE-45AA-B256-A41E4F18718B}"/>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80110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2456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342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36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987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268728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4688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74791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9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CEBC-821F-41CD-8ADE-9DDCD65FB0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F60493-CB40-419F-B26C-C62532499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09C5-61B4-4D62-ABC3-4BDE08BAAFE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5" name="Footer Placeholder 4">
            <a:extLst>
              <a:ext uri="{FF2B5EF4-FFF2-40B4-BE49-F238E27FC236}">
                <a16:creationId xmlns:a16="http://schemas.microsoft.com/office/drawing/2014/main" id="{8CA44595-ED9C-4966-A706-288D3875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5A5E64-3B58-49DA-9AAD-7642FE90AC0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50991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976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92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426465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7937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905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910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64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10557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388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081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5EDF-CEDD-4886-90BF-28CF3B22C3D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0A68D-F30B-434F-9F3B-BC165B42359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056C3-0CE5-4B3E-B433-B65383E8C61A}"/>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5" name="Footer Placeholder 4">
            <a:extLst>
              <a:ext uri="{FF2B5EF4-FFF2-40B4-BE49-F238E27FC236}">
                <a16:creationId xmlns:a16="http://schemas.microsoft.com/office/drawing/2014/main" id="{B9730D9C-5C9F-4828-B0A1-77F10F33D6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B4FF4-3A06-4504-8405-305C2F0FB81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67196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67469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75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5659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89809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0801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38417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0606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66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63034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514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229D-6D77-4FC7-B319-3519C574C3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24A18C7-6C5D-4076-B8B2-825D664F26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28D97D-D7E0-48FF-B984-C37448FAD9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1C3ACA-8DC6-43D4-81E9-7043F7F7C473}"/>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6" name="Footer Placeholder 5">
            <a:extLst>
              <a:ext uri="{FF2B5EF4-FFF2-40B4-BE49-F238E27FC236}">
                <a16:creationId xmlns:a16="http://schemas.microsoft.com/office/drawing/2014/main" id="{B5D85AC9-5BBE-46BB-9D40-781F726D07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227262-2C7D-4652-A517-4C1E41A5B20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3559714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276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1666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376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165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9398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123996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123507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18118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64263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08273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EAE0-FFE6-413A-BDFC-DCE546E4455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1ED9AA-61FC-4656-A1EB-5032F31F43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4157A6-762E-4504-B236-ED822C2D743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5D0F7-EFD2-4901-B86C-E41A4B4366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54CE3-E675-43D4-890E-DFF9D831F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A2293-7A9E-4D19-B70E-4BE8996C37BE}"/>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8" name="Footer Placeholder 7">
            <a:extLst>
              <a:ext uri="{FF2B5EF4-FFF2-40B4-BE49-F238E27FC236}">
                <a16:creationId xmlns:a16="http://schemas.microsoft.com/office/drawing/2014/main" id="{64F26402-E8B4-48AE-B618-37B175608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499637-543F-45D8-9C78-D73FA249DC8D}"/>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53997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8054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627632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5063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732100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510264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9/5/2024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458752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086576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289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0656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45158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D8F8-DB7F-433D-86DB-3434509669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849B71-2713-4737-9DE8-4A1D6CCF314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4" name="Footer Placeholder 3">
            <a:extLst>
              <a:ext uri="{FF2B5EF4-FFF2-40B4-BE49-F238E27FC236}">
                <a16:creationId xmlns:a16="http://schemas.microsoft.com/office/drawing/2014/main" id="{B7F82F33-CC0E-4139-95EB-628A38746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E6A80B2-FD65-4E3C-A03F-31D4283061E6}"/>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77723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4085581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0602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923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0372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121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55871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08128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3567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2213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430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20D64-BFD3-4D3C-AFE4-B359BB3BF725}"/>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3" name="Footer Placeholder 2">
            <a:extLst>
              <a:ext uri="{FF2B5EF4-FFF2-40B4-BE49-F238E27FC236}">
                <a16:creationId xmlns:a16="http://schemas.microsoft.com/office/drawing/2014/main" id="{5FE835AB-545E-4C27-9F6A-2CB44545A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951138-ADD0-49EA-B056-472C7E52AB1E}"/>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2612277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03672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07762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65327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315783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6242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88033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62782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41395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7811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3806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B66-6308-4C6E-A0A8-919D7A52898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7954B-5FCA-448B-A141-183B03EE8D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D6C496-CB7B-49E1-B8DE-FAE1D2D513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E66FF-F643-4DB3-B8C3-B18D5C4BB8AB}"/>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6" name="Footer Placeholder 5">
            <a:extLst>
              <a:ext uri="{FF2B5EF4-FFF2-40B4-BE49-F238E27FC236}">
                <a16:creationId xmlns:a16="http://schemas.microsoft.com/office/drawing/2014/main" id="{21C2C868-733B-4A3C-BB77-0EE98052F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7005CE-85E9-4CB6-8F38-815A91CB7362}"/>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420015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96878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342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7198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47120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072641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82727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08663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57591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3476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73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B9E8-CD33-4604-B842-7EEDC68764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B70ED-8222-47DE-B9B8-2819B54E0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B0D1E2-F7EB-47ED-9546-84355042CC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C0540-05ED-4323-80BC-A5F1E26D8716}"/>
              </a:ext>
            </a:extLst>
          </p:cNvPr>
          <p:cNvSpPr>
            <a:spLocks noGrp="1"/>
          </p:cNvSpPr>
          <p:nvPr>
            <p:ph type="dt" sz="half" idx="10"/>
          </p:nvPr>
        </p:nvSpPr>
        <p:spPr>
          <a:xfrm>
            <a:off x="838200" y="6356350"/>
            <a:ext cx="2743200" cy="365125"/>
          </a:xfrm>
          <a:prstGeom prst="rect">
            <a:avLst/>
          </a:prstGeom>
        </p:spPr>
        <p:txBody>
          <a:bodyPr/>
          <a:lstStyle/>
          <a:p>
            <a:fld id="{FD0A1134-355C-454D-9580-4A50B7354FBB}" type="datetimeFigureOut">
              <a:rPr lang="en-US" smtClean="0"/>
              <a:t>9/5/2024</a:t>
            </a:fld>
            <a:endParaRPr lang="en-US"/>
          </a:p>
        </p:txBody>
      </p:sp>
      <p:sp>
        <p:nvSpPr>
          <p:cNvPr id="6" name="Footer Placeholder 5">
            <a:extLst>
              <a:ext uri="{FF2B5EF4-FFF2-40B4-BE49-F238E27FC236}">
                <a16:creationId xmlns:a16="http://schemas.microsoft.com/office/drawing/2014/main" id="{4346EBD6-A91F-4934-A67C-A30256743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2E04D-1024-4936-AEE3-73ED3DE1C8EC}"/>
              </a:ext>
            </a:extLst>
          </p:cNvPr>
          <p:cNvSpPr>
            <a:spLocks noGrp="1"/>
          </p:cNvSpPr>
          <p:nvPr>
            <p:ph type="sldNum" sz="quarter" idx="12"/>
          </p:nvPr>
        </p:nvSpPr>
        <p:spPr>
          <a:xfrm>
            <a:off x="8610600" y="6356350"/>
            <a:ext cx="2743200" cy="365125"/>
          </a:xfrm>
          <a:prstGeom prst="rect">
            <a:avLst/>
          </a:prstGeom>
        </p:spPr>
        <p:txBody>
          <a:bodyPr/>
          <a:lstStyle/>
          <a:p>
            <a:fld id="{AB089C78-F3C0-477C-8053-DC63EC01BF3C}" type="slidenum">
              <a:rPr lang="en-US" smtClean="0"/>
              <a:t>‹#›</a:t>
            </a:fld>
            <a:endParaRPr lang="en-US"/>
          </a:p>
        </p:txBody>
      </p:sp>
    </p:spTree>
    <p:extLst>
      <p:ext uri="{BB962C8B-B14F-4D97-AF65-F5344CB8AC3E}">
        <p14:creationId xmlns:p14="http://schemas.microsoft.com/office/powerpoint/2010/main" val="1761267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08751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186888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99676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775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34430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9067318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0676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theme" Target="../theme/theme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75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751738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7341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9/5/2024</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244129443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3710794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1.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4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7"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22.xml"/><Relationship Id="rId5" Type="http://schemas.openxmlformats.org/officeDocument/2006/relationships/image" Target="../media/image47.sv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6.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slide" Target="slide8.xml"/><Relationship Id="rId26" Type="http://schemas.openxmlformats.org/officeDocument/2006/relationships/slide" Target="slide10.xml"/><Relationship Id="rId3" Type="http://schemas.openxmlformats.org/officeDocument/2006/relationships/notesSlide" Target="../notesSlides/notesSlide1.xml"/><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25.png"/><Relationship Id="rId17" Type="http://schemas.microsoft.com/office/2007/relationships/hdphoto" Target="../media/hdphoto8.wdp"/><Relationship Id="rId25" Type="http://schemas.openxmlformats.org/officeDocument/2006/relationships/image" Target="../media/image32.png"/><Relationship Id="rId2" Type="http://schemas.openxmlformats.org/officeDocument/2006/relationships/slideLayout" Target="../slideLayouts/slideLayout85.xml"/><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34.png"/><Relationship Id="rId1" Type="http://schemas.openxmlformats.org/officeDocument/2006/relationships/tags" Target="../tags/tag1.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slide" Target="slide9.xml"/><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slide" Target="slide5.xml"/><Relationship Id="rId14" Type="http://schemas.openxmlformats.org/officeDocument/2006/relationships/slide" Target="slide6.xml"/><Relationship Id="rId22" Type="http://schemas.openxmlformats.org/officeDocument/2006/relationships/image" Target="../media/image30.png"/><Relationship Id="rId27"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1.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1.xml"/><Relationship Id="rId1" Type="http://schemas.openxmlformats.org/officeDocument/2006/relationships/tags" Target="../tags/tag3.xml"/><Relationship Id="rId5" Type="http://schemas.openxmlformats.org/officeDocument/2006/relationships/image" Target="../media/image3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1.xml"/><Relationship Id="rId1" Type="http://schemas.openxmlformats.org/officeDocument/2006/relationships/tags" Target="../tags/tag4.xml"/><Relationship Id="rId5" Type="http://schemas.openxmlformats.org/officeDocument/2006/relationships/image" Target="../media/image33.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1.xml"/><Relationship Id="rId1" Type="http://schemas.openxmlformats.org/officeDocument/2006/relationships/tags" Target="../tags/tag5.xml"/><Relationship Id="rId5" Type="http://schemas.openxmlformats.org/officeDocument/2006/relationships/image" Target="../media/image3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1.xml"/><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pic>
        <p:nvPicPr>
          <p:cNvPr id="7" name="图片 8" descr="2">
            <a:extLst>
              <a:ext uri="{FF2B5EF4-FFF2-40B4-BE49-F238E27FC236}">
                <a16:creationId xmlns:a16="http://schemas.microsoft.com/office/drawing/2014/main" id="{2CDF78D7-D62B-4F00-8868-7134164561BA}"/>
              </a:ext>
            </a:extLst>
          </p:cNvPr>
          <p:cNvPicPr>
            <a:picLocks noChangeAspect="1"/>
          </p:cNvPicPr>
          <p:nvPr/>
        </p:nvPicPr>
        <p:blipFill>
          <a:blip r:embed="rId4"/>
          <a:stretch>
            <a:fillRect/>
          </a:stretch>
        </p:blipFill>
        <p:spPr>
          <a:xfrm>
            <a:off x="1723688" y="852479"/>
            <a:ext cx="8744624" cy="5351161"/>
          </a:xfrm>
          <a:prstGeom prst="rect">
            <a:avLst/>
          </a:prstGeom>
          <a:effectLst>
            <a:outerShdw blurRad="355600" sx="102000" sy="102000" algn="ctr" rotWithShape="0">
              <a:prstClr val="black">
                <a:alpha val="40000"/>
              </a:prstClr>
            </a:outerShdw>
          </a:effectLst>
        </p:spPr>
      </p:pic>
      <p:pic>
        <p:nvPicPr>
          <p:cNvPr id="2" name="Picture 1">
            <a:extLst>
              <a:ext uri="{FF2B5EF4-FFF2-40B4-BE49-F238E27FC236}">
                <a16:creationId xmlns:a16="http://schemas.microsoft.com/office/drawing/2014/main" id="{6C3092C8-9CF8-F100-5E75-40A65486D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83" y="0"/>
            <a:ext cx="2283461" cy="2389101"/>
          </a:xfrm>
          <a:prstGeom prst="rect">
            <a:avLst/>
          </a:prstGeom>
        </p:spPr>
      </p:pic>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669D9BA1-633F-2897-7A01-9AF514C70C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a:off x="8905875" y="2599663"/>
            <a:ext cx="3771900" cy="4398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4CC162-6D3D-120C-D02D-6C350FF994EF}"/>
              </a:ext>
            </a:extLst>
          </p:cNvPr>
          <p:cNvPicPr>
            <a:picLocks noChangeAspect="1"/>
          </p:cNvPicPr>
          <p:nvPr/>
        </p:nvPicPr>
        <p:blipFill>
          <a:blip r:embed="rId8"/>
          <a:stretch>
            <a:fillRect/>
          </a:stretch>
        </p:blipFill>
        <p:spPr>
          <a:xfrm>
            <a:off x="2771124" y="2767093"/>
            <a:ext cx="6230652" cy="2523963"/>
          </a:xfrm>
          <a:prstGeom prst="rect">
            <a:avLst/>
          </a:prstGeom>
        </p:spPr>
      </p:pic>
      <p:pic>
        <p:nvPicPr>
          <p:cNvPr id="9" name="Picture 8">
            <a:extLst>
              <a:ext uri="{FF2B5EF4-FFF2-40B4-BE49-F238E27FC236}">
                <a16:creationId xmlns:a16="http://schemas.microsoft.com/office/drawing/2014/main" id="{55F0795A-D0D1-95DF-C436-0D2851FC9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500" y="598090"/>
            <a:ext cx="1261654" cy="672659"/>
          </a:xfrm>
          <a:prstGeom prst="rect">
            <a:avLst/>
          </a:prstGeom>
        </p:spPr>
      </p:pic>
      <p:pic>
        <p:nvPicPr>
          <p:cNvPr id="12" name="Picture 11">
            <a:extLst>
              <a:ext uri="{FF2B5EF4-FFF2-40B4-BE49-F238E27FC236}">
                <a16:creationId xmlns:a16="http://schemas.microsoft.com/office/drawing/2014/main" id="{FBAD0555-B122-9796-37A4-A32F7B8ACE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3653" y="656818"/>
            <a:ext cx="877145" cy="793275"/>
          </a:xfrm>
          <a:prstGeom prst="rect">
            <a:avLst/>
          </a:prstGeom>
        </p:spPr>
      </p:pic>
      <p:pic>
        <p:nvPicPr>
          <p:cNvPr id="14" name="Picture 13">
            <a:extLst>
              <a:ext uri="{FF2B5EF4-FFF2-40B4-BE49-F238E27FC236}">
                <a16:creationId xmlns:a16="http://schemas.microsoft.com/office/drawing/2014/main" id="{EFF614AA-9B47-7119-5358-CA306B57B4FC}"/>
              </a:ext>
            </a:extLst>
          </p:cNvPr>
          <p:cNvPicPr>
            <a:picLocks noChangeAspect="1"/>
          </p:cNvPicPr>
          <p:nvPr/>
        </p:nvPicPr>
        <p:blipFill>
          <a:blip r:embed="rId11"/>
          <a:stretch>
            <a:fillRect/>
          </a:stretch>
        </p:blipFill>
        <p:spPr>
          <a:xfrm>
            <a:off x="2531465" y="1714827"/>
            <a:ext cx="6462320" cy="1237595"/>
          </a:xfrm>
          <a:prstGeom prst="rect">
            <a:avLst/>
          </a:prstGeom>
        </p:spPr>
      </p:pic>
    </p:spTree>
    <p:extLst>
      <p:ext uri="{BB962C8B-B14F-4D97-AF65-F5344CB8AC3E}">
        <p14:creationId xmlns:p14="http://schemas.microsoft.com/office/powerpoint/2010/main" val="3244798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B1020EC-E7A4-9C9D-6B78-2FC771C5C5C2}"/>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C36A35F-A073-A0E9-8632-F92FAA886DA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0C2C81D-0636-1DCC-8D5E-4B9438EABBDC}"/>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2A6008C-6988-F404-3937-0037C0D20806}"/>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AAC0A7BE-C9B8-8AF9-44E4-7C04C2D20767}"/>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58FC328D-BB56-2D53-1413-1F946712F98F}"/>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EB6E112-EA05-6119-E6AC-74577580B684}"/>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BDAC857-F19E-9EDE-010D-EE2E4DC9317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F7DE4460-D71F-265E-282C-7C09E6C2AA2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0C5066A-AEC6-1F5E-218F-29126955FB0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56BCF0E0-2F0E-AB4B-5F3A-F180ECD698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BEA7F51E-847B-F4E6-04A9-2F29E56078C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CC805185-4186-9DC2-FCB3-9BD8B3045A4E}"/>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71652BA5-D95B-4623-A301-F3CA0A204AE8}"/>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97193892-5B3F-1566-1B64-1E1985F76AE3}"/>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FFE476EF-384B-5D3B-0265-EC9B4FF7F910}"/>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BED94C6C-F365-82E6-C697-B6FFD507307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9B59479E-15B1-D2FB-64DD-96C7FD7FBC3E}"/>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3CE6DBBC-CFFC-B34E-3336-9B39E84EC907}"/>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25D1E624-B017-5168-2D5A-5D4A70097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2965C5FE-4917-B647-ABC1-4500892C6065}"/>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4A257B77-0736-E9CD-FB48-FC1B1AA0B7E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17476B86-D4AD-4F05-7BCB-17E7F9A5EF9F}"/>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87DD572-6008-0A0D-F86C-14F315112AE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8729107D-F511-D6AF-BAC0-8B64ECB169D9}"/>
              </a:ext>
            </a:extLst>
          </p:cNvPr>
          <p:cNvSpPr/>
          <p:nvPr/>
        </p:nvSpPr>
        <p:spPr>
          <a:xfrm>
            <a:off x="284481" y="283897"/>
            <a:ext cx="10647680" cy="1323439"/>
          </a:xfrm>
          <a:prstGeom prst="rect">
            <a:avLst/>
          </a:prstGeom>
        </p:spPr>
        <p:txBody>
          <a:bodyPr wrap="square">
            <a:spAutoFit/>
          </a:bodyPr>
          <a:lstStyle/>
          <a:p>
            <a:pPr lvl="0" algn="ctr">
              <a:defRPr/>
            </a:pPr>
            <a:r>
              <a:rPr lang="vi-VN" sz="4000">
                <a:solidFill>
                  <a:srgbClr val="F15A24"/>
                </a:solidFill>
              </a:rPr>
              <a:t>Câu 6: Nguồn năng lượng nào đã giúp bè gỗ trôi được trên sông?</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709A1515-ACAC-50A6-07F9-FD54729F6F4C}"/>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Năng lượng nước chảy giúp bè gỗ trôi được trên sông.</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D90F8222-F5A4-922B-59FC-050F9C8BEEF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1479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2" name="Picture 1">
            <a:extLst>
              <a:ext uri="{FF2B5EF4-FFF2-40B4-BE49-F238E27FC236}">
                <a16:creationId xmlns:a16="http://schemas.microsoft.com/office/drawing/2014/main" id="{7A3C3C12-D463-01EA-84C8-A71945F54841}"/>
              </a:ext>
            </a:extLst>
          </p:cNvPr>
          <p:cNvPicPr>
            <a:picLocks noChangeAspect="1"/>
          </p:cNvPicPr>
          <p:nvPr/>
        </p:nvPicPr>
        <p:blipFill>
          <a:blip r:embed="rId6"/>
          <a:stretch>
            <a:fillRect/>
          </a:stretch>
        </p:blipFill>
        <p:spPr>
          <a:xfrm>
            <a:off x="4060527" y="891642"/>
            <a:ext cx="6444031" cy="2658086"/>
          </a:xfrm>
          <a:prstGeom prst="rect">
            <a:avLst/>
          </a:prstGeom>
        </p:spPr>
      </p:pic>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1.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ô </a:t>
            </a:r>
            <a:r>
              <a:rPr lang="en-US" sz="6600" b="1" dirty="0" err="1">
                <a:solidFill>
                  <a:srgbClr val="00B050"/>
                </a:solidFill>
              </a:rPr>
              <a:t>nhiễm</a:t>
            </a:r>
            <a:r>
              <a:rPr lang="en-US" sz="6600" b="1" dirty="0">
                <a:solidFill>
                  <a:srgbClr val="00B050"/>
                </a:solidFill>
              </a:rPr>
              <a:t>, </a:t>
            </a:r>
            <a:r>
              <a:rPr lang="en-US" sz="6600" b="1" dirty="0" err="1">
                <a:solidFill>
                  <a:srgbClr val="00B050"/>
                </a:solidFill>
              </a:rPr>
              <a:t>xói</a:t>
            </a:r>
            <a:r>
              <a:rPr lang="en-US" sz="6600" b="1" dirty="0">
                <a:solidFill>
                  <a:srgbClr val="00B050"/>
                </a:solidFill>
              </a:rPr>
              <a:t> </a:t>
            </a:r>
            <a:r>
              <a:rPr lang="en-US" sz="6600" b="1" dirty="0" err="1">
                <a:solidFill>
                  <a:srgbClr val="00B050"/>
                </a:solidFill>
              </a:rPr>
              <a:t>mòn</a:t>
            </a:r>
            <a:r>
              <a:rPr lang="en-US" sz="6600" b="1" dirty="0">
                <a:solidFill>
                  <a:srgbClr val="00B050"/>
                </a:solidFill>
              </a:rPr>
              <a:t> </a:t>
            </a:r>
            <a:r>
              <a:rPr lang="en-US" sz="6600" b="1" dirty="0" err="1">
                <a:solidFill>
                  <a:srgbClr val="00B050"/>
                </a:solidFill>
              </a:rPr>
              <a:t>đất</a:t>
            </a:r>
            <a:r>
              <a:rPr lang="en-US" sz="6600" b="1" dirty="0">
                <a:solidFill>
                  <a:srgbClr val="00B050"/>
                </a:solidFill>
              </a:rPr>
              <a:t>.</a:t>
            </a:r>
            <a:endParaRPr kumimoji="0" lang="en-US" sz="66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2441079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123658"/>
            </a:xfrm>
            <a:prstGeom prst="rect">
              <a:avLst/>
            </a:prstGeom>
          </p:spPr>
          <p:txBody>
            <a:bodyPr wrap="square">
              <a:spAutoFit/>
            </a:bodyPr>
            <a:lstStyle/>
            <a:p>
              <a:pPr marL="0" marR="0" algn="ctr">
                <a:spcBef>
                  <a:spcPts val="0"/>
                </a:spcBef>
                <a:spcAft>
                  <a:spcPts val="0"/>
                </a:spcAft>
              </a:pPr>
              <a:r>
                <a:rPr lang="en-US" sz="4400" b="1" dirty="0" err="1">
                  <a:effectLst/>
                  <a:latin typeface="Cambria" panose="02040503050406030204" pitchFamily="18" charset="0"/>
                  <a:ea typeface="Cambria" panose="02040503050406030204" pitchFamily="18" charset="0"/>
                </a:rPr>
                <a:t>Hãy</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nêu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một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hiện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tượng</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xói</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mòn</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đất</a:t>
              </a:r>
              <a:r>
                <a:rPr lang="en-US" sz="4400" b="1" dirty="0">
                  <a:effectLst/>
                  <a:latin typeface="Cambria" panose="02040503050406030204" pitchFamily="18" charset="0"/>
                  <a:ea typeface="Cambria" panose="02040503050406030204" pitchFamily="18" charset="0"/>
                </a:rPr>
                <a:t>.</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359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251857" y="1480457"/>
            <a:ext cx="10276115" cy="2978957"/>
          </a:xfrm>
          <a:prstGeom prst="rect">
            <a:avLst/>
          </a:prstGeom>
          <a:noFill/>
        </p:spPr>
        <p:txBody>
          <a:bodyPr wrap="square" rtlCol="0">
            <a:spAutoFit/>
          </a:bodyPr>
          <a:lstStyle/>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nước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chảy</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độ</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dốc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của</a:t>
            </a:r>
            <a:r>
              <a:rPr lang="en-US" sz="4000" dirty="0">
                <a:solidFill>
                  <a:srgbClr val="FF0000"/>
                </a:solidFill>
                <a:effectLst/>
                <a:latin typeface="Cambria" panose="02040503050406030204" pitchFamily="18" charset="0"/>
                <a:ea typeface="Cambria" panose="02040503050406030204" pitchFamily="18" charset="0"/>
              </a:rPr>
              <a:t> ở </a:t>
            </a:r>
            <a:r>
              <a:rPr lang="en-US" sz="4000" dirty="0" err="1">
                <a:solidFill>
                  <a:srgbClr val="FF0000"/>
                </a:solidFill>
                <a:effectLst/>
                <a:latin typeface="Cambria" panose="02040503050406030204" pitchFamily="18" charset="0"/>
                <a:ea typeface="Cambria" panose="02040503050406030204" pitchFamily="18" charset="0"/>
              </a:rPr>
              <a:t>đất</a:t>
            </a:r>
            <a:r>
              <a:rPr lang="en-US" sz="40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a:t>
            </a:r>
            <a:r>
              <a:rPr lang="en-US" sz="4000" dirty="0" err="1">
                <a:solidFill>
                  <a:srgbClr val="FF0000"/>
                </a:solidFill>
                <a:effectLst/>
                <a:latin typeface="Cambria" panose="02040503050406030204" pitchFamily="18" charset="0"/>
                <a:ea typeface="Cambria" panose="02040503050406030204" pitchFamily="18" charset="0"/>
              </a:rPr>
              <a:t>gió</a:t>
            </a:r>
            <a:endParaRPr lang="en-US" sz="4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tabLst>
                <a:tab pos="695325" algn="l"/>
              </a:tabLst>
            </a:pP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Xói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mòn</a:t>
            </a:r>
            <a:r>
              <a:rPr lang="en-US" sz="4000" dirty="0">
                <a:solidFill>
                  <a:srgbClr val="FF0000"/>
                </a:solidFill>
                <a:effectLst/>
                <a:latin typeface="Cambria" panose="02040503050406030204" pitchFamily="18" charset="0"/>
                <a:ea typeface="Cambria" panose="02040503050406030204" pitchFamily="18" charset="0"/>
              </a:rPr>
              <a:t> do con </a:t>
            </a:r>
            <a:r>
              <a:rPr lang="en-US" sz="4000" dirty="0" err="1">
                <a:solidFill>
                  <a:srgbClr val="FF0000"/>
                </a:solidFill>
                <a:effectLst/>
                <a:latin typeface="Cambria" panose="02040503050406030204" pitchFamily="18" charset="0"/>
                <a:ea typeface="Cambria" panose="02040503050406030204" pitchFamily="18" charset="0"/>
              </a:rPr>
              <a:t>người</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chặt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phá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rừng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41790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209800" y="2015871"/>
            <a:ext cx="8362949" cy="2123658"/>
          </a:xfrm>
          <a:prstGeom prst="rect">
            <a:avLst/>
          </a:prstGeom>
          <a:noFill/>
        </p:spPr>
        <p:txBody>
          <a:bodyPr wrap="square" rtlCol="0">
            <a:spAutoFit/>
          </a:bodyPr>
          <a:lstStyle/>
          <a:p>
            <a:pPr lvl="0" algn="ctr">
              <a:defRPr/>
            </a:pPr>
            <a:r>
              <a:rPr lang="en-US" sz="6600" b="1" dirty="0">
                <a:solidFill>
                  <a:srgbClr val="00B050"/>
                </a:solidFill>
              </a:rPr>
              <a:t>2.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hỗn</a:t>
            </a:r>
            <a:r>
              <a:rPr lang="en-US" sz="6600" b="1" dirty="0">
                <a:solidFill>
                  <a:srgbClr val="00B050"/>
                </a:solidFill>
              </a:rPr>
              <a:t> </a:t>
            </a:r>
            <a:r>
              <a:rPr lang="en-US" sz="6600" b="1" dirty="0" err="1">
                <a:solidFill>
                  <a:srgbClr val="00B050"/>
                </a:solidFill>
              </a:rPr>
              <a:t>hợp</a:t>
            </a:r>
            <a:r>
              <a:rPr lang="en-US" sz="6600" b="1" dirty="0">
                <a:solidFill>
                  <a:srgbClr val="00B050"/>
                </a:solidFill>
              </a:rPr>
              <a:t> </a:t>
            </a:r>
            <a:r>
              <a:rPr lang="en-US" sz="6600" b="1" dirty="0" err="1">
                <a:solidFill>
                  <a:srgbClr val="00B050"/>
                </a:solidFill>
              </a:rPr>
              <a:t>và</a:t>
            </a:r>
            <a:r>
              <a:rPr lang="en-US" sz="6600" b="1" dirty="0">
                <a:solidFill>
                  <a:srgbClr val="00B050"/>
                </a:solidFill>
              </a:rPr>
              <a:t> dung </a:t>
            </a:r>
            <a:r>
              <a:rPr lang="en-US" sz="6600" b="1" dirty="0" err="1">
                <a:solidFill>
                  <a:srgbClr val="00B050"/>
                </a:solidFill>
              </a:rPr>
              <a:t>dịch</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845129" y="2534335"/>
              <a:ext cx="4619171" cy="2025555"/>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600" b="1" dirty="0" err="1">
                  <a:effectLst/>
                  <a:latin typeface="Cambria" panose="02040503050406030204" pitchFamily="18" charset="0"/>
                  <a:ea typeface="Cambria" panose="02040503050406030204" pitchFamily="18" charset="0"/>
                </a:rPr>
                <a:t>Dựa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hỗn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hay dung </a:t>
              </a:r>
              <a:r>
                <a:rPr lang="en-US" sz="3600" b="1" dirty="0" err="1">
                  <a:effectLst/>
                  <a:latin typeface="Cambria" panose="02040503050406030204" pitchFamily="18" charset="0"/>
                  <a:ea typeface="Cambria" panose="02040503050406030204" pitchFamily="18" charset="0"/>
                </a:rPr>
                <a:t>dịch</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854878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132114" y="1447800"/>
            <a:ext cx="10276115" cy="2669898"/>
          </a:xfrm>
          <a:prstGeom prst="rect">
            <a:avLst/>
          </a:prstGeom>
          <a:noFill/>
        </p:spPr>
        <p:txBody>
          <a:bodyPr wrap="square" rtlCol="0">
            <a:spAutoFit/>
          </a:bodyPr>
          <a:lstStyle/>
          <a:p>
            <a:pPr lvl="0" algn="just">
              <a:lnSpc>
                <a:spcPct val="120000"/>
              </a:lnSpc>
              <a:tabLst>
                <a:tab pos="695325" algn="l"/>
              </a:tabLst>
            </a:pPr>
            <a:r>
              <a:rPr lang="vi-VN" sz="4800" dirty="0">
                <a:solidFill>
                  <a:srgbClr val="FF0000"/>
                </a:solidFill>
                <a:latin typeface="Cambria" panose="02040503050406030204" pitchFamily="18" charset="0"/>
                <a:ea typeface="Cambria" panose="02040503050406030204" pitchFamily="18" charset="0"/>
              </a:rPr>
              <a:t>Hỗn hợp hay dung dịch được phân biệt dựa vào độ hòa tan và phân bố đều của các chất trong đó.</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628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3. </a:t>
            </a:r>
            <a:r>
              <a:rPr lang="en-US" sz="6600" b="1" dirty="0" err="1">
                <a:solidFill>
                  <a:srgbClr val="00B050"/>
                </a:solidFill>
              </a:rPr>
              <a:t>Ôn</a:t>
            </a:r>
            <a:r>
              <a:rPr lang="en-US" sz="6600" b="1" dirty="0">
                <a:solidFill>
                  <a:srgbClr val="00B050"/>
                </a:solidFill>
              </a:rPr>
              <a:t> </a:t>
            </a:r>
            <a:r>
              <a:rPr lang="en-US" sz="6600" b="1" dirty="0" err="1">
                <a:solidFill>
                  <a:srgbClr val="00B050"/>
                </a:solidFill>
              </a:rPr>
              <a:t>tập</a:t>
            </a:r>
            <a:r>
              <a:rPr lang="en-US" sz="6600" b="1" dirty="0">
                <a:solidFill>
                  <a:srgbClr val="00B050"/>
                </a:solidFill>
              </a:rPr>
              <a:t> </a:t>
            </a:r>
            <a:r>
              <a:rPr lang="en-US" sz="6600" b="1" dirty="0" err="1">
                <a:solidFill>
                  <a:srgbClr val="00B050"/>
                </a:solidFill>
              </a:rPr>
              <a:t>về</a:t>
            </a:r>
            <a:r>
              <a:rPr lang="en-US" sz="6600" b="1" dirty="0">
                <a:solidFill>
                  <a:srgbClr val="00B050"/>
                </a:solidFill>
              </a:rPr>
              <a:t> </a:t>
            </a:r>
            <a:r>
              <a:rPr lang="en-US" sz="6600" b="1" dirty="0" err="1">
                <a:solidFill>
                  <a:srgbClr val="00B050"/>
                </a:solidFill>
              </a:rPr>
              <a:t>sự</a:t>
            </a:r>
            <a:r>
              <a:rPr lang="en-US" sz="6600" b="1" dirty="0">
                <a:solidFill>
                  <a:srgbClr val="00B050"/>
                </a:solidFill>
              </a:rPr>
              <a:t> </a:t>
            </a:r>
            <a:r>
              <a:rPr lang="en-US" sz="6600" b="1" dirty="0" err="1">
                <a:solidFill>
                  <a:srgbClr val="00B050"/>
                </a:solidFill>
              </a:rPr>
              <a:t>biến</a:t>
            </a:r>
            <a:r>
              <a:rPr lang="en-US" sz="6600" b="1" dirty="0">
                <a:solidFill>
                  <a:srgbClr val="00B050"/>
                </a:solidFill>
              </a:rPr>
              <a:t> </a:t>
            </a:r>
            <a:r>
              <a:rPr lang="en-US" sz="6600" b="1" dirty="0" err="1">
                <a:solidFill>
                  <a:srgbClr val="00B050"/>
                </a:solidFill>
              </a:rPr>
              <a:t>đổi</a:t>
            </a:r>
            <a:r>
              <a:rPr lang="en-US" sz="6600" b="1" dirty="0">
                <a:solidFill>
                  <a:srgbClr val="00B050"/>
                </a:solidFill>
              </a:rPr>
              <a:t>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810752"/>
            </a:xfrm>
            <a:prstGeom prst="rect">
              <a:avLst/>
            </a:prstGeom>
          </p:spPr>
          <p:txBody>
            <a:bodyPr wrap="square">
              <a:spAutoFit/>
            </a:bodyPr>
            <a:lstStyle/>
            <a:p>
              <a:pPr marL="0" marR="0" algn="ctr">
                <a:lnSpc>
                  <a:spcPct val="120000"/>
                </a:lnSpc>
                <a:spcBef>
                  <a:spcPts val="0"/>
                </a:spcBef>
                <a:spcAft>
                  <a:spcPts val="0"/>
                </a:spcAft>
                <a:tabLst>
                  <a:tab pos="695325" algn="l"/>
                </a:tabLst>
              </a:pP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ta </a:t>
              </a:r>
              <a:r>
                <a:rPr lang="en-US" sz="3200" b="1" dirty="0" err="1">
                  <a:effectLst/>
                  <a:latin typeface="Cambria" panose="02040503050406030204" pitchFamily="18" charset="0"/>
                  <a:ea typeface="Cambria" panose="02040503050406030204" pitchFamily="18" charset="0"/>
                </a:rPr>
                <a:t>sử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cồn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nước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rửa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769389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28954-C664-F49E-BF0A-5EC68CF232A0}"/>
              </a:ext>
            </a:extLst>
          </p:cNvPr>
          <p:cNvPicPr>
            <a:picLocks noChangeAspect="1"/>
          </p:cNvPicPr>
          <p:nvPr/>
        </p:nvPicPr>
        <p:blipFill>
          <a:blip r:embed="rId2"/>
          <a:stretch>
            <a:fillRect/>
          </a:stretch>
        </p:blipFill>
        <p:spPr>
          <a:xfrm>
            <a:off x="0" y="0"/>
            <a:ext cx="12192000" cy="6966857"/>
          </a:xfrm>
          <a:prstGeom prst="rect">
            <a:avLst/>
          </a:prstGeom>
        </p:spPr>
      </p:pic>
      <p:pic>
        <p:nvPicPr>
          <p:cNvPr id="6" name="Picture 5">
            <a:extLst>
              <a:ext uri="{FF2B5EF4-FFF2-40B4-BE49-F238E27FC236}">
                <a16:creationId xmlns:a16="http://schemas.microsoft.com/office/drawing/2014/main" id="{CFF232EA-F6D8-9BDC-350F-194007E76490}"/>
              </a:ext>
            </a:extLst>
          </p:cNvPr>
          <p:cNvPicPr>
            <a:picLocks noChangeAspect="1"/>
          </p:cNvPicPr>
          <p:nvPr/>
        </p:nvPicPr>
        <p:blipFill>
          <a:blip r:embed="rId3"/>
          <a:stretch>
            <a:fillRect/>
          </a:stretch>
        </p:blipFill>
        <p:spPr>
          <a:xfrm>
            <a:off x="3731681" y="817969"/>
            <a:ext cx="4938188" cy="859611"/>
          </a:xfrm>
          <a:prstGeom prst="rect">
            <a:avLst/>
          </a:prstGeom>
        </p:spPr>
      </p:pic>
      <p:sp>
        <p:nvSpPr>
          <p:cNvPr id="7" name="TextBox 6">
            <a:extLst>
              <a:ext uri="{FF2B5EF4-FFF2-40B4-BE49-F238E27FC236}">
                <a16:creationId xmlns:a16="http://schemas.microsoft.com/office/drawing/2014/main" id="{F537E21A-BF1A-9320-FEFB-3C129147E374}"/>
              </a:ext>
            </a:extLst>
          </p:cNvPr>
          <p:cNvSpPr txBox="1"/>
          <p:nvPr/>
        </p:nvSpPr>
        <p:spPr>
          <a:xfrm>
            <a:off x="1943100" y="2228850"/>
            <a:ext cx="8477249" cy="1755032"/>
          </a:xfrm>
          <a:prstGeom prst="rect">
            <a:avLst/>
          </a:prstGeom>
          <a:noFill/>
        </p:spPr>
        <p:txBody>
          <a:bodyPr wrap="square" rtlCol="0">
            <a:spAutoFit/>
          </a:bodyPr>
          <a:lstStyle/>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Tóm tắt được những nội dung chính đã học dưới dạng sơ đồ về chủ đề Chất.</a:t>
            </a:r>
          </a:p>
          <a:p>
            <a:pPr marL="285750" marR="0" indent="-285750" algn="just">
              <a:lnSpc>
                <a:spcPct val="115000"/>
              </a:lnSpc>
              <a:spcBef>
                <a:spcPts val="0"/>
              </a:spcBef>
              <a:spcAft>
                <a:spcPts val="0"/>
              </a:spcAft>
              <a:buFont typeface="Wingdings" panose="05000000000000000000" pitchFamily="2" charset="2"/>
              <a:buChar char="q"/>
            </a:pPr>
            <a:r>
              <a:rPr lang="vi-VN" sz="2400" b="1" dirty="0">
                <a:latin typeface="Cambria" panose="02040503050406030204" pitchFamily="18" charset="0"/>
                <a:ea typeface="Cambria" panose="02040503050406030204" pitchFamily="18" charset="0"/>
              </a:rPr>
              <a:t>Vận dụng được kiến thức và kĩ năng của chủ đề vào giải quyết một số tình huống đơn giản trong cuộc sống.</a:t>
            </a:r>
          </a:p>
        </p:txBody>
      </p:sp>
    </p:spTree>
    <p:extLst>
      <p:ext uri="{BB962C8B-B14F-4D97-AF65-F5344CB8AC3E}">
        <p14:creationId xmlns:p14="http://schemas.microsoft.com/office/powerpoint/2010/main" val="6707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1012371" y="653143"/>
            <a:ext cx="10395858" cy="2978957"/>
          </a:xfrm>
          <a:prstGeom prst="rect">
            <a:avLst/>
          </a:prstGeom>
          <a:noFill/>
        </p:spPr>
        <p:txBody>
          <a:bodyPr wrap="square" rtlCol="0">
            <a:spAutoFit/>
          </a:bodyPr>
          <a:lstStyle/>
          <a:p>
            <a:pPr lvl="0" algn="just">
              <a:lnSpc>
                <a:spcPct val="120000"/>
              </a:lnSpc>
              <a:tabLst>
                <a:tab pos="695325" algn="l"/>
              </a:tabLst>
            </a:pPr>
            <a:r>
              <a:rPr lang="vi-VN" sz="4000" dirty="0">
                <a:solidFill>
                  <a:srgbClr val="FF0000"/>
                </a:solidFill>
                <a:latin typeface="Cambria" panose="02040503050406030204" pitchFamily="18" charset="0"/>
                <a:ea typeface="Cambria" panose="02040503050406030204" pitchFamily="18" charset="0"/>
              </a:rPr>
              <a:t>Cồn là chất lỏng dễ bay hơi nên nhanh chóng chuyển từ trạng thái lỏng sang trạng thái khí. Vì vậy, tay sẽ nhanh khô khi sử dụng nước rửa tay khô.</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dân nên dùng gì khi nước rửa tay &quot;cháy hàng&quot;?">
            <a:extLst>
              <a:ext uri="{FF2B5EF4-FFF2-40B4-BE49-F238E27FC236}">
                <a16:creationId xmlns:a16="http://schemas.microsoft.com/office/drawing/2014/main" id="{607A0E36-45B2-3214-6479-89B94742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264" y="2840491"/>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04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123658"/>
          </a:xfrm>
          <a:prstGeom prst="rect">
            <a:avLst/>
          </a:prstGeom>
          <a:noFill/>
        </p:spPr>
        <p:txBody>
          <a:bodyPr wrap="square" rtlCol="0">
            <a:spAutoFit/>
          </a:bodyPr>
          <a:lstStyle/>
          <a:p>
            <a:pPr lvl="0" algn="ctr">
              <a:defRPr/>
            </a:pPr>
            <a:r>
              <a:rPr lang="en-US" sz="6600" b="1" dirty="0">
                <a:solidFill>
                  <a:srgbClr val="00B050"/>
                </a:solidFill>
              </a:rPr>
              <a:t>4. </a:t>
            </a:r>
            <a:r>
              <a:rPr lang="en-US" sz="6600" b="1" dirty="0" err="1">
                <a:solidFill>
                  <a:srgbClr val="00B050"/>
                </a:solidFill>
              </a:rPr>
              <a:t>Phân</a:t>
            </a:r>
            <a:r>
              <a:rPr lang="en-US" sz="6600" b="1" dirty="0">
                <a:solidFill>
                  <a:srgbClr val="00B050"/>
                </a:solidFill>
              </a:rPr>
              <a:t> </a:t>
            </a:r>
            <a:r>
              <a:rPr lang="en-US" sz="6600" b="1" dirty="0" err="1">
                <a:solidFill>
                  <a:srgbClr val="00B050"/>
                </a:solidFill>
              </a:rPr>
              <a:t>biệt</a:t>
            </a:r>
            <a:r>
              <a:rPr lang="en-US" sz="6600" b="1" dirty="0">
                <a:solidFill>
                  <a:srgbClr val="00B050"/>
                </a:solidFill>
              </a:rPr>
              <a:t> 3 </a:t>
            </a:r>
            <a:r>
              <a:rPr lang="en-US" sz="6600" b="1" dirty="0" err="1">
                <a:solidFill>
                  <a:srgbClr val="00B050"/>
                </a:solidFill>
              </a:rPr>
              <a:t>trạng</a:t>
            </a:r>
            <a:r>
              <a:rPr lang="en-US" sz="6600" b="1" dirty="0">
                <a:solidFill>
                  <a:srgbClr val="00B050"/>
                </a:solidFill>
              </a:rPr>
              <a:t> </a:t>
            </a:r>
            <a:r>
              <a:rPr lang="en-US" sz="6600" b="1" dirty="0" err="1">
                <a:solidFill>
                  <a:srgbClr val="00B050"/>
                </a:solidFill>
              </a:rPr>
              <a:t>thái</a:t>
            </a:r>
            <a:r>
              <a:rPr lang="en-US" sz="6600" b="1" dirty="0">
                <a:solidFill>
                  <a:srgbClr val="00B050"/>
                </a:solidFill>
              </a:rPr>
              <a:t> </a:t>
            </a:r>
            <a:r>
              <a:rPr lang="en-US" sz="6600" b="1" dirty="0" err="1">
                <a:solidFill>
                  <a:srgbClr val="00B050"/>
                </a:solidFill>
              </a:rPr>
              <a:t>của</a:t>
            </a:r>
            <a:r>
              <a:rPr lang="en-US" sz="6600" b="1" dirty="0">
                <a:solidFill>
                  <a:srgbClr val="00B050"/>
                </a:solidFill>
              </a:rPr>
              <a:t> </a:t>
            </a:r>
            <a:r>
              <a:rPr lang="en-US" sz="6600" b="1" dirty="0" err="1">
                <a:solidFill>
                  <a:srgbClr val="00B050"/>
                </a:solidFill>
              </a:rPr>
              <a:t>chất</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2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9F8077-46CD-80B5-23B1-241D7323AF15}"/>
              </a:ext>
            </a:extLst>
          </p:cNvPr>
          <p:cNvSpPr txBox="1"/>
          <p:nvPr/>
        </p:nvSpPr>
        <p:spPr>
          <a:xfrm>
            <a:off x="881743" y="359229"/>
            <a:ext cx="10395858" cy="1595886"/>
          </a:xfrm>
          <a:prstGeom prst="rect">
            <a:avLst/>
          </a:prstGeom>
          <a:noFill/>
        </p:spPr>
        <p:txBody>
          <a:bodyPr wrap="square" rtlCol="0">
            <a:spAutoFit/>
          </a:bodyPr>
          <a:lstStyle/>
          <a:p>
            <a:pPr lvl="0" algn="just">
              <a:lnSpc>
                <a:spcPct val="120000"/>
              </a:lnSpc>
              <a:tabLst>
                <a:tab pos="695325" algn="l"/>
              </a:tabLst>
            </a:pPr>
            <a:r>
              <a:rPr lang="vi-VN" sz="2800" dirty="0">
                <a:solidFill>
                  <a:srgbClr val="002060"/>
                </a:solidFill>
                <a:latin typeface="Cambria" panose="02040503050406030204" pitchFamily="18" charset="0"/>
                <a:ea typeface="Cambria" panose="02040503050406030204" pitchFamily="18" charset="0"/>
              </a:rPr>
              <a:t>Sắp xếp các chất: </a:t>
            </a:r>
            <a:r>
              <a:rPr lang="vi-VN" sz="2800" b="1" dirty="0">
                <a:solidFill>
                  <a:srgbClr val="002060"/>
                </a:solidFill>
                <a:latin typeface="Cambria" panose="02040503050406030204" pitchFamily="18" charset="0"/>
                <a:ea typeface="Cambria" panose="02040503050406030204" pitchFamily="18" charset="0"/>
              </a:rPr>
              <a:t>muối ăn, hơi nước, nhôm, ni-tơ, nước uống, dầu ăn, giấm ăn, ô-xi, thủy tinh </a:t>
            </a:r>
            <a:r>
              <a:rPr lang="vi-VN" sz="2800" dirty="0">
                <a:solidFill>
                  <a:srgbClr val="002060"/>
                </a:solidFill>
                <a:latin typeface="Cambria" panose="02040503050406030204" pitchFamily="18" charset="0"/>
                <a:ea typeface="Cambria" panose="02040503050406030204" pitchFamily="18" charset="0"/>
              </a:rPr>
              <a:t>(ở nhiệt độ bình thường) vào vị trí thích hợp theo bảng gợi ý dưới đây.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D5403F13-29BF-AD44-FF85-21CA3A8FAD9A}"/>
              </a:ext>
            </a:extLst>
          </p:cNvPr>
          <p:cNvGraphicFramePr>
            <a:graphicFrameLocks noGrp="1"/>
          </p:cNvGraphicFramePr>
          <p:nvPr>
            <p:extLst>
              <p:ext uri="{D42A27DB-BD31-4B8C-83A1-F6EECF244321}">
                <p14:modId xmlns:p14="http://schemas.microsoft.com/office/powerpoint/2010/main" val="1483730289"/>
              </p:ext>
            </p:extLst>
          </p:nvPr>
        </p:nvGraphicFramePr>
        <p:xfrm>
          <a:off x="1785256" y="2590800"/>
          <a:ext cx="8338458" cy="2275114"/>
        </p:xfrm>
        <a:graphic>
          <a:graphicData uri="http://schemas.openxmlformats.org/drawingml/2006/table">
            <a:tbl>
              <a:tblPr firstRow="1" firstCol="1" bandRow="1">
                <a:tableStyleId>{5C22544A-7EE6-4342-B048-85BDC9FD1C3A}</a:tableStyleId>
              </a:tblPr>
              <a:tblGrid>
                <a:gridCol w="2779486">
                  <a:extLst>
                    <a:ext uri="{9D8B030D-6E8A-4147-A177-3AD203B41FA5}">
                      <a16:colId xmlns:a16="http://schemas.microsoft.com/office/drawing/2014/main" val="2666152668"/>
                    </a:ext>
                  </a:extLst>
                </a:gridCol>
                <a:gridCol w="2779486">
                  <a:extLst>
                    <a:ext uri="{9D8B030D-6E8A-4147-A177-3AD203B41FA5}">
                      <a16:colId xmlns:a16="http://schemas.microsoft.com/office/drawing/2014/main" val="649177381"/>
                    </a:ext>
                  </a:extLst>
                </a:gridCol>
                <a:gridCol w="2779486">
                  <a:extLst>
                    <a:ext uri="{9D8B030D-6E8A-4147-A177-3AD203B41FA5}">
                      <a16:colId xmlns:a16="http://schemas.microsoft.com/office/drawing/2014/main" val="2864325952"/>
                    </a:ext>
                  </a:extLst>
                </a:gridCol>
              </a:tblGrid>
              <a:tr h="1149650">
                <a:tc>
                  <a:txBody>
                    <a:bodyPr/>
                    <a:lstStyle/>
                    <a:p>
                      <a:pPr marL="0" marR="0" algn="ctr">
                        <a:lnSpc>
                          <a:spcPct val="120000"/>
                        </a:lnSpc>
                        <a:spcBef>
                          <a:spcPts val="0"/>
                        </a:spcBef>
                        <a:spcAft>
                          <a:spcPts val="0"/>
                        </a:spcAft>
                      </a:pPr>
                      <a:r>
                        <a:rPr lang="en-US" sz="2800">
                          <a:effectLst/>
                        </a:rPr>
                        <a:t>Trạng thái rắn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rPr>
                        <a:t>Trạng</a:t>
                      </a:r>
                      <a:r>
                        <a:rPr lang="en-US" sz="2800" dirty="0">
                          <a:effectLst/>
                        </a:rPr>
                        <a:t> </a:t>
                      </a:r>
                      <a:r>
                        <a:rPr lang="en-US" sz="2800" dirty="0" err="1">
                          <a:effectLst/>
                        </a:rPr>
                        <a:t>thái</a:t>
                      </a:r>
                      <a:r>
                        <a:rPr lang="en-US" sz="2800" dirty="0">
                          <a:effectLst/>
                        </a:rPr>
                        <a:t> </a:t>
                      </a:r>
                      <a:r>
                        <a:rPr lang="en-US" sz="2800" dirty="0" err="1">
                          <a:effectLst/>
                        </a:rPr>
                        <a:t>lỏng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rPr>
                        <a:t>Trạng thái khí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223724"/>
                  </a:ext>
                </a:extLst>
              </a:tr>
              <a:tr h="1125464">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5787887"/>
                  </a:ext>
                </a:extLst>
              </a:tr>
            </a:tbl>
          </a:graphicData>
        </a:graphic>
      </p:graphicFrame>
    </p:spTree>
    <p:extLst>
      <p:ext uri="{BB962C8B-B14F-4D97-AF65-F5344CB8AC3E}">
        <p14:creationId xmlns:p14="http://schemas.microsoft.com/office/powerpoint/2010/main" val="2266379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62249C7-5D0D-B784-6A9C-AA39D1BA0EEF}"/>
              </a:ext>
            </a:extLst>
          </p:cNvPr>
          <p:cNvGraphicFramePr>
            <a:graphicFrameLocks noGrp="1"/>
          </p:cNvGraphicFramePr>
          <p:nvPr>
            <p:extLst>
              <p:ext uri="{D42A27DB-BD31-4B8C-83A1-F6EECF244321}">
                <p14:modId xmlns:p14="http://schemas.microsoft.com/office/powerpoint/2010/main" val="3222153961"/>
              </p:ext>
            </p:extLst>
          </p:nvPr>
        </p:nvGraphicFramePr>
        <p:xfrm>
          <a:off x="1426029" y="1306285"/>
          <a:ext cx="9753600" cy="3646716"/>
        </p:xfrm>
        <a:graphic>
          <a:graphicData uri="http://schemas.openxmlformats.org/drawingml/2006/table">
            <a:tbl>
              <a:tblPr firstRow="1" firstCol="1" bandRow="1">
                <a:tableStyleId>{5C22544A-7EE6-4342-B048-85BDC9FD1C3A}</a:tableStyleId>
              </a:tblPr>
              <a:tblGrid>
                <a:gridCol w="3324096">
                  <a:extLst>
                    <a:ext uri="{9D8B030D-6E8A-4147-A177-3AD203B41FA5}">
                      <a16:colId xmlns:a16="http://schemas.microsoft.com/office/drawing/2014/main" val="3115400952"/>
                    </a:ext>
                  </a:extLst>
                </a:gridCol>
                <a:gridCol w="3214752">
                  <a:extLst>
                    <a:ext uri="{9D8B030D-6E8A-4147-A177-3AD203B41FA5}">
                      <a16:colId xmlns:a16="http://schemas.microsoft.com/office/drawing/2014/main" val="1188739364"/>
                    </a:ext>
                  </a:extLst>
                </a:gridCol>
                <a:gridCol w="3214752">
                  <a:extLst>
                    <a:ext uri="{9D8B030D-6E8A-4147-A177-3AD203B41FA5}">
                      <a16:colId xmlns:a16="http://schemas.microsoft.com/office/drawing/2014/main" val="529235825"/>
                    </a:ext>
                  </a:extLst>
                </a:gridCol>
              </a:tblGrid>
              <a:tr h="985002">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rắn</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Trạng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lỏng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a:effectLst/>
                          <a:latin typeface="Cambria" panose="02040503050406030204" pitchFamily="18" charset="0"/>
                          <a:ea typeface="Cambria" panose="02040503050406030204" pitchFamily="18" charset="0"/>
                        </a:rPr>
                        <a:t>Trạng thái khí</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283441"/>
                  </a:ext>
                </a:extLst>
              </a:tr>
              <a:tr h="2661714">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muối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nhôm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thủy</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tinh</a:t>
                      </a:r>
                      <a:r>
                        <a:rPr lang="en-US" sz="3200" b="0" dirty="0">
                          <a:solidFill>
                            <a:srgbClr val="002060"/>
                          </a:solidFill>
                          <a:effectLst/>
                          <a:latin typeface="Cambria" panose="02040503050406030204" pitchFamily="18" charset="0"/>
                          <a:ea typeface="Cambria" panose="02040503050406030204" pitchFamily="18" charset="0"/>
                        </a:rPr>
                        <a:t> (ở </a:t>
                      </a:r>
                      <a:r>
                        <a:rPr lang="en-US" sz="3200" b="0" dirty="0" err="1">
                          <a:solidFill>
                            <a:srgbClr val="002060"/>
                          </a:solidFill>
                          <a:effectLst/>
                          <a:latin typeface="Cambria" panose="02040503050406030204" pitchFamily="18" charset="0"/>
                          <a:ea typeface="Cambria" panose="02040503050406030204" pitchFamily="18" charset="0"/>
                        </a:rPr>
                        <a:t>nhiệt</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độ</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bình</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thường</a:t>
                      </a:r>
                      <a:r>
                        <a:rPr lang="en-US" sz="3200" b="0" dirty="0">
                          <a:solidFill>
                            <a:srgbClr val="002060"/>
                          </a:solidFill>
                          <a:effectLst/>
                          <a:latin typeface="Cambria" panose="02040503050406030204" pitchFamily="18" charset="0"/>
                          <a:ea typeface="Cambria" panose="02040503050406030204" pitchFamily="18" charset="0"/>
                        </a:rPr>
                        <a:t>)</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uống</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dầu</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giấm</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ăn</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b="0" dirty="0" err="1">
                          <a:solidFill>
                            <a:srgbClr val="002060"/>
                          </a:solidFill>
                          <a:effectLst/>
                          <a:latin typeface="Cambria" panose="02040503050406030204" pitchFamily="18" charset="0"/>
                          <a:ea typeface="Cambria" panose="02040503050406030204" pitchFamily="18" charset="0"/>
                        </a:rPr>
                        <a:t>hơi</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nước</a:t>
                      </a:r>
                      <a:r>
                        <a:rPr lang="en-US" sz="3200" b="0" dirty="0">
                          <a:solidFill>
                            <a:srgbClr val="002060"/>
                          </a:solidFill>
                          <a:effectLst/>
                          <a:latin typeface="Cambria" panose="02040503050406030204" pitchFamily="18" charset="0"/>
                          <a:ea typeface="Cambria" panose="02040503050406030204" pitchFamily="18" charset="0"/>
                        </a:rPr>
                        <a:t>, </a:t>
                      </a:r>
                      <a:r>
                        <a:rPr lang="en-US" sz="3200" b="0" dirty="0" err="1">
                          <a:solidFill>
                            <a:srgbClr val="002060"/>
                          </a:solidFill>
                          <a:effectLst/>
                          <a:latin typeface="Cambria" panose="02040503050406030204" pitchFamily="18" charset="0"/>
                          <a:ea typeface="Cambria" panose="02040503050406030204" pitchFamily="18" charset="0"/>
                        </a:rPr>
                        <a:t>ni-tơ</a:t>
                      </a:r>
                      <a:r>
                        <a:rPr lang="en-US" sz="3200" b="0" dirty="0">
                          <a:solidFill>
                            <a:srgbClr val="002060"/>
                          </a:solidFill>
                          <a:effectLst/>
                          <a:latin typeface="Cambria" panose="02040503050406030204" pitchFamily="18" charset="0"/>
                          <a:ea typeface="Cambria" panose="02040503050406030204" pitchFamily="18" charset="0"/>
                        </a:rPr>
                        <a:t>, ô-xi</a:t>
                      </a:r>
                      <a:endParaRPr lang="en-US" sz="32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723535"/>
                  </a:ext>
                </a:extLst>
              </a:tr>
            </a:tbl>
          </a:graphicData>
        </a:graphic>
      </p:graphicFrame>
    </p:spTree>
    <p:extLst>
      <p:ext uri="{BB962C8B-B14F-4D97-AF65-F5344CB8AC3E}">
        <p14:creationId xmlns:p14="http://schemas.microsoft.com/office/powerpoint/2010/main" val="5366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828" y="582324"/>
            <a:ext cx="10292164" cy="5178395"/>
          </a:xfrm>
          <a:prstGeom prst="rect">
            <a:avLst/>
          </a:prstGeom>
        </p:spPr>
      </p:pic>
      <p:sp>
        <p:nvSpPr>
          <p:cNvPr id="6" name="TextBox 5">
            <a:extLst>
              <a:ext uri="{FF2B5EF4-FFF2-40B4-BE49-F238E27FC236}">
                <a16:creationId xmlns:a16="http://schemas.microsoft.com/office/drawing/2014/main" id="{D58326B2-8867-9F16-2623-B8054595C61E}"/>
              </a:ext>
            </a:extLst>
          </p:cNvPr>
          <p:cNvSpPr txBox="1"/>
          <p:nvPr/>
        </p:nvSpPr>
        <p:spPr>
          <a:xfrm>
            <a:off x="2111828" y="2004985"/>
            <a:ext cx="8362949" cy="2554545"/>
          </a:xfrm>
          <a:prstGeom prst="rect">
            <a:avLst/>
          </a:prstGeom>
          <a:noFill/>
        </p:spPr>
        <p:txBody>
          <a:bodyPr wrap="square" rtlCol="0">
            <a:spAutoFit/>
          </a:bodyPr>
          <a:lstStyle/>
          <a:p>
            <a:pPr lvl="0" algn="ctr">
              <a:defRPr/>
            </a:pPr>
            <a:r>
              <a:rPr lang="vi-VN" sz="8000" b="1" dirty="0">
                <a:solidFill>
                  <a:srgbClr val="00B050"/>
                </a:solidFill>
                <a:latin typeface="Calibri" panose="020F0502020204030204"/>
              </a:rPr>
              <a:t>5. Ôn tập về </a:t>
            </a:r>
            <a:endParaRPr lang="en-US" sz="8000" b="1" dirty="0">
              <a:solidFill>
                <a:srgbClr val="00B050"/>
              </a:solidFill>
              <a:latin typeface="Calibri" panose="020F0502020204030204"/>
            </a:endParaRPr>
          </a:p>
          <a:p>
            <a:pPr lvl="0" algn="ctr">
              <a:defRPr/>
            </a:pPr>
            <a:r>
              <a:rPr lang="vi-VN" sz="8000" b="1" dirty="0">
                <a:solidFill>
                  <a:srgbClr val="00B050"/>
                </a:solidFill>
                <a:latin typeface="Calibri" panose="020F0502020204030204"/>
              </a:rPr>
              <a:t>năng lượng</a:t>
            </a:r>
            <a:endParaRPr kumimoji="0" lang="en-US" sz="80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47291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50AA22B0-AC8E-EC6C-5E06-67ADDC600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950" y="257175"/>
            <a:ext cx="11458575" cy="6362700"/>
          </a:xfrm>
          <a:prstGeom prst="rect">
            <a:avLst/>
          </a:prstGeom>
        </p:spPr>
      </p:pic>
      <p:pic>
        <p:nvPicPr>
          <p:cNvPr id="2" name="Picture 2">
            <a:extLst>
              <a:ext uri="{FF2B5EF4-FFF2-40B4-BE49-F238E27FC236}">
                <a16:creationId xmlns:a16="http://schemas.microsoft.com/office/drawing/2014/main" id="{866DE893-A736-7F9F-213C-D13536C5DE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5" b="89862" l="0" r="98462"/>
                    </a14:imgEffect>
                  </a14:imgLayer>
                </a14:imgProps>
              </a:ext>
              <a:ext uri="{28A0092B-C50C-407E-A947-70E740481C1C}">
                <a14:useLocalDpi xmlns:a14="http://schemas.microsoft.com/office/drawing/2010/main" val="0"/>
              </a:ext>
            </a:extLst>
          </a:blip>
          <a:srcRect/>
          <a:stretch>
            <a:fillRect/>
          </a:stretch>
        </p:blipFill>
        <p:spPr bwMode="auto">
          <a:xfrm>
            <a:off x="7652293" y="1654179"/>
            <a:ext cx="3460090" cy="39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8A3AD219-4A1F-A1FF-42E0-6D41BC8C196F}"/>
              </a:ext>
            </a:extLst>
          </p:cNvPr>
          <p:cNvGrpSpPr/>
          <p:nvPr/>
        </p:nvGrpSpPr>
        <p:grpSpPr>
          <a:xfrm>
            <a:off x="456632" y="1066800"/>
            <a:ext cx="7257279" cy="4692054"/>
            <a:chOff x="113732" y="1333500"/>
            <a:chExt cx="7257279" cy="4692054"/>
          </a:xfrm>
        </p:grpSpPr>
        <p:pic>
          <p:nvPicPr>
            <p:cNvPr id="4" name="Picture 3">
              <a:extLst>
                <a:ext uri="{FF2B5EF4-FFF2-40B4-BE49-F238E27FC236}">
                  <a16:creationId xmlns:a16="http://schemas.microsoft.com/office/drawing/2014/main" id="{91B413EB-6D05-F309-77BB-5D44F1194A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93" b="89977" l="9973" r="98719"/>
                      </a14:imgEffect>
                    </a14:imgLayer>
                  </a14:imgProps>
                </a:ext>
                <a:ext uri="{28A0092B-C50C-407E-A947-70E740481C1C}">
                  <a14:useLocalDpi xmlns:a14="http://schemas.microsoft.com/office/drawing/2010/main" val="0"/>
                </a:ext>
              </a:extLst>
            </a:blip>
            <a:srcRect/>
            <a:stretch>
              <a:fillRect/>
            </a:stretch>
          </p:blipFill>
          <p:spPr bwMode="auto">
            <a:xfrm>
              <a:off x="113732" y="1333500"/>
              <a:ext cx="7257279" cy="46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19FB9D6-CE98-3A20-457D-7DE4C329B8BA}"/>
                </a:ext>
              </a:extLst>
            </p:cNvPr>
            <p:cNvSpPr/>
            <p:nvPr/>
          </p:nvSpPr>
          <p:spPr>
            <a:xfrm>
              <a:off x="1583871" y="2534335"/>
              <a:ext cx="4880429" cy="1569660"/>
            </a:xfrm>
            <a:prstGeom prst="rect">
              <a:avLst/>
            </a:prstGeom>
          </p:spPr>
          <p:txBody>
            <a:bodyPr wrap="square">
              <a:spAutoFit/>
            </a:bodyPr>
            <a:lstStyle/>
            <a:p>
              <a:pPr marL="0" marR="0" algn="ctr">
                <a:spcBef>
                  <a:spcPts val="0"/>
                </a:spcBef>
                <a:spcAft>
                  <a:spcPts val="0"/>
                </a:spcAft>
                <a:tabLst>
                  <a:tab pos="695325" algn="l"/>
                </a:tabLst>
              </a:pPr>
              <a:r>
                <a:rPr lang="nl-NL" sz="3200" b="1" dirty="0">
                  <a:solidFill>
                    <a:srgbClr val="002060"/>
                  </a:solidFill>
                  <a:effectLst/>
                  <a:latin typeface="Cambria" panose="02040503050406030204" pitchFamily="18" charset="0"/>
                  <a:ea typeface="Cambria" panose="02040503050406030204" pitchFamily="18" charset="0"/>
                </a:rPr>
                <a:t>Để an toàn khi sử dụng điện, chúng ta cần tuân theo những quy tắc nào</a:t>
              </a:r>
              <a:r>
                <a:rPr lang="en-US" sz="32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1743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Để</a:t>
            </a:r>
            <a:r>
              <a:rPr lang="en-US" sz="3200" b="1" dirty="0">
                <a:solidFill>
                  <a:srgbClr val="002060"/>
                </a:solidFill>
              </a:rPr>
              <a:t> an </a:t>
            </a:r>
            <a:r>
              <a:rPr lang="en-US" sz="3200" b="1" dirty="0" err="1">
                <a:solidFill>
                  <a:srgbClr val="002060"/>
                </a:solidFill>
              </a:rPr>
              <a:t>toàn</a:t>
            </a:r>
            <a:r>
              <a:rPr lang="en-US" sz="3200" b="1" dirty="0">
                <a:solidFill>
                  <a:srgbClr val="002060"/>
                </a:solidFill>
              </a:rPr>
              <a:t> </a:t>
            </a:r>
            <a:r>
              <a:rPr lang="en-US" sz="3200" b="1" dirty="0" err="1">
                <a:solidFill>
                  <a:srgbClr val="002060"/>
                </a:solidFill>
              </a:rPr>
              <a:t>khi</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điện</a:t>
            </a:r>
            <a:r>
              <a:rPr lang="en-US" sz="3200" b="1" dirty="0">
                <a:solidFill>
                  <a:srgbClr val="002060"/>
                </a:solidFill>
              </a:rPr>
              <a:t>,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cần</a:t>
            </a:r>
            <a:r>
              <a:rPr lang="en-US" sz="3200" b="1" dirty="0">
                <a:solidFill>
                  <a:srgbClr val="002060"/>
                </a:solidFill>
              </a:rPr>
              <a:t> </a:t>
            </a:r>
            <a:r>
              <a:rPr lang="en-US" sz="3200" b="1" dirty="0" err="1">
                <a:solidFill>
                  <a:srgbClr val="002060"/>
                </a:solidFill>
              </a:rPr>
              <a:t>tuân</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tắc</a:t>
            </a:r>
            <a:r>
              <a:rPr lang="en-US" sz="3200" b="1" dirty="0">
                <a:solidFill>
                  <a:srgbClr val="002060"/>
                </a:solidFill>
              </a:rPr>
              <a:t> </a:t>
            </a:r>
            <a:r>
              <a:rPr lang="en-US" sz="3200" b="1" dirty="0" err="1">
                <a:solidFill>
                  <a:srgbClr val="002060"/>
                </a:solidFill>
              </a:rPr>
              <a:t>sau</a:t>
            </a:r>
            <a:r>
              <a:rPr lang="en-US" sz="3200" b="1" dirty="0">
                <a:solidFill>
                  <a:srgbClr val="002060"/>
                </a:solidFill>
              </a:rPr>
              <a:t>: </a:t>
            </a: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nên đến gần đường dây điện cao thế, trạm biến thế.</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 </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Lựa chọn vị trí lắp đặt công tắc, ổ cắm điện phù hợp.</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Không tiếp xúc trực tiếp với ổ điện, dây điện bị hở.</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788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ED771C9-E707-0A47-FA9F-A04201C6FE33}"/>
              </a:ext>
            </a:extLst>
          </p:cNvPr>
          <p:cNvSpPr/>
          <p:nvPr/>
        </p:nvSpPr>
        <p:spPr>
          <a:xfrm>
            <a:off x="257175" y="228600"/>
            <a:ext cx="11525250" cy="6305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BDB02C8-B66A-4DFE-A2C1-6FD641F9BC1C}"/>
              </a:ext>
            </a:extLst>
          </p:cNvPr>
          <p:cNvSpPr/>
          <p:nvPr/>
        </p:nvSpPr>
        <p:spPr>
          <a:xfrm>
            <a:off x="1164772" y="0"/>
            <a:ext cx="9786257" cy="10450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2060"/>
                </a:solidFill>
                <a:latin typeface="Calibri" panose="020F0502020204030204"/>
              </a:rPr>
              <a:t>Đề xuất việc cần làm để sử dụng điện an toàn cho gia đình và những người xung quanh.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FA2C499-A6A0-FB7D-78FA-CFFB0F288971}"/>
              </a:ext>
            </a:extLst>
          </p:cNvPr>
          <p:cNvSpPr txBox="1"/>
          <p:nvPr/>
        </p:nvSpPr>
        <p:spPr>
          <a:xfrm>
            <a:off x="1328057" y="1817914"/>
            <a:ext cx="9916886" cy="1078821"/>
          </a:xfrm>
          <a:prstGeom prst="rect">
            <a:avLst/>
          </a:prstGeom>
          <a:noFill/>
        </p:spPr>
        <p:txBody>
          <a:bodyPr wrap="square" rtlCol="0">
            <a:spAutoFit/>
          </a:bodyPr>
          <a:lstStyle/>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Bản thân cần ghi nhớ và tuân thủ những quy tắc an toàn điện.</a:t>
            </a:r>
          </a:p>
          <a:p>
            <a:pPr marL="342900" lvl="0" indent="-342900" algn="just">
              <a:lnSpc>
                <a:spcPct val="120000"/>
              </a:lnSpc>
              <a:buFont typeface="Wingdings" panose="05000000000000000000" pitchFamily="2" charset="2"/>
              <a:buChar char="q"/>
            </a:pPr>
            <a:r>
              <a:rPr lang="nl-NL" sz="2800" dirty="0">
                <a:solidFill>
                  <a:prstClr val="black"/>
                </a:solidFill>
                <a:latin typeface="Cambria" panose="02040503050406030204" pitchFamily="18" charset="0"/>
                <a:ea typeface="Cambria" panose="02040503050406030204" pitchFamily="18" charset="0"/>
              </a:rPr>
              <a:t>Xây dựng bảng “Cảnh báo an toàn khi sử sụng điện”, dễ nhớ.</a:t>
            </a:r>
          </a:p>
        </p:txBody>
      </p:sp>
    </p:spTree>
    <p:extLst>
      <p:ext uri="{BB962C8B-B14F-4D97-AF65-F5344CB8AC3E}">
        <p14:creationId xmlns:p14="http://schemas.microsoft.com/office/powerpoint/2010/main" val="201180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8096095" cy="3486042"/>
          </a:xfrm>
          <a:prstGeom prst="rect">
            <a:avLst/>
          </a:prstGeom>
        </p:spPr>
      </p:pic>
      <p:sp>
        <p:nvSpPr>
          <p:cNvPr id="5" name="TextBox 4">
            <a:extLst>
              <a:ext uri="{FF2B5EF4-FFF2-40B4-BE49-F238E27FC236}">
                <a16:creationId xmlns:a16="http://schemas.microsoft.com/office/drawing/2014/main" id="{C5C35924-7CAD-DD6D-26B7-DB26D0C770EF}"/>
              </a:ext>
            </a:extLst>
          </p:cNvPr>
          <p:cNvSpPr txBox="1"/>
          <p:nvPr/>
        </p:nvSpPr>
        <p:spPr>
          <a:xfrm>
            <a:off x="4212771" y="1611086"/>
            <a:ext cx="6313715" cy="1569660"/>
          </a:xfrm>
          <a:prstGeom prst="rect">
            <a:avLst/>
          </a:prstGeom>
          <a:noFill/>
        </p:spPr>
        <p:txBody>
          <a:bodyPr wrap="square" rtlCol="0">
            <a:spAutoFit/>
          </a:bodyPr>
          <a:lstStyle/>
          <a:p>
            <a:pPr algn="ctr"/>
            <a:r>
              <a:rPr lang="nl-NL" sz="3200" b="1" dirty="0">
                <a:solidFill>
                  <a:srgbClr val="002060"/>
                </a:solidFill>
                <a:latin typeface="Cambria" panose="02040503050406030204" pitchFamily="18" charset="0"/>
                <a:ea typeface="Cambria" panose="02040503050406030204" pitchFamily="18" charset="0"/>
              </a:rPr>
              <a:t>V</a:t>
            </a:r>
            <a:r>
              <a:rPr lang="nl-NL" sz="3200" b="1" dirty="0">
                <a:solidFill>
                  <a:srgbClr val="002060"/>
                </a:solidFill>
                <a:effectLst/>
                <a:latin typeface="Cambria" panose="02040503050406030204" pitchFamily="18" charset="0"/>
                <a:ea typeface="Cambria" panose="02040503050406030204" pitchFamily="18" charset="0"/>
              </a:rPr>
              <a:t>ề nhà:  </a:t>
            </a:r>
            <a:r>
              <a:rPr lang="nl-NL" sz="3200" dirty="0">
                <a:solidFill>
                  <a:srgbClr val="002060"/>
                </a:solidFill>
                <a:effectLst/>
                <a:latin typeface="Cambria" panose="02040503050406030204" pitchFamily="18" charset="0"/>
                <a:ea typeface="Cambria" panose="02040503050406030204" pitchFamily="18" charset="0"/>
              </a:rPr>
              <a:t>tiếp tục ôn tập các nội dung kiến thức đã học trong chủ đề chất và năng lượng.</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731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7F8A196C-FA3A-38F4-A131-ACA78D592499}"/>
              </a:ext>
            </a:extLst>
          </p:cNvPr>
          <p:cNvPicPr>
            <a:picLocks noChangeAspect="1"/>
          </p:cNvPicPr>
          <p:nvPr/>
        </p:nvPicPr>
        <p:blipFill>
          <a:blip r:embed="rId5"/>
          <a:stretch>
            <a:fillRect/>
          </a:stretch>
        </p:blipFill>
        <p:spPr>
          <a:xfrm>
            <a:off x="2587441" y="1443826"/>
            <a:ext cx="7169517" cy="3779848"/>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3963763" y="2320405"/>
            <a:ext cx="2635271" cy="3895801"/>
          </a:xfrm>
          <a:prstGeom prst="rect">
            <a:avLst/>
          </a:prstGeom>
        </p:spPr>
      </p:pic>
      <p:pic>
        <p:nvPicPr>
          <p:cNvPr id="3" name="Picture 2">
            <a:extLst>
              <a:ext uri="{FF2B5EF4-FFF2-40B4-BE49-F238E27FC236}">
                <a16:creationId xmlns:a16="http://schemas.microsoft.com/office/drawing/2014/main" id="{FF18FEBE-8041-11B2-9030-C4E7626C451C}"/>
              </a:ext>
            </a:extLst>
          </p:cNvPr>
          <p:cNvPicPr>
            <a:picLocks noChangeAspect="1"/>
          </p:cNvPicPr>
          <p:nvPr/>
        </p:nvPicPr>
        <p:blipFill>
          <a:blip r:embed="rId5"/>
          <a:stretch>
            <a:fillRect/>
          </a:stretch>
        </p:blipFill>
        <p:spPr>
          <a:xfrm>
            <a:off x="5842376" y="-144181"/>
            <a:ext cx="5974598" cy="3755461"/>
          </a:xfrm>
          <a:prstGeom prst="rect">
            <a:avLst/>
          </a:prstGeom>
        </p:spPr>
      </p:pic>
    </p:spTree>
    <p:extLst>
      <p:ext uri="{BB962C8B-B14F-4D97-AF65-F5344CB8AC3E}">
        <p14:creationId xmlns:p14="http://schemas.microsoft.com/office/powerpoint/2010/main" val="4286813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6"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7"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8"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9"/>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25"/>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84481" y="283897"/>
            <a:ext cx="10647680" cy="1323439"/>
          </a:xfrm>
          <a:prstGeom prst="rect">
            <a:avLst/>
          </a:prstGeom>
        </p:spPr>
        <p:txBody>
          <a:bodyPr wrap="square">
            <a:spAutoFit/>
          </a:bodyPr>
          <a:lstStyle/>
          <a:p>
            <a:pPr lvl="0" algn="just">
              <a:defRPr/>
            </a:pPr>
            <a:r>
              <a:rPr lang="en-US" sz="4000" dirty="0" err="1">
                <a:solidFill>
                  <a:srgbClr val="F15A24"/>
                </a:solidFill>
                <a:latin typeface="Arial" panose="020B0604020202020204" pitchFamily="34" charset="0"/>
              </a:rPr>
              <a:t>Câu</a:t>
            </a:r>
            <a:r>
              <a:rPr lang="en-US" sz="4000" dirty="0">
                <a:solidFill>
                  <a:srgbClr val="F15A24"/>
                </a:solidFill>
                <a:latin typeface="Arial" panose="020B0604020202020204" pitchFamily="34" charset="0"/>
              </a:rPr>
              <a:t> 1: </a:t>
            </a:r>
            <a:r>
              <a:rPr lang="en-US" sz="4000" dirty="0" err="1">
                <a:solidFill>
                  <a:srgbClr val="F15A24"/>
                </a:solidFill>
                <a:latin typeface="Arial" panose="020B0604020202020204" pitchFamily="34" charset="0"/>
              </a:rPr>
              <a:t>Đi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chân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trần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cắm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ở </a:t>
            </a:r>
            <a:r>
              <a:rPr lang="en-US" sz="4000" dirty="0" err="1">
                <a:solidFill>
                  <a:srgbClr val="F15A24"/>
                </a:solidFill>
                <a:latin typeface="Arial" panose="020B0604020202020204" pitchFamily="34" charset="0"/>
              </a:rPr>
              <a:t>quạt</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vào</a:t>
            </a:r>
            <a:r>
              <a:rPr lang="en-US" sz="4000" dirty="0">
                <a:solidFill>
                  <a:srgbClr val="F15A24"/>
                </a:solidFill>
                <a:latin typeface="Arial" panose="020B0604020202020204" pitchFamily="34" charset="0"/>
              </a:rPr>
              <a:t> ổ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khi</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dây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điện</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bị</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hở</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sẽ</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gây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nguy</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hiểm</a:t>
            </a:r>
            <a:r>
              <a:rPr lang="en-US" sz="4000" dirty="0">
                <a:solidFill>
                  <a:srgbClr val="F15A24"/>
                </a:solidFill>
                <a:latin typeface="Arial" panose="020B0604020202020204" pitchFamily="34" charset="0"/>
              </a:rPr>
              <a:t> </a:t>
            </a:r>
            <a:r>
              <a:rPr lang="en-US" sz="4000" dirty="0" err="1">
                <a:solidFill>
                  <a:srgbClr val="F15A24"/>
                </a:solidFill>
                <a:latin typeface="Arial" panose="020B0604020202020204" pitchFamily="34" charset="0"/>
              </a:rPr>
              <a:t>gì</a:t>
            </a:r>
            <a:r>
              <a:rPr lang="en-US" sz="4000" dirty="0">
                <a:solidFill>
                  <a:srgbClr val="F15A24"/>
                </a:solidFill>
                <a:latin typeface="Arial" panose="020B0604020202020204" pitchFamily="34" charset="0"/>
              </a:rPr>
              <a:t>?</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55614" y="2659540"/>
            <a:ext cx="9009185"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微软雅黑"/>
              </a:rPr>
              <a:t>Đi chân trần, cắm dây ở quạt vào ổ điện khi dây điện bị hở sẽ dễ bị điện giật.</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pic>
        <p:nvPicPr>
          <p:cNvPr id="42" name="PA_图片 11">
            <a:hlinkClick r:id="rId4"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p:tgtEl>
                                          <p:spTgt spid="43"/>
                                        </p:tgtEl>
                                        <p:attrNameLst>
                                          <p:attrName>ppt_y</p:attrName>
                                        </p:attrNameLst>
                                      </p:cBhvr>
                                      <p:tavLst>
                                        <p:tav tm="0">
                                          <p:val>
                                            <p:strVal val="#ppt_y-#ppt_h*1.125000"/>
                                          </p:val>
                                        </p:tav>
                                        <p:tav tm="100000">
                                          <p:val>
                                            <p:strVal val="#ppt_y"/>
                                          </p:val>
                                        </p:tav>
                                      </p:tavLst>
                                    </p:anim>
                                    <p:animEffect transition="in" filter="wipe(down)">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C6DB742D-4510-B9F6-2D35-1DA0FE7EEF3C}"/>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EFC15F05-9817-405D-EF70-FED28B5E2CC7}"/>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EBCF95A1-1442-C6F0-963C-7ADA91A2B5F4}"/>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3A4FCB7F-9704-E8F4-160A-6F24604A77AB}"/>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2C79839-5A2D-5AD7-CB6E-A2F3CC639CAE}"/>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3802AA5C-41AE-7722-4B60-30349AEBA8B5}"/>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AC1B169B-4CA1-611E-04E7-A53614D23210}"/>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51975ADD-D847-C354-4B58-530959C57F4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2C329354-571F-A80F-4994-93F00C088CED}"/>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C24E7325-46B1-8A65-284B-5E2E2CF596B3}"/>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756C8510-527C-45C5-42DA-B48033B81FB1}"/>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00672B8F-1003-3ED7-A65E-1B22046A8B3F}"/>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6E43D991-9C5C-17FE-7A50-5FE2AF41AB89}"/>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D0F5A25D-002E-BC4D-56B2-C86C98A7F0D7}"/>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493E6A55-58AB-C777-712B-938FEFB00C04}"/>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94D62DFF-20BB-74F1-3D6F-942159EB47BB}"/>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79FDBD1C-B550-9DFE-3D75-65505638635F}"/>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63FAB3D8-ABC9-C86A-68D6-E45171E6D8F1}"/>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F83BDA18-DC61-CFC6-1679-576D0AC5E361}"/>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AF9E2EA2-F619-77CA-B23D-3548B3C6053C}"/>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E596DAD-C18C-EE70-1722-735B65D1CC8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0C1CF9FA-1975-AA79-88AD-03DE6F63363F}"/>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1EE61084-FD44-C523-FD39-A36EEC2EBE81}"/>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D6F7B62D-28CB-49C5-73A9-69FF08078CC9}"/>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3B8DDDA6-BEA0-0837-095B-809253A87B03}"/>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2: Đứng trên sàn nhà ướt để sấy tóc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C65C5E4F-6F34-4675-FF7A-E13735748A1B}"/>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6F7FF">
                    <a:lumMod val="25000"/>
                  </a:srgbClr>
                </a:solidFill>
                <a:ea typeface="微软雅黑"/>
              </a:rPr>
              <a:t>Đứng trên sàn nhà ướt để sấy tóc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33DB7109-A1AF-14A3-2C92-10AC5BDA268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3FA88EDD-CE45-D941-E4C9-7E797404F8EB}"/>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5102DA38-244D-4246-759B-D1B4FC0C5315}"/>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B3C5E783-C719-A0E9-5BCA-EF20F37D332B}"/>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BFA7151-E10C-FDA4-4301-74D4A51633E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9AEC6DA8-8E6D-0378-E08B-5C66F08B870A}"/>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93001596-4645-1943-9892-EFFDED8881AB}"/>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E100E28A-9A3E-1743-C3AB-C8B80044AA75}"/>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DE2AB368-F65E-9DA3-2F43-B786586B733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B9260A88-2DB7-5E73-7A60-23017496958E}"/>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A783D8B8-1D16-D947-B162-9F3139775F9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A9B408CE-2633-26E5-58CB-4E60E78DE68F}"/>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9CBB85E0-24D1-62FD-CCF9-1700F8F51B9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2;p68">
              <a:extLst>
                <a:ext uri="{FF2B5EF4-FFF2-40B4-BE49-F238E27FC236}">
                  <a16:creationId xmlns:a16="http://schemas.microsoft.com/office/drawing/2014/main" id="{E73C10B0-EFED-73C1-5EBA-0958E81EC712}"/>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3;p68">
              <a:extLst>
                <a:ext uri="{FF2B5EF4-FFF2-40B4-BE49-F238E27FC236}">
                  <a16:creationId xmlns:a16="http://schemas.microsoft.com/office/drawing/2014/main" id="{2E71DB2E-C179-3C07-458F-0A797C726FFC}"/>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4;p68">
              <a:extLst>
                <a:ext uri="{FF2B5EF4-FFF2-40B4-BE49-F238E27FC236}">
                  <a16:creationId xmlns:a16="http://schemas.microsoft.com/office/drawing/2014/main" id="{1F2A6641-2BD7-B082-794A-AD8EA573E1E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5;p68">
              <a:extLst>
                <a:ext uri="{FF2B5EF4-FFF2-40B4-BE49-F238E27FC236}">
                  <a16:creationId xmlns:a16="http://schemas.microsoft.com/office/drawing/2014/main" id="{A546E2B0-E15B-79E6-3BA3-89745977085A}"/>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6;p68">
              <a:extLst>
                <a:ext uri="{FF2B5EF4-FFF2-40B4-BE49-F238E27FC236}">
                  <a16:creationId xmlns:a16="http://schemas.microsoft.com/office/drawing/2014/main" id="{74D712FD-3B3D-B941-3569-9FB600F1EDA1}"/>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7;p68">
              <a:extLst>
                <a:ext uri="{FF2B5EF4-FFF2-40B4-BE49-F238E27FC236}">
                  <a16:creationId xmlns:a16="http://schemas.microsoft.com/office/drawing/2014/main" id="{5EFDAC1D-D2DA-4720-EB11-782CA2E14BC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8;p68">
              <a:extLst>
                <a:ext uri="{FF2B5EF4-FFF2-40B4-BE49-F238E27FC236}">
                  <a16:creationId xmlns:a16="http://schemas.microsoft.com/office/drawing/2014/main" id="{795ED749-00A9-130F-BC30-9ADEA9160A7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9;p68">
              <a:extLst>
                <a:ext uri="{FF2B5EF4-FFF2-40B4-BE49-F238E27FC236}">
                  <a16:creationId xmlns:a16="http://schemas.microsoft.com/office/drawing/2014/main" id="{CBE47E7C-2365-2A6F-5B12-363EA866A410}"/>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0;p68">
              <a:extLst>
                <a:ext uri="{FF2B5EF4-FFF2-40B4-BE49-F238E27FC236}">
                  <a16:creationId xmlns:a16="http://schemas.microsoft.com/office/drawing/2014/main" id="{D95787BE-AD1B-ECBC-C65E-7CE5E0648C01}"/>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1;p68">
              <a:extLst>
                <a:ext uri="{FF2B5EF4-FFF2-40B4-BE49-F238E27FC236}">
                  <a16:creationId xmlns:a16="http://schemas.microsoft.com/office/drawing/2014/main" id="{1FD76DDC-8090-BAB7-F4BB-0F293A9536E4}"/>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2;p68">
              <a:extLst>
                <a:ext uri="{FF2B5EF4-FFF2-40B4-BE49-F238E27FC236}">
                  <a16:creationId xmlns:a16="http://schemas.microsoft.com/office/drawing/2014/main" id="{6D3F46B6-2EDE-611B-F5A3-4F789EA8EF16}"/>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53;p68">
              <a:extLst>
                <a:ext uri="{FF2B5EF4-FFF2-40B4-BE49-F238E27FC236}">
                  <a16:creationId xmlns:a16="http://schemas.microsoft.com/office/drawing/2014/main" id="{ABC22CF2-C3DF-EBD2-456D-C451EC7F1487}"/>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Rectangle 60">
            <a:extLst>
              <a:ext uri="{FF2B5EF4-FFF2-40B4-BE49-F238E27FC236}">
                <a16:creationId xmlns:a16="http://schemas.microsoft.com/office/drawing/2014/main" id="{C32476E7-221E-2287-4C8C-1541D9C08133}"/>
              </a:ext>
            </a:extLst>
          </p:cNvPr>
          <p:cNvSpPr/>
          <p:nvPr/>
        </p:nvSpPr>
        <p:spPr>
          <a:xfrm>
            <a:off x="284481" y="283897"/>
            <a:ext cx="10647680" cy="1323439"/>
          </a:xfrm>
          <a:prstGeom prst="rect">
            <a:avLst/>
          </a:prstGeom>
        </p:spPr>
        <p:txBody>
          <a:bodyPr wrap="square">
            <a:spAutoFit/>
          </a:bodyPr>
          <a:lstStyle/>
          <a:p>
            <a:pPr lvl="0" algn="ctr">
              <a:defRPr/>
            </a:pPr>
            <a:r>
              <a:rPr lang="en-US" sz="4000" dirty="0" err="1">
                <a:solidFill>
                  <a:srgbClr val="F15A24"/>
                </a:solidFill>
              </a:rPr>
              <a:t>Câu</a:t>
            </a:r>
            <a:r>
              <a:rPr lang="en-US" sz="4000" dirty="0">
                <a:solidFill>
                  <a:srgbClr val="F15A24"/>
                </a:solidFill>
              </a:rPr>
              <a:t> 3: </a:t>
            </a:r>
            <a:r>
              <a:rPr lang="vi-VN" sz="4000" dirty="0">
                <a:solidFill>
                  <a:srgbClr val="F15A24"/>
                </a:solidFill>
              </a:rPr>
              <a:t>Sử dụng điện thoại khi đang cắm sạc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2" name="Rounded Rectangle 42">
            <a:extLst>
              <a:ext uri="{FF2B5EF4-FFF2-40B4-BE49-F238E27FC236}">
                <a16:creationId xmlns:a16="http://schemas.microsoft.com/office/drawing/2014/main" id="{9BCAED40-71E9-D17D-9936-9DFA8C038AA5}"/>
              </a:ext>
            </a:extLst>
          </p:cNvPr>
          <p:cNvSpPr/>
          <p:nvPr/>
        </p:nvSpPr>
        <p:spPr>
          <a:xfrm>
            <a:off x="1455614" y="2659540"/>
            <a:ext cx="9009185" cy="234957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Sử dụng điện thoại khi đang cắm sạc điện dễ gây ra chập điện, nổ điện thoại.</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3" name="PA_图片 11">
            <a:hlinkClick r:id="rId4" action="ppaction://hlinksldjump"/>
            <a:extLst>
              <a:ext uri="{FF2B5EF4-FFF2-40B4-BE49-F238E27FC236}">
                <a16:creationId xmlns:a16="http://schemas.microsoft.com/office/drawing/2014/main" id="{BC4F7C33-7DFA-3EE3-4C06-446EF0E25AB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3"/>
                                        </p:tgtEl>
                                      </p:cBhvr>
                                    </p:animEffect>
                                    <p:animScale>
                                      <p:cBhvr>
                                        <p:cTn id="12" dur="250" autoRev="1" fill="hold"/>
                                        <p:tgtEl>
                                          <p:spTgt spid="63"/>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3"/>
                                        </p:tgtEl>
                                        <p:attrNameLst>
                                          <p:attrName>r</p:attrName>
                                        </p:attrNameLst>
                                      </p:cBhvr>
                                    </p:animRot>
                                    <p:animRot by="-240000">
                                      <p:cBhvr>
                                        <p:cTn id="15" dur="400" fill="hold">
                                          <p:stCondLst>
                                            <p:cond delay="400"/>
                                          </p:stCondLst>
                                        </p:cTn>
                                        <p:tgtEl>
                                          <p:spTgt spid="63"/>
                                        </p:tgtEl>
                                        <p:attrNameLst>
                                          <p:attrName>r</p:attrName>
                                        </p:attrNameLst>
                                      </p:cBhvr>
                                    </p:animRot>
                                    <p:animRot by="240000">
                                      <p:cBhvr>
                                        <p:cTn id="16" dur="400" fill="hold">
                                          <p:stCondLst>
                                            <p:cond delay="800"/>
                                          </p:stCondLst>
                                        </p:cTn>
                                        <p:tgtEl>
                                          <p:spTgt spid="63"/>
                                        </p:tgtEl>
                                        <p:attrNameLst>
                                          <p:attrName>r</p:attrName>
                                        </p:attrNameLst>
                                      </p:cBhvr>
                                    </p:animRot>
                                    <p:animRot by="-240000">
                                      <p:cBhvr>
                                        <p:cTn id="17" dur="400" fill="hold">
                                          <p:stCondLst>
                                            <p:cond delay="1200"/>
                                          </p:stCondLst>
                                        </p:cTn>
                                        <p:tgtEl>
                                          <p:spTgt spid="63"/>
                                        </p:tgtEl>
                                        <p:attrNameLst>
                                          <p:attrName>r</p:attrName>
                                        </p:attrNameLst>
                                      </p:cBhvr>
                                    </p:animRot>
                                    <p:animRot by="120000">
                                      <p:cBhvr>
                                        <p:cTn id="18" dur="400" fill="hold">
                                          <p:stCondLst>
                                            <p:cond delay="1600"/>
                                          </p:stCondLst>
                                        </p:cTn>
                                        <p:tgtEl>
                                          <p:spTgt spid="63"/>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down)">
                                      <p:cBhvr>
                                        <p:cTn id="2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F29E27B5-37D9-71EC-F011-555EA37621C0}"/>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1BEDAEBD-360E-2648-288B-A6C4D34C0672}"/>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064174B2-459F-4922-4245-BA4049BDF16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BCC2BCC2-D33D-F5F9-2AC4-A129DCDE54D4}"/>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37E2F5BE-D78A-28FB-BDCE-00A16158E681}"/>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F00C4982-3F1A-23B2-49E6-8D5CACDEABBD}"/>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BC62E2D2-02E0-4C00-E838-6821244D9562}"/>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0267B71A-87FA-023C-84C5-3AD36FE353E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3495D3E3-2643-1E61-F21F-6386318EE1BC}"/>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57AFB97D-3319-9EF7-C3F4-565997D81C4B}"/>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DF459CDF-9C48-C23A-DCEF-A2440FCC4C47}"/>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46B65707-244E-E149-31B3-DFDC7BC478A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374F06C5-8984-4199-D2E8-3A70F8BD5DA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9D985DC5-BA1B-7906-3979-E13B42965A91}"/>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352404AE-60B3-1ABE-1CC1-5672618975B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79B71FC4-82B9-8931-49F6-D1A8D764B273}"/>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1B37A5AA-B754-EEC6-4C43-EEE57275EC52}"/>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8E040F1D-F243-2A2F-3DD8-A238BEBEAEC7}"/>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AB7B0296-8135-C7E8-3C3B-D2776B1EABB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C8AA5D86-F356-CC7F-35BE-92371297534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0868FFD2-43E8-F8F4-7502-384AF17BFCCE}"/>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46F6746E-A651-13B6-342F-85D62E218097}"/>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EDCBD7BB-C6BA-A852-943E-B85415CA108C}"/>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5849D79F-088F-564C-DD80-6A81528924C2}"/>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ectangle 59">
            <a:extLst>
              <a:ext uri="{FF2B5EF4-FFF2-40B4-BE49-F238E27FC236}">
                <a16:creationId xmlns:a16="http://schemas.microsoft.com/office/drawing/2014/main" id="{6840810F-5D94-560E-233E-ABEC4F04DD37}"/>
              </a:ext>
            </a:extLst>
          </p:cNvPr>
          <p:cNvSpPr/>
          <p:nvPr/>
        </p:nvSpPr>
        <p:spPr>
          <a:xfrm>
            <a:off x="284481" y="283897"/>
            <a:ext cx="10647680" cy="1323439"/>
          </a:xfrm>
          <a:prstGeom prst="rect">
            <a:avLst/>
          </a:prstGeom>
        </p:spPr>
        <p:txBody>
          <a:bodyPr wrap="square">
            <a:spAutoFit/>
          </a:bodyPr>
          <a:lstStyle/>
          <a:p>
            <a:pPr lvl="0" algn="ctr">
              <a:defRPr/>
            </a:pPr>
            <a:r>
              <a:rPr lang="en-US" sz="4000">
                <a:solidFill>
                  <a:srgbClr val="F15A24"/>
                </a:solidFill>
              </a:rPr>
              <a:t>Câu 4: Thay bóng đèn bàn học khi vẫn cắm điện dễ gây ra nguy hiểm gì?</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61" name="Rounded Rectangle 42">
            <a:extLst>
              <a:ext uri="{FF2B5EF4-FFF2-40B4-BE49-F238E27FC236}">
                <a16:creationId xmlns:a16="http://schemas.microsoft.com/office/drawing/2014/main" id="{6A49FDBB-1A97-6B3F-C942-8237ADAE17BD}"/>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Thay bóng đèn bàn học khi vẫn cắm điện dễ bị điện giật.</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2" name="PA_图片 11">
            <a:hlinkClick r:id="rId4" action="ppaction://hlinksldjump"/>
            <a:extLst>
              <a:ext uri="{FF2B5EF4-FFF2-40B4-BE49-F238E27FC236}">
                <a16:creationId xmlns:a16="http://schemas.microsoft.com/office/drawing/2014/main" id="{0087B3D1-7151-BAFC-11F6-F24385273F4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2"/>
                                        </p:tgtEl>
                                        <p:attrNameLst>
                                          <p:attrName>r</p:attrName>
                                        </p:attrNameLst>
                                      </p:cBhvr>
                                    </p:animRot>
                                    <p:animRot by="-240000">
                                      <p:cBhvr>
                                        <p:cTn id="15" dur="400" fill="hold">
                                          <p:stCondLst>
                                            <p:cond delay="400"/>
                                          </p:stCondLst>
                                        </p:cTn>
                                        <p:tgtEl>
                                          <p:spTgt spid="62"/>
                                        </p:tgtEl>
                                        <p:attrNameLst>
                                          <p:attrName>r</p:attrName>
                                        </p:attrNameLst>
                                      </p:cBhvr>
                                    </p:animRot>
                                    <p:animRot by="240000">
                                      <p:cBhvr>
                                        <p:cTn id="16" dur="400" fill="hold">
                                          <p:stCondLst>
                                            <p:cond delay="800"/>
                                          </p:stCondLst>
                                        </p:cTn>
                                        <p:tgtEl>
                                          <p:spTgt spid="62"/>
                                        </p:tgtEl>
                                        <p:attrNameLst>
                                          <p:attrName>r</p:attrName>
                                        </p:attrNameLst>
                                      </p:cBhvr>
                                    </p:animRot>
                                    <p:animRot by="-240000">
                                      <p:cBhvr>
                                        <p:cTn id="17" dur="400" fill="hold">
                                          <p:stCondLst>
                                            <p:cond delay="1200"/>
                                          </p:stCondLst>
                                        </p:cTn>
                                        <p:tgtEl>
                                          <p:spTgt spid="62"/>
                                        </p:tgtEl>
                                        <p:attrNameLst>
                                          <p:attrName>r</p:attrName>
                                        </p:attrNameLst>
                                      </p:cBhvr>
                                    </p:animRot>
                                    <p:animRot by="120000">
                                      <p:cBhvr>
                                        <p:cTn id="18" dur="400" fill="hold">
                                          <p:stCondLst>
                                            <p:cond delay="1600"/>
                                          </p:stCondLst>
                                        </p:cTn>
                                        <p:tgtEl>
                                          <p:spTgt spid="6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60"/>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p:tgtEl>
                                          <p:spTgt spid="61"/>
                                        </p:tgtEl>
                                        <p:attrNameLst>
                                          <p:attrName>ppt_y</p:attrName>
                                        </p:attrNameLst>
                                      </p:cBhvr>
                                      <p:tavLst>
                                        <p:tav tm="0">
                                          <p:val>
                                            <p:strVal val="#ppt_y-#ppt_h*1.125000"/>
                                          </p:val>
                                        </p:tav>
                                        <p:tav tm="100000">
                                          <p:val>
                                            <p:strVal val="#ppt_y"/>
                                          </p:val>
                                        </p:tav>
                                      </p:tavLst>
                                    </p:anim>
                                    <p:animEffect transition="in" filter="wipe(down)">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330;p68">
            <a:extLst>
              <a:ext uri="{FF2B5EF4-FFF2-40B4-BE49-F238E27FC236}">
                <a16:creationId xmlns:a16="http://schemas.microsoft.com/office/drawing/2014/main" id="{34A67BAE-64EA-2116-4426-F3946DE30BA9}"/>
              </a:ext>
            </a:extLst>
          </p:cNvPr>
          <p:cNvGrpSpPr/>
          <p:nvPr/>
        </p:nvGrpSpPr>
        <p:grpSpPr>
          <a:xfrm>
            <a:off x="9957548" y="4922566"/>
            <a:ext cx="2234452" cy="1034888"/>
            <a:chOff x="1520151" y="1188351"/>
            <a:chExt cx="6724877" cy="3114630"/>
          </a:xfrm>
        </p:grpSpPr>
        <p:sp>
          <p:nvSpPr>
            <p:cNvPr id="4" name="Google Shape;2331;p68">
              <a:extLst>
                <a:ext uri="{FF2B5EF4-FFF2-40B4-BE49-F238E27FC236}">
                  <a16:creationId xmlns:a16="http://schemas.microsoft.com/office/drawing/2014/main" id="{73B15B1D-63F7-708E-813E-4B377A6502FC}"/>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332;p68">
              <a:extLst>
                <a:ext uri="{FF2B5EF4-FFF2-40B4-BE49-F238E27FC236}">
                  <a16:creationId xmlns:a16="http://schemas.microsoft.com/office/drawing/2014/main" id="{B1A06699-8224-3811-FF3E-F3159ABDD92D}"/>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3;p68">
              <a:extLst>
                <a:ext uri="{FF2B5EF4-FFF2-40B4-BE49-F238E27FC236}">
                  <a16:creationId xmlns:a16="http://schemas.microsoft.com/office/drawing/2014/main" id="{74BAE04B-9F70-0BFB-A94B-4445FE0127A3}"/>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4;p68">
              <a:extLst>
                <a:ext uri="{FF2B5EF4-FFF2-40B4-BE49-F238E27FC236}">
                  <a16:creationId xmlns:a16="http://schemas.microsoft.com/office/drawing/2014/main" id="{E6D06DED-B913-22CE-E483-0E0336CB0964}"/>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5;p68">
              <a:extLst>
                <a:ext uri="{FF2B5EF4-FFF2-40B4-BE49-F238E27FC236}">
                  <a16:creationId xmlns:a16="http://schemas.microsoft.com/office/drawing/2014/main" id="{B0337F48-4041-19EC-C15D-6CF4EA8ADDB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6;p68">
              <a:extLst>
                <a:ext uri="{FF2B5EF4-FFF2-40B4-BE49-F238E27FC236}">
                  <a16:creationId xmlns:a16="http://schemas.microsoft.com/office/drawing/2014/main" id="{1B626B37-5DC9-2093-6FA5-6093EAE8FDFE}"/>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7;p68">
              <a:extLst>
                <a:ext uri="{FF2B5EF4-FFF2-40B4-BE49-F238E27FC236}">
                  <a16:creationId xmlns:a16="http://schemas.microsoft.com/office/drawing/2014/main" id="{BE3261C2-0E5F-8C6D-501D-E07CD15FF02A}"/>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8;p68">
              <a:extLst>
                <a:ext uri="{FF2B5EF4-FFF2-40B4-BE49-F238E27FC236}">
                  <a16:creationId xmlns:a16="http://schemas.microsoft.com/office/drawing/2014/main" id="{7481BEBA-9A87-A246-CA22-21A1F5222481}"/>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9;p68">
              <a:extLst>
                <a:ext uri="{FF2B5EF4-FFF2-40B4-BE49-F238E27FC236}">
                  <a16:creationId xmlns:a16="http://schemas.microsoft.com/office/drawing/2014/main" id="{9A9F765A-4D06-CB87-C82C-2AC4B9879C1F}"/>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40;p68">
              <a:extLst>
                <a:ext uri="{FF2B5EF4-FFF2-40B4-BE49-F238E27FC236}">
                  <a16:creationId xmlns:a16="http://schemas.microsoft.com/office/drawing/2014/main" id="{B84C148A-5FC7-B70F-C8F1-6CA10D023F35}"/>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1;p68">
              <a:extLst>
                <a:ext uri="{FF2B5EF4-FFF2-40B4-BE49-F238E27FC236}">
                  <a16:creationId xmlns:a16="http://schemas.microsoft.com/office/drawing/2014/main" id="{429BC5E7-30A9-B3A2-6A78-D6F350CD32B2}"/>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2;p68">
              <a:extLst>
                <a:ext uri="{FF2B5EF4-FFF2-40B4-BE49-F238E27FC236}">
                  <a16:creationId xmlns:a16="http://schemas.microsoft.com/office/drawing/2014/main" id="{B06CA63A-8993-F8EE-0BA1-BCD776EBFC96}"/>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3;p68">
              <a:extLst>
                <a:ext uri="{FF2B5EF4-FFF2-40B4-BE49-F238E27FC236}">
                  <a16:creationId xmlns:a16="http://schemas.microsoft.com/office/drawing/2014/main" id="{441C0567-09F7-83CA-DC57-D5E3811DCC36}"/>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44;p68">
              <a:extLst>
                <a:ext uri="{FF2B5EF4-FFF2-40B4-BE49-F238E27FC236}">
                  <a16:creationId xmlns:a16="http://schemas.microsoft.com/office/drawing/2014/main" id="{70E1CD88-8113-A6CC-806C-4B01884B7940}"/>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5;p68">
              <a:extLst>
                <a:ext uri="{FF2B5EF4-FFF2-40B4-BE49-F238E27FC236}">
                  <a16:creationId xmlns:a16="http://schemas.microsoft.com/office/drawing/2014/main" id="{90F20807-EE45-DC38-3312-A40A9DD4470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6;p68">
              <a:extLst>
                <a:ext uri="{FF2B5EF4-FFF2-40B4-BE49-F238E27FC236}">
                  <a16:creationId xmlns:a16="http://schemas.microsoft.com/office/drawing/2014/main" id="{ABA3D3BD-CBD4-16EB-91AE-B9AFABBF0AA9}"/>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7;p68">
              <a:extLst>
                <a:ext uri="{FF2B5EF4-FFF2-40B4-BE49-F238E27FC236}">
                  <a16:creationId xmlns:a16="http://schemas.microsoft.com/office/drawing/2014/main" id="{E4F0B5ED-6766-86F3-C622-3BD462C271BC}"/>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8;p68">
              <a:extLst>
                <a:ext uri="{FF2B5EF4-FFF2-40B4-BE49-F238E27FC236}">
                  <a16:creationId xmlns:a16="http://schemas.microsoft.com/office/drawing/2014/main" id="{0627CA04-A445-5DEA-B58C-D203B22F39CB}"/>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9;p68">
              <a:extLst>
                <a:ext uri="{FF2B5EF4-FFF2-40B4-BE49-F238E27FC236}">
                  <a16:creationId xmlns:a16="http://schemas.microsoft.com/office/drawing/2014/main" id="{98055F63-5358-7CC7-DE8D-3281F2DF0805}"/>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50;p68">
              <a:extLst>
                <a:ext uri="{FF2B5EF4-FFF2-40B4-BE49-F238E27FC236}">
                  <a16:creationId xmlns:a16="http://schemas.microsoft.com/office/drawing/2014/main" id="{52CEFFD0-EFF2-03D6-51C6-08AA6693AEA7}"/>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51;p68">
              <a:extLst>
                <a:ext uri="{FF2B5EF4-FFF2-40B4-BE49-F238E27FC236}">
                  <a16:creationId xmlns:a16="http://schemas.microsoft.com/office/drawing/2014/main" id="{73C7D437-D308-4052-67CF-E4B8C0CD5F1D}"/>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2;p68">
              <a:extLst>
                <a:ext uri="{FF2B5EF4-FFF2-40B4-BE49-F238E27FC236}">
                  <a16:creationId xmlns:a16="http://schemas.microsoft.com/office/drawing/2014/main" id="{B8E4B4B6-8540-0511-BD63-631903605EF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3;p68">
              <a:extLst>
                <a:ext uri="{FF2B5EF4-FFF2-40B4-BE49-F238E27FC236}">
                  <a16:creationId xmlns:a16="http://schemas.microsoft.com/office/drawing/2014/main" id="{F033F36A-9AF2-C285-F031-8A56C7649E8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Rectangle 57">
            <a:extLst>
              <a:ext uri="{FF2B5EF4-FFF2-40B4-BE49-F238E27FC236}">
                <a16:creationId xmlns:a16="http://schemas.microsoft.com/office/drawing/2014/main" id="{4CD06B90-77C4-0E36-F9CD-831517A7C3F7}"/>
              </a:ext>
            </a:extLst>
          </p:cNvPr>
          <p:cNvSpPr/>
          <p:nvPr/>
        </p:nvSpPr>
        <p:spPr>
          <a:xfrm>
            <a:off x="284481" y="283897"/>
            <a:ext cx="10647680" cy="1323439"/>
          </a:xfrm>
          <a:prstGeom prst="rect">
            <a:avLst/>
          </a:prstGeom>
        </p:spPr>
        <p:txBody>
          <a:bodyPr wrap="square">
            <a:spAutoFit/>
          </a:bodyPr>
          <a:lstStyle/>
          <a:p>
            <a:pPr lvl="0" algn="ctr">
              <a:defRPr/>
            </a:pPr>
            <a:r>
              <a:rPr lang="vi-VN" sz="4000" dirty="0">
                <a:solidFill>
                  <a:srgbClr val="F15A24"/>
                </a:solidFill>
              </a:rPr>
              <a:t>Câu 5: Thuyền buồm sử dụng năng lượng nào để di chuyển?</a:t>
            </a:r>
            <a:endParaRPr kumimoji="0" lang="en-US" sz="40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59" name="Rounded Rectangle 42">
            <a:extLst>
              <a:ext uri="{FF2B5EF4-FFF2-40B4-BE49-F238E27FC236}">
                <a16:creationId xmlns:a16="http://schemas.microsoft.com/office/drawing/2014/main" id="{6C9F051C-6632-0DBB-0562-10E939A0B76E}"/>
              </a:ext>
            </a:extLst>
          </p:cNvPr>
          <p:cNvSpPr/>
          <p:nvPr/>
        </p:nvSpPr>
        <p:spPr>
          <a:xfrm>
            <a:off x="1455614" y="2659540"/>
            <a:ext cx="9009185" cy="1600438"/>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a:solidFill>
                  <a:srgbClr val="E6F7FF">
                    <a:lumMod val="25000"/>
                  </a:srgbClr>
                </a:solidFill>
                <a:ea typeface="微软雅黑"/>
              </a:rPr>
              <a:t>Thuyền buồm sử dụng sức gió để di chuyển.</a:t>
            </a:r>
            <a:endParaRPr kumimoji="0" lang="en-US" sz="44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endParaRPr>
          </a:p>
        </p:txBody>
      </p:sp>
      <p:pic>
        <p:nvPicPr>
          <p:cNvPr id="60" name="PA_图片 11">
            <a:hlinkClick r:id="rId4" action="ppaction://hlinksldjump"/>
            <a:extLst>
              <a:ext uri="{FF2B5EF4-FFF2-40B4-BE49-F238E27FC236}">
                <a16:creationId xmlns:a16="http://schemas.microsoft.com/office/drawing/2014/main" id="{92736E09-B55A-D247-37B1-B72C162FEBF1}"/>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0844057" y="67645"/>
            <a:ext cx="1253155" cy="1253155"/>
          </a:xfrm>
          <a:prstGeom prst="rect">
            <a:avLst/>
          </a:prstGeom>
        </p:spPr>
      </p:pic>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60"/>
                                        </p:tgtEl>
                                        <p:attrNameLst>
                                          <p:attrName>r</p:attrName>
                                        </p:attrNameLst>
                                      </p:cBhvr>
                                    </p:animRot>
                                    <p:animRot by="-240000">
                                      <p:cBhvr>
                                        <p:cTn id="15" dur="400" fill="hold">
                                          <p:stCondLst>
                                            <p:cond delay="400"/>
                                          </p:stCondLst>
                                        </p:cTn>
                                        <p:tgtEl>
                                          <p:spTgt spid="60"/>
                                        </p:tgtEl>
                                        <p:attrNameLst>
                                          <p:attrName>r</p:attrName>
                                        </p:attrNameLst>
                                      </p:cBhvr>
                                    </p:animRot>
                                    <p:animRot by="240000">
                                      <p:cBhvr>
                                        <p:cTn id="16" dur="400" fill="hold">
                                          <p:stCondLst>
                                            <p:cond delay="800"/>
                                          </p:stCondLst>
                                        </p:cTn>
                                        <p:tgtEl>
                                          <p:spTgt spid="60"/>
                                        </p:tgtEl>
                                        <p:attrNameLst>
                                          <p:attrName>r</p:attrName>
                                        </p:attrNameLst>
                                      </p:cBhvr>
                                    </p:animRot>
                                    <p:animRot by="-240000">
                                      <p:cBhvr>
                                        <p:cTn id="17" dur="400" fill="hold">
                                          <p:stCondLst>
                                            <p:cond delay="1200"/>
                                          </p:stCondLst>
                                        </p:cTn>
                                        <p:tgtEl>
                                          <p:spTgt spid="60"/>
                                        </p:tgtEl>
                                        <p:attrNameLst>
                                          <p:attrName>r</p:attrName>
                                        </p:attrNameLst>
                                      </p:cBhvr>
                                    </p:animRot>
                                    <p:animRot by="120000">
                                      <p:cBhvr>
                                        <p:cTn id="18" dur="400" fill="hold">
                                          <p:stCondLst>
                                            <p:cond delay="1600"/>
                                          </p:stCondLst>
                                        </p:cTn>
                                        <p:tgtEl>
                                          <p:spTgt spid="60"/>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58"/>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p:tgtEl>
                                          <p:spTgt spid="59"/>
                                        </p:tgtEl>
                                        <p:attrNameLst>
                                          <p:attrName>ppt_y</p:attrName>
                                        </p:attrNameLst>
                                      </p:cBhvr>
                                      <p:tavLst>
                                        <p:tav tm="0">
                                          <p:val>
                                            <p:strVal val="#ppt_y-#ppt_h*1.125000"/>
                                          </p:val>
                                        </p:tav>
                                        <p:tav tm="100000">
                                          <p:val>
                                            <p:strVal val="#ppt_y"/>
                                          </p:val>
                                        </p:tav>
                                      </p:tavLst>
                                    </p:anim>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796</Words>
  <Application>Microsoft Office PowerPoint</Application>
  <PresentationFormat>Widescreen</PresentationFormat>
  <Paragraphs>73</Paragraphs>
  <Slides>29</Slides>
  <Notes>7</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29</vt:i4>
      </vt:variant>
    </vt:vector>
  </HeadingPairs>
  <TitlesOfParts>
    <vt:vector size="49" baseType="lpstr">
      <vt:lpstr>微软雅黑</vt:lpstr>
      <vt:lpstr>Antic</vt:lpstr>
      <vt:lpstr>Arial</vt:lpstr>
      <vt:lpstr>Bellota Text</vt:lpstr>
      <vt:lpstr>Calibri</vt:lpstr>
      <vt:lpstr>Calibri Light</vt:lpstr>
      <vt:lpstr>Cambria</vt:lpstr>
      <vt:lpstr>Coiny</vt:lpstr>
      <vt:lpstr>Chau Philomene One</vt:lpstr>
      <vt:lpstr>等线</vt:lpstr>
      <vt:lpstr>Neucha</vt:lpstr>
      <vt:lpstr>Poller One</vt:lpstr>
      <vt:lpstr>Roboto Condensed Light</vt:lpstr>
      <vt:lpstr>Times New Roman</vt:lpstr>
      <vt:lpstr>Wingdings</vt:lpstr>
      <vt:lpstr>Custom Design</vt:lpstr>
      <vt:lpstr>Cooperative Learning Activities for Pre-K by Slidesgo</vt:lpstr>
      <vt:lpstr>2_Office Theme</vt:lpstr>
      <vt:lpstr>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2023-08-22T05:44:03Z</dcterms:created>
  <dcterms:modified xsi:type="dcterms:W3CDTF">2024-09-04T17:07:56Z</dcterms:modified>
</cp:coreProperties>
</file>