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0"/>
  </p:notesMasterIdLst>
  <p:sldIdLst>
    <p:sldId id="480" r:id="rId4"/>
    <p:sldId id="454" r:id="rId5"/>
    <p:sldId id="491" r:id="rId6"/>
    <p:sldId id="456" r:id="rId7"/>
    <p:sldId id="492" r:id="rId8"/>
    <p:sldId id="493" r:id="rId9"/>
    <p:sldId id="494" r:id="rId10"/>
    <p:sldId id="495" r:id="rId11"/>
    <p:sldId id="496" r:id="rId12"/>
    <p:sldId id="497" r:id="rId13"/>
    <p:sldId id="498" r:id="rId14"/>
    <p:sldId id="457" r:id="rId15"/>
    <p:sldId id="257" r:id="rId16"/>
    <p:sldId id="499" r:id="rId17"/>
    <p:sldId id="270" r:id="rId18"/>
    <p:sldId id="459" r:id="rId19"/>
    <p:sldId id="500" r:id="rId20"/>
    <p:sldId id="501" r:id="rId21"/>
    <p:sldId id="503" r:id="rId22"/>
    <p:sldId id="502" r:id="rId23"/>
    <p:sldId id="504" r:id="rId24"/>
    <p:sldId id="261" r:id="rId25"/>
    <p:sldId id="505" r:id="rId26"/>
    <p:sldId id="264" r:id="rId27"/>
    <p:sldId id="263" r:id="rId28"/>
    <p:sldId id="4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D798A-59AC-4096-8FDD-FC86BFC74813}"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A7084-A306-4F56-B959-6EE1C9A68DCC}" type="slidenum">
              <a:rPr lang="en-US" smtClean="0"/>
              <a:t>‹#›</a:t>
            </a:fld>
            <a:endParaRPr lang="en-US"/>
          </a:p>
        </p:txBody>
      </p:sp>
    </p:spTree>
    <p:extLst>
      <p:ext uri="{BB962C8B-B14F-4D97-AF65-F5344CB8AC3E}">
        <p14:creationId xmlns:p14="http://schemas.microsoft.com/office/powerpoint/2010/main" val="1055380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701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78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4157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207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52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12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6997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87881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9568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880181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133569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725825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904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293700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801094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8280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089133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633323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504140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C61CAE-4DBF-3C45-F863-081C9FDB6470}"/>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5" name="Footer Placeholder 4">
            <a:extLst>
              <a:ext uri="{FF2B5EF4-FFF2-40B4-BE49-F238E27FC236}">
                <a16:creationId xmlns:a16="http://schemas.microsoft.com/office/drawing/2014/main"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62725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E95A35-B6D0-623A-53F7-4116BACF988F}"/>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5" name="Footer Placeholder 4">
            <a:extLst>
              <a:ext uri="{FF2B5EF4-FFF2-40B4-BE49-F238E27FC236}">
                <a16:creationId xmlns:a16="http://schemas.microsoft.com/office/drawing/2014/main"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023825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712B8-9016-5EC5-29C4-C876B71CF60C}"/>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5" name="Footer Placeholder 4">
            <a:extLst>
              <a:ext uri="{FF2B5EF4-FFF2-40B4-BE49-F238E27FC236}">
                <a16:creationId xmlns:a16="http://schemas.microsoft.com/office/drawing/2014/main"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769515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D064E2-09C9-9C48-2723-E2D6A0E7EEE2}"/>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6" name="Footer Placeholder 5">
            <a:extLst>
              <a:ext uri="{FF2B5EF4-FFF2-40B4-BE49-F238E27FC236}">
                <a16:creationId xmlns:a16="http://schemas.microsoft.com/office/drawing/2014/main"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31761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5D4FD1-A8D8-042E-2606-F8C5E8BB7E29}"/>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8" name="Footer Placeholder 7">
            <a:extLst>
              <a:ext uri="{FF2B5EF4-FFF2-40B4-BE49-F238E27FC236}">
                <a16:creationId xmlns:a16="http://schemas.microsoft.com/office/drawing/2014/main"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76064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198BA2-FD1E-E375-D21B-7B143EE8CBD6}"/>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4" name="Footer Placeholder 3">
            <a:extLst>
              <a:ext uri="{FF2B5EF4-FFF2-40B4-BE49-F238E27FC236}">
                <a16:creationId xmlns:a16="http://schemas.microsoft.com/office/drawing/2014/main"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9537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604DF-C557-003F-43A3-B9766481C2D9}"/>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3" name="Footer Placeholder 2">
            <a:extLst>
              <a:ext uri="{FF2B5EF4-FFF2-40B4-BE49-F238E27FC236}">
                <a16:creationId xmlns:a16="http://schemas.microsoft.com/office/drawing/2014/main"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187525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74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E6CB-F025-F936-F960-199B2045B748}"/>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6" name="Footer Placeholder 5">
            <a:extLst>
              <a:ext uri="{FF2B5EF4-FFF2-40B4-BE49-F238E27FC236}">
                <a16:creationId xmlns:a16="http://schemas.microsoft.com/office/drawing/2014/main"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4207220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972D2-0CCF-2E61-363A-1FA41963C3BF}"/>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6" name="Footer Placeholder 5">
            <a:extLst>
              <a:ext uri="{FF2B5EF4-FFF2-40B4-BE49-F238E27FC236}">
                <a16:creationId xmlns:a16="http://schemas.microsoft.com/office/drawing/2014/main"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652337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77FEFB-0626-4E69-3780-8E68BED1A0F8}"/>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5" name="Footer Placeholder 4">
            <a:extLst>
              <a:ext uri="{FF2B5EF4-FFF2-40B4-BE49-F238E27FC236}">
                <a16:creationId xmlns:a16="http://schemas.microsoft.com/office/drawing/2014/main"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4392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308EC-D69D-1826-6528-D4C85915B433}"/>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5" name="Footer Placeholder 4">
            <a:extLst>
              <a:ext uri="{FF2B5EF4-FFF2-40B4-BE49-F238E27FC236}">
                <a16:creationId xmlns:a16="http://schemas.microsoft.com/office/drawing/2014/main"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09974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46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28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86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652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1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876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BE60226-3962-E9E0-49C3-0478B6EE5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2158075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23/09/2024</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8194449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23/09/2024</a:t>
            </a:fld>
            <a:endParaRPr lang="vi-VN"/>
          </a:p>
        </p:txBody>
      </p:sp>
      <p:sp>
        <p:nvSpPr>
          <p:cNvPr id="5" name="Footer Placeholder 4">
            <a:extLst>
              <a:ext uri="{FF2B5EF4-FFF2-40B4-BE49-F238E27FC236}">
                <a16:creationId xmlns:a16="http://schemas.microsoft.com/office/drawing/2014/main"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1493352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4" name="Picture 3" descr="A green and yellow text&#10;&#10;Description automatically generated">
            <a:extLst>
              <a:ext uri="{FF2B5EF4-FFF2-40B4-BE49-F238E27FC236}">
                <a16:creationId xmlns:a16="http://schemas.microsoft.com/office/drawing/2014/main" id="{7DCE2EE9-5DFF-ABC9-469D-752F59B2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8214" y="618490"/>
            <a:ext cx="4251303" cy="3586604"/>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i Kiều Liên là ai? Tiểu sử và sự nghiệp của nữ CEO Vinamilk - Học, Học  Nữa, Học Mãi">
            <a:extLst>
              <a:ext uri="{FF2B5EF4-FFF2-40B4-BE49-F238E27FC236}">
                <a16:creationId xmlns:a16="http://schemas.microsoft.com/office/drawing/2014/main" id="{3A362C65-E44E-B675-D744-A5172F523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320" y="52959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65929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à Thái Hương - Chủ tịch TH True Milk là ai?">
            <a:extLst>
              <a:ext uri="{FF2B5EF4-FFF2-40B4-BE49-F238E27FC236}">
                <a16:creationId xmlns:a16="http://schemas.microsoft.com/office/drawing/2014/main" id="{225610AB-6DBB-6C61-4F48-35A9D22C2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980" y="630238"/>
            <a:ext cx="8318142" cy="554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5315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628774" y="1894935"/>
            <a:ext cx="9382125"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2997" y="1869111"/>
              <a:ext cx="472935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một sản phẩm trở thành một thương hiệu nổi tiếng, được nhiều người tin tưởng, lựa chọn và tiêu dùng là sự cố gắng của một tập thể, của nhiều bộ phận mà người giữ vai trò quan trọng nhất là những người lãnh đạo hay còn gọi là các doanh nhân</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asvg="http://schemas.microsoft.com/office/drawing/2016/SVG/main" r:embed="rId4"/>
                </a:ext>
              </a:extLst>
            </a:blip>
            <a:stretch>
              <a:fillRect l="-12029" r="-41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486B756-83DF-3050-824D-0CE21FC822CC}"/>
              </a:ext>
            </a:extLst>
          </p:cNvPr>
          <p:cNvPicPr>
            <a:picLocks noChangeAspect="1"/>
          </p:cNvPicPr>
          <p:nvPr/>
        </p:nvPicPr>
        <p:blipFill>
          <a:blip r:embed="rId15"/>
          <a:stretch>
            <a:fillRect/>
          </a:stretch>
        </p:blipFill>
        <p:spPr>
          <a:xfrm>
            <a:off x="2647949" y="2082077"/>
            <a:ext cx="5263595" cy="627171"/>
          </a:xfrm>
          <a:prstGeom prst="rect">
            <a:avLst/>
          </a:prstGeom>
        </p:spPr>
      </p:pic>
      <p:pic>
        <p:nvPicPr>
          <p:cNvPr id="13" name="Picture 12">
            <a:extLst>
              <a:ext uri="{FF2B5EF4-FFF2-40B4-BE49-F238E27FC236}">
                <a16:creationId xmlns:a16="http://schemas.microsoft.com/office/drawing/2014/main" id="{AA2B545A-7FAF-FAB8-0B54-4C02CB70B6E1}"/>
              </a:ext>
            </a:extLst>
          </p:cNvPr>
          <p:cNvPicPr>
            <a:picLocks noChangeAspect="1"/>
          </p:cNvPicPr>
          <p:nvPr/>
        </p:nvPicPr>
        <p:blipFill>
          <a:blip r:embed="rId16"/>
          <a:stretch>
            <a:fillRect/>
          </a:stretch>
        </p:blipFill>
        <p:spPr>
          <a:xfrm>
            <a:off x="0" y="114282"/>
            <a:ext cx="2115495" cy="1536325"/>
          </a:xfrm>
          <a:prstGeom prst="rect">
            <a:avLst/>
          </a:prstGeom>
        </p:spPr>
      </p:pic>
      <p:pic>
        <p:nvPicPr>
          <p:cNvPr id="19" name="Picture 18">
            <a:extLst>
              <a:ext uri="{FF2B5EF4-FFF2-40B4-BE49-F238E27FC236}">
                <a16:creationId xmlns:a16="http://schemas.microsoft.com/office/drawing/2014/main" id="{EA0E879D-76A2-E5BA-66A4-2FEFF0D31D64}"/>
              </a:ext>
            </a:extLst>
          </p:cNvPr>
          <p:cNvPicPr>
            <a:picLocks noChangeAspect="1"/>
          </p:cNvPicPr>
          <p:nvPr/>
        </p:nvPicPr>
        <p:blipFill>
          <a:blip r:embed="rId17"/>
          <a:stretch>
            <a:fillRect/>
          </a:stretch>
        </p:blipFill>
        <p:spPr>
          <a:xfrm>
            <a:off x="2279265" y="2669169"/>
            <a:ext cx="5938019" cy="27007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descr="A neon colored word on a black background&#10;&#10;Description automatically generated">
            <a:extLst>
              <a:ext uri="{FF2B5EF4-FFF2-40B4-BE49-F238E27FC236}">
                <a16:creationId xmlns:a16="http://schemas.microsoft.com/office/drawing/2014/main" id="{EDB4CA62-C1AE-E94A-DB00-93D293576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150" y="1168118"/>
            <a:ext cx="6722818" cy="2285289"/>
          </a:xfrm>
          <a:prstGeom prst="rect">
            <a:avLst/>
          </a:prstGeom>
        </p:spPr>
      </p:pic>
    </p:spTree>
    <p:extLst>
      <p:ext uri="{BB962C8B-B14F-4D97-AF65-F5344CB8AC3E}">
        <p14:creationId xmlns:p14="http://schemas.microsoft.com/office/powerpoint/2010/main" val="375869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1362075" y="2040409"/>
            <a:ext cx="6143625" cy="2585323"/>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1: </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5400" dirty="0">
                <a:solidFill>
                  <a:srgbClr val="C00000"/>
                </a:solidFill>
                <a:latin typeface="Calibri" panose="020F0502020204030204" pitchFamily="34" charset="0"/>
                <a:cs typeface="Calibri" panose="020F0502020204030204" pitchFamily="34" charset="0"/>
              </a:rPr>
              <a:t>Tìm hiểu ý tưởng kinh doanh.</a:t>
            </a:r>
            <a:endParaRPr kumimoji="0" lang="vi-VN"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V</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iết ra giấy một ý tưởng kinh doanh của bản thân và chia sẻ với bạn cùng bàn về ý tưởng đó.</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dirty="0">
                <a:solidFill>
                  <a:schemeClr val="accent3"/>
                </a:solidFill>
              </a:rPr>
              <a:t>+ Em định bán sản phẩm gì? Em sẽ bán cho ai?</a:t>
            </a:r>
          </a:p>
          <a:p>
            <a:pPr algn="just">
              <a:lnSpc>
                <a:spcPct val="150000"/>
              </a:lnSpc>
            </a:pPr>
            <a:r>
              <a:rPr lang="vi-VN" sz="2000" b="1" i="1" dirty="0">
                <a:solidFill>
                  <a:schemeClr val="accent3"/>
                </a:solidFill>
              </a:rPr>
              <a:t>+ Lí do em lựa chọn sản phẩm này là gì? Vì em thích hay em thấy nhiều người xung quanh cũng yêu thích sản phẩm ấy?</a:t>
            </a:r>
          </a:p>
          <a:p>
            <a:pPr algn="just">
              <a:lnSpc>
                <a:spcPct val="150000"/>
              </a:lnSpc>
            </a:pPr>
            <a:r>
              <a:rPr lang="vi-VN" sz="2000" b="1" i="1" dirty="0">
                <a:solidFill>
                  <a:schemeClr val="accent3"/>
                </a:solidFill>
              </a:rPr>
              <a:t>+ Em hãy nêu công dụng/ ý nghĩa sản phẩm mang lại.</a:t>
            </a:r>
          </a:p>
          <a:p>
            <a:pPr algn="just">
              <a:lnSpc>
                <a:spcPct val="150000"/>
              </a:lnSpc>
            </a:pPr>
            <a:r>
              <a:rPr lang="vi-VN" sz="2000" b="1" i="1" dirty="0">
                <a:solidFill>
                  <a:schemeClr val="accent3"/>
                </a:solidFill>
              </a:rPr>
              <a:t>+ Sản phẩm em lựa chọn có phù hợp với khả năng của em không? Em có thể tự làm hay nhờ ai làm những sản phẩm ấy?</a:t>
            </a:r>
          </a:p>
          <a:p>
            <a:pPr algn="just">
              <a:lnSpc>
                <a:spcPct val="150000"/>
              </a:lnSpc>
            </a:pPr>
            <a:r>
              <a:rPr lang="vi-VN" sz="2000" b="1" i="1" dirty="0">
                <a:solidFill>
                  <a:schemeClr val="accent3"/>
                </a:solidFill>
              </a:rPr>
              <a:t>+ Em hãy mô tả kĩ hơn về sản phẩm từ màu sắc, hình thức, chất liệu, kích thước…</a:t>
            </a:r>
          </a:p>
          <a:p>
            <a:pPr algn="just">
              <a:lnSpc>
                <a:spcPct val="150000"/>
              </a:lnSpc>
            </a:pPr>
            <a:r>
              <a:rPr lang="vi-VN" sz="2000" b="1" i="1" dirty="0">
                <a:solidFill>
                  <a:schemeClr val="accent3"/>
                </a:solidFill>
              </a:rPr>
              <a:t>+ Em dự kiến giá thành của sản phẩm là bao nhiêu?</a:t>
            </a:r>
          </a:p>
        </p:txBody>
      </p:sp>
      <p:sp>
        <p:nvSpPr>
          <p:cNvPr id="4" name="Freeform 23">
            <a:extLst>
              <a:ext uri="{FF2B5EF4-FFF2-40B4-BE49-F238E27FC236}">
                <a16:creationId xmlns:a16="http://schemas.microsoft.com/office/drawing/2014/main"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2997" y="1869111"/>
              <a:ext cx="4729352"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cuộc sống có rất nhiều sản phẩm được sử dụng để kinh doanh. Tuy nhiên, để kinh doanh thành công, chúng ta cần xác định chính xác ý tưởng kinh doanh. Đó không chỉ là việc biết được sở thích, khả năng của bản thân, chúng ta còn cần tìm hiểu, thu thập thông tin chính xác về nhu cầu, sở thích của khách hàng, về các sản phẩm tương tự đã có trên thị trường, về giá thành sản phẩm..</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766681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1362075" y="2040409"/>
            <a:ext cx="6143625" cy="2400657"/>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2:</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4800" dirty="0">
                <a:solidFill>
                  <a:srgbClr val="C00000"/>
                </a:solidFill>
                <a:latin typeface="Calibri" panose="020F0502020204030204" pitchFamily="34" charset="0"/>
                <a:cs typeface="Calibri" panose="020F0502020204030204" pitchFamily="34" charset="0"/>
              </a:rPr>
              <a:t>Thực hành ý tưởng kinh doanh của nhóm.</a:t>
            </a:r>
            <a:endParaRPr kumimoji="0" lang="vi-VN" sz="480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660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2F5CFE-2E38-89EB-5974-8CEA99FEE4A0}"/>
              </a:ext>
            </a:extLst>
          </p:cNvPr>
          <p:cNvPicPr>
            <a:picLocks noChangeAspect="1"/>
          </p:cNvPicPr>
          <p:nvPr/>
        </p:nvPicPr>
        <p:blipFill>
          <a:blip r:embed="rId2"/>
          <a:stretch>
            <a:fillRect/>
          </a:stretch>
        </p:blipFill>
        <p:spPr>
          <a:xfrm>
            <a:off x="622173" y="2198833"/>
            <a:ext cx="5541744" cy="3999323"/>
          </a:xfrm>
          <a:prstGeom prst="rect">
            <a:avLst/>
          </a:prstGeom>
        </p:spPr>
      </p:pic>
      <p:sp>
        <p:nvSpPr>
          <p:cNvPr id="6" name="Freeform 13">
            <a:extLst>
              <a:ext uri="{FF2B5EF4-FFF2-40B4-BE49-F238E27FC236}">
                <a16:creationId xmlns:a16="http://schemas.microsoft.com/office/drawing/2014/main" id="{DDDB770E-CB10-2F0B-D07E-AC5406D4C409}"/>
              </a:ext>
            </a:extLst>
          </p:cNvPr>
          <p:cNvSpPr/>
          <p:nvPr/>
        </p:nvSpPr>
        <p:spPr>
          <a:xfrm>
            <a:off x="6019800" y="628650"/>
            <a:ext cx="6500241" cy="3905240"/>
          </a:xfrm>
          <a:custGeom>
            <a:avLst/>
            <a:gdLst/>
            <a:ahLst/>
            <a:cxnLst/>
            <a:rect l="l" t="t" r="r" b="b"/>
            <a:pathLst>
              <a:path w="1903471" h="1391711">
                <a:moveTo>
                  <a:pt x="0" y="0"/>
                </a:moveTo>
                <a:lnTo>
                  <a:pt x="1903471" y="0"/>
                </a:lnTo>
                <a:lnTo>
                  <a:pt x="1903471" y="1391711"/>
                </a:lnTo>
                <a:lnTo>
                  <a:pt x="0" y="1391711"/>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2C96E011-4AF9-C06E-5F11-0AD1C1ED0D0A}"/>
              </a:ext>
            </a:extLst>
          </p:cNvPr>
          <p:cNvSpPr txBox="1"/>
          <p:nvPr/>
        </p:nvSpPr>
        <p:spPr>
          <a:xfrm>
            <a:off x="6648449" y="1956317"/>
            <a:ext cx="5208399" cy="1446550"/>
          </a:xfrm>
          <a:prstGeom prst="rect">
            <a:avLst/>
          </a:prstGeom>
          <a:noFill/>
        </p:spPr>
        <p:txBody>
          <a:bodyPr wrap="square">
            <a:spAutoFit/>
          </a:bodyPr>
          <a:lstStyle/>
          <a:p>
            <a:pPr algn="ctr"/>
            <a:r>
              <a:rPr lang="en-US" sz="4400" i="1" dirty="0" err="1">
                <a:latin typeface="Cambria" panose="02040503050406030204" pitchFamily="18" charset="0"/>
                <a:ea typeface="Cambria" panose="02040503050406030204" pitchFamily="18" charset="0"/>
              </a:rPr>
              <a:t>Lựa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chọn</a:t>
            </a:r>
            <a:r>
              <a:rPr lang="en-US" sz="4400" i="1" dirty="0">
                <a:latin typeface="Cambria" panose="02040503050406030204" pitchFamily="18" charset="0"/>
                <a:ea typeface="Cambria" panose="02040503050406030204" pitchFamily="18" charset="0"/>
              </a:rPr>
              <a:t> 1 ý </a:t>
            </a:r>
            <a:r>
              <a:rPr lang="en-US" sz="4400" i="1" dirty="0" err="1">
                <a:latin typeface="Cambria" panose="02040503050406030204" pitchFamily="18" charset="0"/>
                <a:ea typeface="Cambria" panose="02040503050406030204" pitchFamily="18" charset="0"/>
              </a:rPr>
              <a:t>tưởng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kinh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doanh</a:t>
            </a:r>
            <a:endParaRPr lang="vi-VN" sz="44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4284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0275F6-F072-4AA4-0AF8-015150BDA5DE}"/>
              </a:ext>
            </a:extLst>
          </p:cNvPr>
          <p:cNvGrpSpPr/>
          <p:nvPr/>
        </p:nvGrpSpPr>
        <p:grpSpPr>
          <a:xfrm>
            <a:off x="2690210" y="104775"/>
            <a:ext cx="6559152" cy="7313277"/>
            <a:chOff x="-253015" y="84236"/>
            <a:chExt cx="6559152" cy="7419541"/>
          </a:xfrm>
        </p:grpSpPr>
        <p:sp>
          <p:nvSpPr>
            <p:cNvPr id="6" name="Freeform 2">
              <a:extLst>
                <a:ext uri="{FF2B5EF4-FFF2-40B4-BE49-F238E27FC236}">
                  <a16:creationId xmlns:a16="http://schemas.microsoft.com/office/drawing/2014/main" id="{4A73CBD6-DB55-0B23-2E26-B8D38A382F7A}"/>
                </a:ext>
              </a:extLst>
            </p:cNvPr>
            <p:cNvSpPr/>
            <p:nvPr/>
          </p:nvSpPr>
          <p:spPr>
            <a:xfrm>
              <a:off x="1218074" y="84236"/>
              <a:ext cx="5088063" cy="4116706"/>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sp>
          <p:nvSpPr>
            <p:cNvPr id="7" name="Freeform 10">
              <a:extLst>
                <a:ext uri="{FF2B5EF4-FFF2-40B4-BE49-F238E27FC236}">
                  <a16:creationId xmlns:a16="http://schemas.microsoft.com/office/drawing/2014/main" id="{B86D4EB4-4564-EFA9-540B-19BAE9DA0653}"/>
                </a:ext>
              </a:extLst>
            </p:cNvPr>
            <p:cNvSpPr/>
            <p:nvPr/>
          </p:nvSpPr>
          <p:spPr>
            <a:xfrm>
              <a:off x="-253015" y="3134541"/>
              <a:ext cx="2942177" cy="4369236"/>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9" name="TextBox 8">
              <a:extLst>
                <a:ext uri="{FF2B5EF4-FFF2-40B4-BE49-F238E27FC236}">
                  <a16:creationId xmlns:a16="http://schemas.microsoft.com/office/drawing/2014/main" id="{09280F76-1BE9-F68C-3330-DA48E2B6549F}"/>
                </a:ext>
              </a:extLst>
            </p:cNvPr>
            <p:cNvSpPr txBox="1"/>
            <p:nvPr/>
          </p:nvSpPr>
          <p:spPr>
            <a:xfrm>
              <a:off x="1333500" y="625964"/>
              <a:ext cx="4610100" cy="1569660"/>
            </a:xfrm>
            <a:prstGeom prst="rect">
              <a:avLst/>
            </a:prstGeom>
            <a:noFill/>
          </p:spPr>
          <p:txBody>
            <a:bodyPr wrap="square">
              <a:spAutoFit/>
            </a:bodyPr>
            <a:lstStyle/>
            <a:p>
              <a:pPr algn="ctr"/>
              <a:r>
                <a:rPr lang="en-US" sz="4800" b="1" dirty="0" err="1">
                  <a:latin typeface="Cambria" panose="02040503050406030204" pitchFamily="18" charset="0"/>
                  <a:ea typeface="Cambria" panose="02040503050406030204" pitchFamily="18" charset="0"/>
                </a:rPr>
                <a:t>Xem</a:t>
              </a:r>
              <a:r>
                <a:rPr lang="en-US" sz="4800" b="1" dirty="0">
                  <a:latin typeface="Cambria" panose="02040503050406030204" pitchFamily="18" charset="0"/>
                  <a:ea typeface="Cambria" panose="02040503050406030204" pitchFamily="18" charset="0"/>
                </a:rPr>
                <a:t> video </a:t>
              </a:r>
              <a:r>
                <a:rPr lang="en-US" sz="4800" b="1" dirty="0" err="1">
                  <a:latin typeface="Cambria" panose="02040503050406030204" pitchFamily="18" charset="0"/>
                  <a:ea typeface="Cambria" panose="02040503050406030204" pitchFamily="18" charset="0"/>
                </a:rPr>
                <a:t>đoán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quảng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cáo</a:t>
              </a:r>
              <a:endParaRPr lang="vi-VN" sz="4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Gợi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ý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tiêu</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chí</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lựa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chọn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sản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phẩm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kinh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doanh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nhóm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200" b="1" i="1" dirty="0">
                <a:solidFill>
                  <a:srgbClr val="196B24"/>
                </a:solidFill>
              </a:rPr>
              <a:t>+ Sở thích, khả năng của nhóm.</a:t>
            </a:r>
          </a:p>
          <a:p>
            <a:pPr lvl="0" algn="just">
              <a:lnSpc>
                <a:spcPct val="150000"/>
              </a:lnSpc>
            </a:pPr>
            <a:r>
              <a:rPr lang="vi-VN" sz="2200" b="1" i="1" dirty="0">
                <a:solidFill>
                  <a:srgbClr val="196B24"/>
                </a:solidFill>
              </a:rPr>
              <a:t>+ Nhóm khách hàng đối tượng.</a:t>
            </a:r>
          </a:p>
          <a:p>
            <a:pPr lvl="0" algn="just">
              <a:lnSpc>
                <a:spcPct val="150000"/>
              </a:lnSpc>
            </a:pPr>
            <a:r>
              <a:rPr lang="vi-VN" sz="2200" b="1" i="1" dirty="0">
                <a:solidFill>
                  <a:srgbClr val="196B24"/>
                </a:solidFill>
              </a:rPr>
              <a:t>+ Kháo sát nhu cầu khách hàng về sản phẩm dự định.</a:t>
            </a:r>
          </a:p>
          <a:p>
            <a:pPr lvl="0" algn="just">
              <a:lnSpc>
                <a:spcPct val="150000"/>
              </a:lnSpc>
            </a:pPr>
            <a:r>
              <a:rPr lang="vi-VN" sz="2200" b="1" i="1" dirty="0">
                <a:solidFill>
                  <a:srgbClr val="196B24"/>
                </a:solidFill>
              </a:rPr>
              <a:t>+ Sản phẩm tương tự của đối thủ cạnh tranh</a:t>
            </a:r>
          </a:p>
          <a:p>
            <a:pPr lvl="0" algn="just">
              <a:lnSpc>
                <a:spcPct val="150000"/>
              </a:lnSpc>
            </a:pPr>
            <a:r>
              <a:rPr lang="vi-VN" sz="2200" b="1" i="1" dirty="0">
                <a:solidFill>
                  <a:srgbClr val="196B24"/>
                </a:solidFill>
              </a:rPr>
              <a:t>+ Giá thành sản phẩm dự định – điểm khác biệt và vượt trội.</a:t>
            </a:r>
          </a:p>
          <a:p>
            <a:pPr lvl="0" algn="just">
              <a:lnSpc>
                <a:spcPct val="150000"/>
              </a:lnSpc>
            </a:pPr>
            <a:r>
              <a:rPr lang="vi-VN" sz="2200" b="1" i="1" dirty="0">
                <a:solidFill>
                  <a:srgbClr val="196B24"/>
                </a:solidFill>
              </a:rPr>
              <a:t>+ Mô tả sản phẩm.</a:t>
            </a:r>
          </a:p>
          <a:p>
            <a:pPr lvl="0" algn="just">
              <a:lnSpc>
                <a:spcPct val="150000"/>
              </a:lnSpc>
            </a:pPr>
            <a:r>
              <a:rPr lang="vi-VN" sz="2200" b="1" i="1" dirty="0">
                <a:solidFill>
                  <a:srgbClr val="196B24"/>
                </a:solidFill>
              </a:rPr>
              <a:t>+ Lí do lựa chọn sản phẩm.</a:t>
            </a:r>
          </a:p>
        </p:txBody>
      </p:sp>
      <p:sp>
        <p:nvSpPr>
          <p:cNvPr id="4" name="Freeform 23">
            <a:extLst>
              <a:ext uri="{FF2B5EF4-FFF2-40B4-BE49-F238E27FC236}">
                <a16:creationId xmlns:a16="http://schemas.microsoft.com/office/drawing/2014/main"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4929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Xây</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dựng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khảo</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nhu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khách</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hàng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sản</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phẩm</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886007-57B4-FE2F-A791-A1DDF6726C7B}"/>
              </a:ext>
            </a:extLst>
          </p:cNvPr>
          <p:cNvPicPr>
            <a:picLocks noChangeAspect="1"/>
          </p:cNvPicPr>
          <p:nvPr/>
        </p:nvPicPr>
        <p:blipFill>
          <a:blip r:embed="rId4"/>
          <a:stretch>
            <a:fillRect/>
          </a:stretch>
        </p:blipFill>
        <p:spPr>
          <a:xfrm>
            <a:off x="1662112" y="1914525"/>
            <a:ext cx="8924925" cy="4381500"/>
          </a:xfrm>
          <a:prstGeom prst="rect">
            <a:avLst/>
          </a:prstGeom>
        </p:spPr>
      </p:pic>
    </p:spTree>
    <p:extLst>
      <p:ext uri="{BB962C8B-B14F-4D97-AF65-F5344CB8AC3E}">
        <p14:creationId xmlns:p14="http://schemas.microsoft.com/office/powerpoint/2010/main" val="311272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id="{257341DF-4E4F-FE0F-FEB9-C054320ED4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id="{11DED8CD-9BCC-B479-918C-C0DCE6C679B9}"/>
              </a:ext>
            </a:extLst>
          </p:cNvPr>
          <p:cNvSpPr/>
          <p:nvPr/>
        </p:nvSpPr>
        <p:spPr>
          <a:xfrm>
            <a:off x="406416" y="475488"/>
            <a:ext cx="11372580" cy="5907024"/>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EC7E2D53-15C7-2F7F-A8DF-6249D1601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468" y="1162050"/>
            <a:ext cx="8872932" cy="5010782"/>
          </a:xfrm>
          <a:prstGeom prst="rect">
            <a:avLst/>
          </a:prstGeom>
        </p:spPr>
      </p:pic>
    </p:spTree>
    <p:extLst>
      <p:ext uri="{BB962C8B-B14F-4D97-AF65-F5344CB8AC3E}">
        <p14:creationId xmlns:p14="http://schemas.microsoft.com/office/powerpoint/2010/main" val="973625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7994" y="1973886"/>
              <a:ext cx="4729352" cy="31393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Phiếu khảo sát nhu cầu khách hàng cần phải thiết kế đơn giản, có lựa chọn rõ ràng, có câu hỏi làm rõ số tiền khách hàng dự định chi cho sản phẩm để dự đoán mức độ ưu tiên, nhu cầu khách hàng, nhóm đối tượng khách hàng tiềm năng, hình thức sản phẩm khách hàng mong muốn…</a:t>
              </a:r>
              <a:endParaRPr kumimoji="0" lang="vi-VN" sz="33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2043316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CAC2-96B8-FFA6-6854-ED6BFDDBB8E0}"/>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D7F5FF3-1322-5117-C5CC-0E62461130DC}"/>
              </a:ext>
            </a:extLst>
          </p:cNvPr>
          <p:cNvSpPr>
            <a:spLocks noGrp="1"/>
          </p:cNvSpPr>
          <p:nvPr>
            <p:ph idx="1"/>
          </p:nvPr>
        </p:nvSpPr>
        <p:spPr/>
        <p:txBody>
          <a:bodyPr/>
          <a:lstStyle/>
          <a:p>
            <a:endParaRPr lang="vi-VN"/>
          </a:p>
        </p:txBody>
      </p:sp>
      <p:pic>
        <p:nvPicPr>
          <p:cNvPr id="4" name="Picture 3" descr="A group of school supplies&#10;&#10;Description automatically generated">
            <a:extLst>
              <a:ext uri="{FF2B5EF4-FFF2-40B4-BE49-F238E27FC236}">
                <a16:creationId xmlns:a16="http://schemas.microsoft.com/office/drawing/2014/main" id="{7791F458-3571-480D-E02E-0D94285CD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A8FFA75-FE54-FB64-9D47-5E1488D77A7D}"/>
              </a:ext>
            </a:extLst>
          </p:cNvPr>
          <p:cNvPicPr>
            <a:picLocks noChangeAspect="1"/>
          </p:cNvPicPr>
          <p:nvPr/>
        </p:nvPicPr>
        <p:blipFill>
          <a:blip r:embed="rId3"/>
          <a:stretch>
            <a:fillRect/>
          </a:stretch>
        </p:blipFill>
        <p:spPr>
          <a:xfrm>
            <a:off x="1737295" y="948804"/>
            <a:ext cx="8437477" cy="2362348"/>
          </a:xfrm>
          <a:prstGeom prst="rect">
            <a:avLst/>
          </a:prstGeom>
        </p:spPr>
      </p:pic>
    </p:spTree>
    <p:extLst>
      <p:ext uri="{BB962C8B-B14F-4D97-AF65-F5344CB8AC3E}">
        <p14:creationId xmlns:p14="http://schemas.microsoft.com/office/powerpoint/2010/main" val="237139433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id="{257341DF-4E4F-FE0F-FEB9-C054320ED4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id="{11DED8CD-9BCC-B479-918C-C0DCE6C679B9}"/>
              </a:ext>
            </a:extLst>
          </p:cNvPr>
          <p:cNvSpPr/>
          <p:nvPr/>
        </p:nvSpPr>
        <p:spPr>
          <a:xfrm>
            <a:off x="406416" y="1133474"/>
            <a:ext cx="6232128" cy="3790951"/>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Freeform 14">
            <a:extLst>
              <a:ext uri="{FF2B5EF4-FFF2-40B4-BE49-F238E27FC236}">
                <a16:creationId xmlns:a16="http://schemas.microsoft.com/office/drawing/2014/main" id="{9D659C12-211D-A00F-C0C2-DC6EB5A79072}"/>
              </a:ext>
            </a:extLst>
          </p:cNvPr>
          <p:cNvSpPr/>
          <p:nvPr/>
        </p:nvSpPr>
        <p:spPr>
          <a:xfrm>
            <a:off x="6931153" y="2112265"/>
            <a:ext cx="3656294" cy="7240794"/>
          </a:xfrm>
          <a:custGeom>
            <a:avLst/>
            <a:gdLst/>
            <a:ahLst/>
            <a:cxnLst/>
            <a:rect l="l" t="t" r="r" b="b"/>
            <a:pathLst>
              <a:path w="1955437" h="4337383">
                <a:moveTo>
                  <a:pt x="0" y="0"/>
                </a:moveTo>
                <a:lnTo>
                  <a:pt x="1955437" y="0"/>
                </a:lnTo>
                <a:lnTo>
                  <a:pt x="1955437" y="4337383"/>
                </a:lnTo>
                <a:lnTo>
                  <a:pt x="0" y="433738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8338C61-7041-0CD5-2085-4DAD0DCDF461}"/>
              </a:ext>
            </a:extLst>
          </p:cNvPr>
          <p:cNvSpPr txBox="1"/>
          <p:nvPr/>
        </p:nvSpPr>
        <p:spPr>
          <a:xfrm>
            <a:off x="539496" y="1616923"/>
            <a:ext cx="6099048" cy="2499467"/>
          </a:xfrm>
          <a:prstGeom prst="rect">
            <a:avLst/>
          </a:prstGeom>
          <a:noFill/>
        </p:spPr>
        <p:txBody>
          <a:bodyPr wrap="square">
            <a:spAutoFit/>
          </a:bodyPr>
          <a:lstStyle/>
          <a:p>
            <a:pPr lvl="0" algn="ctr">
              <a:lnSpc>
                <a:spcPct val="150000"/>
              </a:lnSpc>
            </a:pP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Về</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nhà</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lvl="0">
              <a:lnSpc>
                <a:spcPct val="150000"/>
              </a:lnSpc>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T</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iếp tục hoàn thiện Phiếu khảo sát nhu cầu khách hàng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1051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3DDF5-3FD8-2831-B6E0-A1D66855C1B7}"/>
              </a:ext>
            </a:extLst>
          </p:cNvPr>
          <p:cNvSpPr>
            <a:spLocks noGrp="1"/>
          </p:cNvSpPr>
          <p:nvPr>
            <p:ph type="title"/>
          </p:nvPr>
        </p:nvSpPr>
        <p:spPr/>
        <p:txBody>
          <a:bodyPr/>
          <a:lstStyle/>
          <a:p>
            <a:endParaRPr lang="en-US"/>
          </a:p>
        </p:txBody>
      </p:sp>
      <p:pic>
        <p:nvPicPr>
          <p:cNvPr id="4" name="y2mate.com - KOKOMI PRO  DAI NGON VÀNG SÁNG KHÔNG CẦN TRỤNG 30s_720pFH">
            <a:hlinkClick r:id="" action="ppaction://media"/>
            <a:extLst>
              <a:ext uri="{FF2B5EF4-FFF2-40B4-BE49-F238E27FC236}">
                <a16:creationId xmlns:a16="http://schemas.microsoft.com/office/drawing/2014/main" id="{5CD004BB-49F3-B7C6-0D15-830D1F6996F0}"/>
              </a:ext>
            </a:extLst>
          </p:cNvPr>
          <p:cNvPicPr>
            <a:picLocks noGrp="1" noChangeAspect="1"/>
          </p:cNvPicPr>
          <p:nvPr>
            <p:ph idx="1"/>
            <a:videoFile r:link="rId1"/>
            <p:extLst>
              <p:ext uri="{DAA4B4D4-6D71-4841-9C94-3DE7FCFB9230}">
                <p14:media xmlns:p14="http://schemas.microsoft.com/office/powerpoint/2010/main" r:embed="rId2">
                  <p14:trim end="5413"/>
                </p14:media>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642606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1163920"/>
                <a:ext cx="3362632" cy="1569660"/>
              </a:xfrm>
              <a:prstGeom prst="rect">
                <a:avLst/>
              </a:prstGeom>
              <a:noFill/>
            </p:spPr>
            <p:txBody>
              <a:bodyPr wrap="square">
                <a:spAutoFit/>
              </a:bodyPr>
              <a:lstStyle/>
              <a:p>
                <a:pPr algn="ct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Quảng</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cáo</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mì</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Kokomi</a:t>
                </a:r>
                <a:endParaRPr lang="vi-VN" sz="4800" b="1" dirty="0">
                  <a:solidFill>
                    <a:srgbClr val="E82465"/>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1026" name="Picture 2" descr="Mì kokomi tôm chua cay 65g (Thùng) - Phân phối Mì kokomi tại Bắc Giang –  Dũng Tiến">
            <a:extLst>
              <a:ext uri="{FF2B5EF4-FFF2-40B4-BE49-F238E27FC236}">
                <a16:creationId xmlns:a16="http://schemas.microsoft.com/office/drawing/2014/main" id="{2CDD277D-ACDD-889A-DCB7-70D0A11CA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1504950"/>
            <a:ext cx="61976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DẦU GỘI HEAD AND SHOUDLERS  BÁN CHẠY SỐ 1 THẾ GIỚI  S  30S_720pFH">
            <a:hlinkClick r:id="" action="ppaction://media"/>
            <a:extLst>
              <a:ext uri="{FF2B5EF4-FFF2-40B4-BE49-F238E27FC236}">
                <a16:creationId xmlns:a16="http://schemas.microsoft.com/office/drawing/2014/main" id="{B86A4CFF-8A16-DB8C-CFC0-C1B45534E56C}"/>
              </a:ext>
            </a:extLst>
          </p:cNvPr>
          <p:cNvPicPr>
            <a:picLocks noGrp="1" noChangeAspect="1"/>
          </p:cNvPicPr>
          <p:nvPr>
            <p:ph sz="half" idx="1"/>
            <a:videoFile r:link="rId1"/>
            <p:extLst>
              <p:ext uri="{DAA4B4D4-6D71-4841-9C94-3DE7FCFB9230}">
                <p14:media xmlns:p14="http://schemas.microsoft.com/office/powerpoint/2010/main" r:embed="rId2">
                  <p14:trim end="16568"/>
                </p14:media>
              </p:ext>
            </p:extLst>
          </p:nvPr>
        </p:nvPicPr>
        <p:blipFill>
          <a:blip r:embed="rId4"/>
          <a:srcRect/>
          <a:stretch/>
        </p:blipFill>
        <p:spPr>
          <a:xfrm>
            <a:off x="20" y="10"/>
            <a:ext cx="12191980" cy="6857990"/>
          </a:xfrm>
          <a:noFill/>
        </p:spPr>
      </p:pic>
    </p:spTree>
    <p:extLst>
      <p:ext uri="{BB962C8B-B14F-4D97-AF65-F5344CB8AC3E}">
        <p14:creationId xmlns:p14="http://schemas.microsoft.com/office/powerpoint/2010/main" val="3146794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979253"/>
                <a:ext cx="3362632" cy="1938992"/>
              </a:xfrm>
              <a:prstGeom prst="rect">
                <a:avLst/>
              </a:prstGeom>
              <a:noFill/>
            </p:spPr>
            <p:txBody>
              <a:bodyPr wrap="square">
                <a:spAutoFit/>
              </a:bodyPr>
              <a:lstStyle/>
              <a:p>
                <a:pPr algn="ct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dầu</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gội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i="0" dirty="0">
                    <a:solidFill>
                      <a:srgbClr val="FF0000"/>
                    </a:solidFill>
                    <a:effectLst/>
                    <a:latin typeface="Calibri" panose="020F0502020204030204" pitchFamily="34" charset="0"/>
                    <a:cs typeface="Calibri" panose="020F0502020204030204" pitchFamily="34" charset="0"/>
                  </a:rPr>
                  <a:t>HEAD AND SHOUDLERS</a:t>
                </a: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2050" name="Picture 2" descr="Dầu Gội Head &amp; Shoulders Bạc Hà Làm Sạch Gàu">
            <a:extLst>
              <a:ext uri="{FF2B5EF4-FFF2-40B4-BE49-F238E27FC236}">
                <a16:creationId xmlns:a16="http://schemas.microsoft.com/office/drawing/2014/main" id="{B32A9CD3-D4FF-76DD-5F53-5BC865E50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1" y="1371601"/>
            <a:ext cx="5778499" cy="433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SỮA TƯƠI VINAMILK 100  BÒ VUI THẬT SỮA NGON THẬT_720pFH">
            <a:hlinkClick r:id="" action="ppaction://media"/>
            <a:extLst>
              <a:ext uri="{FF2B5EF4-FFF2-40B4-BE49-F238E27FC236}">
                <a16:creationId xmlns:a16="http://schemas.microsoft.com/office/drawing/2014/main" id="{710AAE33-0913-D4AF-5A4E-8491A91E1422}"/>
              </a:ext>
            </a:extLst>
          </p:cNvPr>
          <p:cNvPicPr>
            <a:picLocks noChangeAspect="1"/>
          </p:cNvPicPr>
          <p:nvPr>
            <a:videoFile r:link="rId1"/>
            <p:extLst>
              <p:ext uri="{DAA4B4D4-6D71-4841-9C94-3DE7FCFB9230}">
                <p14:media xmlns:p14="http://schemas.microsoft.com/office/powerpoint/2010/main" r:embed="rId2">
                  <p14:trim end="13748"/>
                </p14:media>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791107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1287030"/>
                <a:ext cx="336263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sữa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tươi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Vinamilk</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3074" name="Picture 2" descr="Các quảng cáo vinamilk hay nhất mọi thời đại">
            <a:extLst>
              <a:ext uri="{FF2B5EF4-FFF2-40B4-BE49-F238E27FC236}">
                <a16:creationId xmlns:a16="http://schemas.microsoft.com/office/drawing/2014/main" id="{8F29CCF7-4FC8-FA17-8B38-ABDA9976C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1676400"/>
            <a:ext cx="5754302"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62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ỷ phú Phạm Nhật Vượng - Sự nghiệp gắn liền với Vingroup? - VIETNAM LAND">
            <a:extLst>
              <a:ext uri="{FF2B5EF4-FFF2-40B4-BE49-F238E27FC236}">
                <a16:creationId xmlns:a16="http://schemas.microsoft.com/office/drawing/2014/main" id="{6DA06501-5B79-571B-74CD-FA04FB0F7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841" y="439420"/>
            <a:ext cx="7989359" cy="599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860082"/>
      </p:ext>
    </p:extLst>
  </p:cSld>
  <p:clrMapOvr>
    <a:masterClrMapping/>
  </p:clrMapOvr>
  <p:transition spd="slow">
    <p:push dir="u"/>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583</Words>
  <Application>Microsoft Office PowerPoint</Application>
  <PresentationFormat>Widescreen</PresentationFormat>
  <Paragraphs>35</Paragraphs>
  <Slides>26</Slides>
  <Notes>4</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Aptos</vt:lpstr>
      <vt:lpstr>Aptos Display</vt:lpstr>
      <vt:lpstr>Arial</vt:lpstr>
      <vt:lpstr>Calibri</vt:lpstr>
      <vt:lpstr>Cambria</vt:lpstr>
      <vt:lpstr>Times New Roman</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11</cp:revision>
  <dcterms:created xsi:type="dcterms:W3CDTF">2024-09-23T01:54:40Z</dcterms:created>
  <dcterms:modified xsi:type="dcterms:W3CDTF">2024-09-23T03:33:22Z</dcterms:modified>
</cp:coreProperties>
</file>