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4" r:id="rId2"/>
    <p:sldMasterId id="2147483711" r:id="rId3"/>
    <p:sldMasterId id="2147483738" r:id="rId4"/>
  </p:sldMasterIdLst>
  <p:notesMasterIdLst>
    <p:notesMasterId r:id="rId24"/>
  </p:notesMasterIdLst>
  <p:sldIdLst>
    <p:sldId id="364" r:id="rId5"/>
    <p:sldId id="258" r:id="rId6"/>
    <p:sldId id="262" r:id="rId7"/>
    <p:sldId id="371" r:id="rId8"/>
    <p:sldId id="372" r:id="rId9"/>
    <p:sldId id="373" r:id="rId10"/>
    <p:sldId id="374" r:id="rId11"/>
    <p:sldId id="375" r:id="rId12"/>
    <p:sldId id="376" r:id="rId13"/>
    <p:sldId id="365" r:id="rId14"/>
    <p:sldId id="387" r:id="rId15"/>
    <p:sldId id="366" r:id="rId16"/>
    <p:sldId id="337" r:id="rId17"/>
    <p:sldId id="367" r:id="rId18"/>
    <p:sldId id="388" r:id="rId19"/>
    <p:sldId id="378" r:id="rId20"/>
    <p:sldId id="369" r:id="rId21"/>
    <p:sldId id="368" r:id="rId22"/>
    <p:sldId id="379" r:id="rId23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arlow" panose="020B0604020202020204" charset="0"/>
      <p:regular r:id="rId31"/>
      <p:bold r:id="rId32"/>
      <p:italic r:id="rId33"/>
      <p:boldItalic r:id="rId34"/>
    </p:embeddedFont>
    <p:embeddedFont>
      <p:font typeface="Fredoka One" panose="020B0604020202020204" charset="0"/>
      <p:regular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Hind" panose="020B0604020202020204" charset="0"/>
      <p:regular r:id="rId46"/>
      <p:bold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Sport Day" panose="020B0604020202020204" charset="0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FFB69E-1223-4EAC-84CD-91854206EB8B}">
  <a:tblStyle styleId="{05FFB69E-1223-4EAC-84CD-91854206EB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23" autoAdjust="0"/>
  </p:normalViewPr>
  <p:slideViewPr>
    <p:cSldViewPr snapToGrid="0">
      <p:cViewPr varScale="1">
        <p:scale>
          <a:sx n="84" d="100"/>
          <a:sy n="84" d="100"/>
        </p:scale>
        <p:origin x="78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029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3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1. A: What’s this?</a:t>
            </a:r>
            <a:endParaRPr lang="vi-VN" sz="900" dirty="0" smtClean="0">
              <a:effectLst/>
              <a:latin typeface="Times New Roman"/>
              <a:ea typeface="Times New Roman"/>
            </a:endParaRPr>
          </a:p>
          <a:p>
            <a:pPr marL="158750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    B: It’s a hand.</a:t>
            </a:r>
          </a:p>
          <a:p>
            <a:pPr marL="158750" indent="0">
              <a:spcAft>
                <a:spcPts val="0"/>
              </a:spcAft>
              <a:buNone/>
            </a:pPr>
            <a:endParaRPr lang="vi-VN" sz="900" dirty="0" smtClean="0">
              <a:effectLst/>
              <a:latin typeface="Times New Roman"/>
              <a:ea typeface="Times New Roman"/>
            </a:endParaRPr>
          </a:p>
          <a:p>
            <a:pPr marL="158750" indent="0">
              <a:spcAft>
                <a:spcPts val="0"/>
              </a:spcAft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2. A: What’s this?</a:t>
            </a:r>
            <a:endParaRPr lang="vi-VN" sz="900" dirty="0" smtClean="0">
              <a:effectLst/>
              <a:latin typeface="Times New Roman"/>
              <a:ea typeface="Times New Roman"/>
            </a:endParaRPr>
          </a:p>
          <a:p>
            <a:pPr marL="158750" indent="0">
              <a:buNone/>
            </a:pPr>
            <a:r>
              <a:rPr lang="en-US" sz="1100" dirty="0" smtClean="0">
                <a:effectLst/>
                <a:latin typeface="Calibri"/>
                <a:ea typeface="Times New Roman"/>
              </a:rPr>
              <a:t>    B: It’s an ear.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463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3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Answers: 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1. an ear      </a:t>
            </a:r>
          </a:p>
          <a:p>
            <a:pPr marL="158750" indent="0">
              <a:buNone/>
            </a:pPr>
            <a:r>
              <a:rPr lang="en-US" dirty="0"/>
              <a:t>2. an eye   </a:t>
            </a:r>
          </a:p>
          <a:p>
            <a:pPr marL="158750" indent="0">
              <a:buNone/>
            </a:pPr>
            <a:r>
              <a:rPr lang="en-US" dirty="0"/>
              <a:t>3. a nose         </a:t>
            </a:r>
          </a:p>
          <a:p>
            <a:pPr marL="158750" indent="0">
              <a:buNone/>
            </a:pPr>
            <a:r>
              <a:rPr lang="en-US" dirty="0"/>
              <a:t>4. a hand</a:t>
            </a:r>
          </a:p>
        </p:txBody>
      </p:sp>
    </p:spTree>
    <p:extLst>
      <p:ext uri="{BB962C8B-B14F-4D97-AF65-F5344CB8AC3E}">
        <p14:creationId xmlns:p14="http://schemas.microsoft.com/office/powerpoint/2010/main" val="3470949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139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Mini game: Follow me!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T</a:t>
            </a:r>
            <a:r>
              <a:rPr lang="en-US" dirty="0"/>
              <a:t>eacher</a:t>
            </a:r>
            <a:r>
              <a:rPr lang="en-US" baseline="0" dirty="0"/>
              <a:t> plays a song.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Ask pupils to sing along as they </a:t>
            </a:r>
            <a:r>
              <a:rPr lang="en-US" baseline="0" dirty="0" smtClean="0"/>
              <a:t>continue to </a:t>
            </a:r>
            <a:r>
              <a:rPr lang="en-US" baseline="0" dirty="0"/>
              <a:t>pass a ball </a:t>
            </a:r>
            <a:r>
              <a:rPr lang="en-US" baseline="0" dirty="0" smtClean="0"/>
              <a:t>(or </a:t>
            </a:r>
            <a:r>
              <a:rPr lang="en-US" baseline="0" dirty="0"/>
              <a:t>any object</a:t>
            </a:r>
            <a:r>
              <a:rPr lang="en-US" baseline="0" dirty="0" smtClean="0"/>
              <a:t>)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around.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/>
              <a:t>When </a:t>
            </a:r>
            <a:r>
              <a:rPr lang="en-US" baseline="0" dirty="0" smtClean="0"/>
              <a:t>the music </a:t>
            </a:r>
            <a:r>
              <a:rPr lang="en-US" baseline="0" dirty="0"/>
              <a:t>stops, the </a:t>
            </a:r>
            <a:r>
              <a:rPr lang="en-US" baseline="0" dirty="0" smtClean="0"/>
              <a:t>pupil who is </a:t>
            </a:r>
            <a:r>
              <a:rPr lang="en-US" baseline="0" dirty="0"/>
              <a:t>holding the ball (or any object) has to sing one next sentence in the song.</a:t>
            </a:r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just">
              <a:spcBef>
                <a:spcPts val="300"/>
              </a:spcBef>
              <a:buNone/>
            </a:pPr>
            <a:r>
              <a:rPr lang="pt-BR" sz="18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Game</a:t>
            </a: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Lucky wheel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indent="0" algn="just">
              <a:spcBef>
                <a:spcPts val="300"/>
              </a:spcBef>
              <a:buNone/>
            </a:pP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Divide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class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into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groups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Each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group has a pupil to spin the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wheel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Click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“Spin” button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spin until a pupil says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“Stop!”. </a:t>
            </a: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Click on the</a:t>
            </a:r>
            <a:r>
              <a:rPr lang="pt-BR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wheel to make it stop. </a:t>
            </a: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Click the red arrow to transfer to the pictures slide.</a:t>
            </a:r>
            <a:endParaRPr lang="pt-BR" sz="18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</a:t>
            </a:r>
            <a:r>
              <a:rPr lang="pt-BR" sz="1800" baseline="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Their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group will get points when he</a:t>
            </a:r>
            <a:r>
              <a:rPr lang="pt-BR" sz="18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 she </a:t>
            </a:r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answers the question correctly. 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lang="en-US" baseline="0" dirty="0"/>
          </a:p>
          <a:p>
            <a:pPr marL="457200" indent="-298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47532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en-US" baseline="0" dirty="0" smtClean="0"/>
              <a:t>- Click on the red arrow to go back to the wheel.</a:t>
            </a:r>
            <a:endParaRPr lang="en-US" baseline="0" dirty="0"/>
          </a:p>
          <a:p>
            <a:pPr marL="457200" indent="-298450">
              <a:buFontTx/>
              <a:buChar char="-"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47532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84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Game “Who is faster?”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Divide </a:t>
            </a:r>
            <a:r>
              <a:rPr lang="en-US" dirty="0" smtClean="0"/>
              <a:t>the class </a:t>
            </a:r>
            <a:r>
              <a:rPr lang="en-US" dirty="0"/>
              <a:t>into 2 big groups: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Have two pupils stand back to back. Give them each a different </a:t>
            </a:r>
            <a:r>
              <a:rPr lang="en-US" dirty="0" smtClean="0"/>
              <a:t>flashcard </a:t>
            </a:r>
            <a:r>
              <a:rPr lang="en-US" dirty="0"/>
              <a:t>to hold facing out and away from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When teacher says </a:t>
            </a:r>
            <a:r>
              <a:rPr lang="en-US" dirty="0" smtClean="0"/>
              <a:t>“Go</a:t>
            </a:r>
            <a:r>
              <a:rPr lang="en-US" dirty="0"/>
              <a:t>”, they walk three </a:t>
            </a:r>
            <a:r>
              <a:rPr lang="en-US" dirty="0" smtClean="0"/>
              <a:t>steps forward</a:t>
            </a:r>
            <a:r>
              <a:rPr lang="en-US" baseline="0" dirty="0" smtClean="0"/>
              <a:t>, </a:t>
            </a:r>
            <a:r>
              <a:rPr lang="en-US" dirty="0" smtClean="0"/>
              <a:t>turn </a:t>
            </a:r>
            <a:r>
              <a:rPr lang="en-US" dirty="0"/>
              <a:t>to face each other </a:t>
            </a:r>
            <a:r>
              <a:rPr lang="en-US" dirty="0" smtClean="0"/>
              <a:t>then read</a:t>
            </a:r>
            <a:r>
              <a:rPr lang="en-US" baseline="0" dirty="0" smtClean="0"/>
              <a:t> out loud the word</a:t>
            </a:r>
            <a:r>
              <a:rPr lang="en-US" dirty="0" smtClean="0"/>
              <a:t> on the </a:t>
            </a:r>
            <a:r>
              <a:rPr lang="en-US" dirty="0"/>
              <a:t>other </a:t>
            </a:r>
            <a:r>
              <a:rPr lang="en-US" dirty="0" smtClean="0"/>
              <a:t>pupil’s card.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The faster </a:t>
            </a:r>
            <a:r>
              <a:rPr lang="en-US" dirty="0" smtClean="0"/>
              <a:t>ones </a:t>
            </a:r>
            <a:r>
              <a:rPr lang="en-US" dirty="0"/>
              <a:t>will get a point.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1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- Click</a:t>
            </a:r>
            <a:r>
              <a:rPr lang="en-US" baseline="0" dirty="0" smtClean="0"/>
              <a:t> on any body parts to show it. Then click the arrow to go back.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3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740775" y="1392213"/>
            <a:ext cx="7717500" cy="19728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subTitle" idx="1"/>
          </p:nvPr>
        </p:nvSpPr>
        <p:spPr>
          <a:xfrm>
            <a:off x="1033025" y="3259075"/>
            <a:ext cx="70779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 rot="5246680">
            <a:off x="-399922" y="4008038"/>
            <a:ext cx="1152795" cy="791896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6788234" y="401122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7448852" y="4643545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1"/>
          <p:cNvSpPr/>
          <p:nvPr/>
        </p:nvSpPr>
        <p:spPr>
          <a:xfrm>
            <a:off x="571815" y="-117225"/>
            <a:ext cx="553979" cy="565042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"/>
          <p:cNvSpPr/>
          <p:nvPr/>
        </p:nvSpPr>
        <p:spPr>
          <a:xfrm>
            <a:off x="8106601" y="373515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8228658" y="7600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1284418" y="84447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1"/>
          <p:cNvSpPr/>
          <p:nvPr/>
        </p:nvSpPr>
        <p:spPr>
          <a:xfrm>
            <a:off x="73774" y="-2069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7588153" y="63378"/>
            <a:ext cx="802980" cy="716902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-9" y="454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8335391" y="4160611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"/>
          <p:cNvSpPr/>
          <p:nvPr/>
        </p:nvSpPr>
        <p:spPr>
          <a:xfrm>
            <a:off x="1089512" y="619358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"/>
          <p:cNvSpPr/>
          <p:nvPr/>
        </p:nvSpPr>
        <p:spPr>
          <a:xfrm>
            <a:off x="8254786" y="131014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1"/>
          <p:cNvSpPr/>
          <p:nvPr/>
        </p:nvSpPr>
        <p:spPr>
          <a:xfrm>
            <a:off x="716297" y="11497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720593" y="9618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1"/>
          <p:cNvSpPr/>
          <p:nvPr/>
        </p:nvSpPr>
        <p:spPr>
          <a:xfrm>
            <a:off x="8613853" y="309920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1"/>
          <p:cNvSpPr/>
          <p:nvPr/>
        </p:nvSpPr>
        <p:spPr>
          <a:xfrm rot="5246680">
            <a:off x="-70774" y="3833172"/>
            <a:ext cx="640657" cy="954815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7305433" y="4490832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1"/>
          <p:cNvSpPr/>
          <p:nvPr/>
        </p:nvSpPr>
        <p:spPr>
          <a:xfrm>
            <a:off x="879840" y="438057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724890" y="4212708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"/>
          <p:cNvSpPr/>
          <p:nvPr/>
        </p:nvSpPr>
        <p:spPr>
          <a:xfrm>
            <a:off x="-94072" y="3248157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15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50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85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06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3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384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9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239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3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5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84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571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20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4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8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1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2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3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7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709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6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1" y="8022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1" y="636101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1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1" y="442501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6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1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1" y="3942351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299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1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1" y="4651051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6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6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6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6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6" y="80226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450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229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38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055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855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281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6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1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209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7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6" y="228738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4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848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7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3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3559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6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5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7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1" y="11402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6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7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5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4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6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3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8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3" y="408185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6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3" y="414350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4" y="-728053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54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6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9" y="42166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6" y="4027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6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5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9" y="4851033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7" y="1404133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3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6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8" y="510317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6" y="43888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9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6" y="17778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458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228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138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428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631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224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21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0410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87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6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1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6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1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1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1" y="1240576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6" y="3139476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6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1" y="428335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6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1" y="4726501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1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5" y="3598500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5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6" y="3639601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9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5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20" y="477272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4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9" y="4155608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7" y="448621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50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1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9" y="15350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1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16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9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6" y="336451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2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4" y="-9023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754" lvl="3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5943" lvl="4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132" lvl="5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320" lvl="6" indent="-311142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509" lvl="7" indent="-311142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697" lvl="8" indent="-311142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1" y="3579266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5" y="4657577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3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5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7" y="1682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6" y="4604205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6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2132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0115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20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2" y="654594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3" y="1071298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1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1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2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3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0" y="4249843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9" y="42110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9" y="6556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7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044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09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627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729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56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6" y="332784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3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3" y="2813054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7" y="4220880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1" y="46951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5" y="3047439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1" y="1408214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5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6" y="3016766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6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5" y="-629212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886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4" y="265887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1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4" y="4903868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1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6" y="442094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1" y="4404620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4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5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9" y="3773833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6" y="3488213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5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6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8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1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50" y="534434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7" y="1705923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2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59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40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90" y="1093330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5" y="455018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1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9" y="-774944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6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2" y="1999138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3" y="231175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90" y="4379032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3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7" y="387631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6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9" y="2016241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8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7" y="3654602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6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1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2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6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1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821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7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0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4" y="22743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6" y="228738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6" y="4481127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5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3" y="3913555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4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9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7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3" y="286391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9" y="5947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3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5584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4" y="-728053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8" y="1375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2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4" y="54000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9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6" y="3704927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728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16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703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71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5" y="4607787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9" y="1343776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7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1" y="1724291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5" y="695107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3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6" y="4608578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2" y="1612011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9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8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4" y="3873570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6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3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5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8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8" y="4351768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3" y="408185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1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3" y="4246940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79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3" y="4143508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56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82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32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223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25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1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60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95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29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8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3" tIns="91423" rIns="91423" bIns="91423" anchor="ctr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8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8" y="24244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9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4" y="1733364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1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27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6" r:id="rId3"/>
    <p:sldLayoutId id="2147483667" r:id="rId4"/>
    <p:sldLayoutId id="2147483678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43610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5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8032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fld id="{DBA32C21-FD13-4697-ADCD-F9E33DDFF06F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buFontTx/>
                <a:buNone/>
              </a:pPr>
              <a:t>18/10/2024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buFontTx/>
              <a:buNone/>
            </a:pPr>
            <a:fld id="{2885D699-091F-4322-9983-565B97A178FD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83">
                <a:buClrTx/>
                <a:buFontTx/>
                <a:buNone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58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5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gif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17.xml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6" Type="http://schemas.openxmlformats.org/officeDocument/2006/relationships/slide" Target="slide18.xml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6.gif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slide" Target="slide10.xml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0" y="-10633"/>
            <a:ext cx="9255971" cy="51435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8" y="156350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9"/>
            <a:ext cx="691623" cy="1323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  <a:ea typeface="+mn-ea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142181" y="1371422"/>
            <a:ext cx="567502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Our bodies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23" y="2723983"/>
            <a:ext cx="3205546" cy="7946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753449" y="2769041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LESSON </a:t>
            </a:r>
            <a:r>
              <a:rPr lang="en-US" sz="2800" b="1" dirty="0">
                <a:solidFill>
                  <a:srgbClr val="FFDEDE"/>
                </a:solidFill>
                <a:latin typeface="Comic Sans MS" panose="030F0702030302020204" pitchFamily="66" charset="0"/>
                <a:ea typeface="+mn-ea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3607974" y="3307114"/>
            <a:ext cx="2314843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Comic Sans MS" panose="030F0702030302020204" pitchFamily="66" charset="0"/>
                <a:ea typeface="+mn-ea"/>
              </a:rPr>
              <a:t>Period 2</a:t>
            </a:r>
          </a:p>
        </p:txBody>
      </p:sp>
    </p:spTree>
    <p:extLst>
      <p:ext uri="{BB962C8B-B14F-4D97-AF65-F5344CB8AC3E}">
        <p14:creationId xmlns:p14="http://schemas.microsoft.com/office/powerpoint/2010/main" val="23792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660272" y="2023907"/>
            <a:ext cx="6132358" cy="1315622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Listen</a:t>
            </a:r>
            <a:r>
              <a:rPr lang="vi-VN" sz="7200" b="1" dirty="0">
                <a:solidFill>
                  <a:srgbClr val="FF0000"/>
                </a:solidFill>
              </a:rPr>
              <a:t> </a:t>
            </a:r>
            <a:r>
              <a:rPr lang="vi-VN" sz="5400" b="1" dirty="0">
                <a:solidFill>
                  <a:srgbClr val="FF0000"/>
                </a:solidFill>
              </a:rPr>
              <a:t>and</a:t>
            </a:r>
            <a:r>
              <a:rPr lang="vi-VN" sz="7200" b="1" dirty="0">
                <a:solidFill>
                  <a:srgbClr val="FF0000"/>
                </a:solidFill>
              </a:rPr>
              <a:t> </a:t>
            </a:r>
            <a:r>
              <a:rPr lang="vi-VN" sz="5400" b="1" dirty="0" smtClean="0">
                <a:solidFill>
                  <a:srgbClr val="FF0000"/>
                </a:solidFill>
              </a:rPr>
              <a:t>tick</a:t>
            </a:r>
            <a:r>
              <a:rPr lang="en-US" sz="5400" b="1" dirty="0" smtClean="0">
                <a:solidFill>
                  <a:srgbClr val="FF0000"/>
                </a:solidFill>
              </a:rPr>
              <a:t>.</a:t>
            </a:r>
            <a:endParaRPr sz="54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0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379"/>
            <a:ext cx="9086850" cy="3002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89" y="3200399"/>
            <a:ext cx="552388" cy="536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394" y="3200398"/>
            <a:ext cx="477022" cy="53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4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804415" y="1931916"/>
            <a:ext cx="5823449" cy="2947826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Look, complete and </a:t>
            </a:r>
            <a:r>
              <a:rPr lang="vi-VN" sz="6000" b="1" dirty="0" smtClean="0">
                <a:solidFill>
                  <a:srgbClr val="FF0000"/>
                </a:solidFill>
              </a:rPr>
              <a:t>read</a:t>
            </a:r>
            <a:r>
              <a:rPr lang="en-US" sz="6000" b="1" dirty="0" smtClean="0">
                <a:solidFill>
                  <a:srgbClr val="FF0000"/>
                </a:solidFill>
              </a:rPr>
              <a:t>.</a:t>
            </a:r>
            <a:endParaRPr sz="6000" dirty="0"/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22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64" y="8408"/>
            <a:ext cx="8229600" cy="51350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81500" y="2022241"/>
            <a:ext cx="1505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an ear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2620" y="2022241"/>
            <a:ext cx="1459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an eye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3497" y="4370789"/>
            <a:ext cx="1672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nose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42620" y="4370789"/>
            <a:ext cx="1343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a hand</a:t>
            </a:r>
          </a:p>
        </p:txBody>
      </p:sp>
    </p:spTree>
    <p:extLst>
      <p:ext uri="{BB962C8B-B14F-4D97-AF65-F5344CB8AC3E}">
        <p14:creationId xmlns:p14="http://schemas.microsoft.com/office/powerpoint/2010/main" val="151316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516979" y="2195674"/>
            <a:ext cx="6171846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Let’s </a:t>
            </a:r>
            <a:r>
              <a:rPr lang="vi-VN" sz="6000" b="1" dirty="0" smtClean="0">
                <a:solidFill>
                  <a:srgbClr val="FF0000"/>
                </a:solidFill>
              </a:rPr>
              <a:t>sing</a:t>
            </a:r>
            <a:r>
              <a:rPr lang="en-US" sz="6000" b="1" dirty="0" smtClean="0">
                <a:solidFill>
                  <a:srgbClr val="FF0000"/>
                </a:solidFill>
              </a:rPr>
              <a:t>.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1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Track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1589" y="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8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0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7576" y="503092"/>
            <a:ext cx="434687" cy="434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8" y="383019"/>
            <a:ext cx="7706627" cy="47750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5288" y="1693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2">
                    <a:lumMod val="50000"/>
                  </a:schemeClr>
                </a:solidFill>
                <a:latin typeface="Fredoka One"/>
                <a:sym typeface="Fredoka One"/>
              </a:rPr>
              <a:t>Follow me!</a:t>
            </a:r>
            <a:endParaRPr lang="vi-VN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Musical notes colorful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104">
            <a:off x="4212728" y="1109179"/>
            <a:ext cx="1087389" cy="6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usical notes colorful clipart. Free download transparent .PNG | Creazill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0521" r="100000">
                        <a14:foregroundMark x1="67344" y1="65359" x2="67344" y2="65359"/>
                        <a14:foregroundMark x1="61979" y1="33055" x2="61979" y2="3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38"/>
          <a:stretch/>
        </p:blipFill>
        <p:spPr bwMode="auto">
          <a:xfrm>
            <a:off x="7577848" y="1699945"/>
            <a:ext cx="668250" cy="69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usical notes colorful clipart. Free download transparent .PNG | Creazilla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3" b="95492" l="10000" r="90000">
                        <a14:foregroundMark x1="36875" y1="65526" x2="36875" y2="65526"/>
                        <a14:foregroundMark x1="43906" y1="67696" x2="43906" y2="67696"/>
                        <a14:foregroundMark x1="39375" y1="82387" x2="36250" y2="93072"/>
                        <a14:foregroundMark x1="62813" y1="69282" x2="66875" y2="73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104">
            <a:off x="947535" y="1862955"/>
            <a:ext cx="879388" cy="54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12C364-1D4E-48E3-87B2-DACAD6DDB2EE}"/>
              </a:ext>
            </a:extLst>
          </p:cNvPr>
          <p:cNvSpPr/>
          <p:nvPr/>
        </p:nvSpPr>
        <p:spPr>
          <a:xfrm>
            <a:off x="2509653" y="4448441"/>
            <a:ext cx="4493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Let’s sing and play!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0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124199" y="1931916"/>
            <a:ext cx="6895501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Fun corner and wrap-up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9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33" y="2214917"/>
            <a:ext cx="454910" cy="4024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32" y="2486373"/>
            <a:ext cx="454910" cy="4024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10"/>
            <a:ext cx="371475" cy="328613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77590" y="117419"/>
            <a:ext cx="154450" cy="1544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484" y="4424603"/>
            <a:ext cx="371475" cy="328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622" y="3496234"/>
            <a:ext cx="299963" cy="26535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91" y="4080103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00" y="4200061"/>
            <a:ext cx="371475" cy="3286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97" y="3578569"/>
            <a:ext cx="299963" cy="26535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89" y="889053"/>
            <a:ext cx="371475" cy="328613"/>
          </a:xfrm>
          <a:prstGeom prst="rect">
            <a:avLst/>
          </a:prstGeom>
        </p:spPr>
      </p:pic>
      <p:grpSp>
        <p:nvGrpSpPr>
          <p:cNvPr id="75" name="vong quay"/>
          <p:cNvGrpSpPr/>
          <p:nvPr/>
        </p:nvGrpSpPr>
        <p:grpSpPr>
          <a:xfrm>
            <a:off x="3886567" y="84816"/>
            <a:ext cx="4462485" cy="4642305"/>
            <a:chOff x="5425622" y="292790"/>
            <a:chExt cx="5834378" cy="5828280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7" name="TextBox 76"/>
            <p:cNvSpPr txBox="1"/>
            <p:nvPr/>
          </p:nvSpPr>
          <p:spPr>
            <a:xfrm rot="14949661">
              <a:off x="6674685" y="1064382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12232592">
              <a:off x="5527337" y="1895132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17590276">
              <a:off x="8093225" y="1057226"/>
              <a:ext cx="2025647" cy="100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20155085">
              <a:off x="8917981" y="2006160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9501114">
              <a:off x="5697321" y="3341349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6703311">
              <a:off x="6660976" y="4288093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3829829">
              <a:off x="8019634" y="4295332"/>
              <a:ext cx="2025647" cy="1086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1321648">
              <a:off x="9050519" y="3420904"/>
              <a:ext cx="2025648" cy="1043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 smtClean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sz="4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Isosceles Triangle 8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6" name="quay dung"/>
          <p:cNvSpPr/>
          <p:nvPr/>
        </p:nvSpPr>
        <p:spPr>
          <a:xfrm>
            <a:off x="7284221" y="4453589"/>
            <a:ext cx="1670594" cy="5994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81" y="4185533"/>
            <a:ext cx="349352" cy="309043"/>
          </a:xfrm>
          <a:prstGeom prst="rect">
            <a:avLst/>
          </a:prstGeom>
        </p:spPr>
      </p:pic>
      <p:sp>
        <p:nvSpPr>
          <p:cNvPr id="88" name="Isosceles Triangle 87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8" name="Isosceles Triangle 97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99" name="Isosceles Triangle 98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8479104" y="1875504"/>
            <a:ext cx="558268" cy="116831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08" name="Heart 107">
            <a:hlinkClick r:id="" action="ppaction://noaction"/>
          </p:cNvPr>
          <p:cNvSpPr/>
          <p:nvPr/>
        </p:nvSpPr>
        <p:spPr>
          <a:xfrm rot="5400000">
            <a:off x="9027985" y="2093507"/>
            <a:ext cx="722377" cy="69366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136187" y="4603044"/>
            <a:ext cx="661481" cy="4559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3FAFA-FD0D-49A0-849E-F8CDA5105255}"/>
              </a:ext>
            </a:extLst>
          </p:cNvPr>
          <p:cNvSpPr/>
          <p:nvPr/>
        </p:nvSpPr>
        <p:spPr>
          <a:xfrm>
            <a:off x="1595685" y="1415953"/>
            <a:ext cx="23246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Lucky Wheel</a:t>
            </a:r>
            <a:endParaRPr lang="en-US" sz="54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0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05" y="4763684"/>
            <a:ext cx="282165" cy="249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6" y="1018916"/>
            <a:ext cx="4270442" cy="2996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 rot="10800000">
            <a:off x="6877457" y="3795908"/>
            <a:ext cx="836578" cy="6211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5" y="1018916"/>
            <a:ext cx="4270443" cy="2996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6" y="1018915"/>
            <a:ext cx="4270442" cy="3020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85" y="1012063"/>
            <a:ext cx="4263711" cy="3003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0" t="11479" r="5970"/>
          <a:stretch/>
        </p:blipFill>
        <p:spPr>
          <a:xfrm>
            <a:off x="1225685" y="1007063"/>
            <a:ext cx="4263709" cy="30203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2A649-F70E-4E39-9919-91C8885FE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2521" y="207252"/>
            <a:ext cx="2229161" cy="1038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7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4279959" y="1352973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43264" y="0"/>
            <a:ext cx="7696800" cy="912300"/>
          </a:xfrm>
          <a:prstGeom prst="rect">
            <a:avLst/>
          </a:prstGeom>
        </p:spPr>
        <p:txBody>
          <a:bodyPr spcFirstLastPara="1" wrap="square" lIns="91423" tIns="146297" rIns="91423" bIns="91423" anchor="t" anchorCtr="0">
            <a:noAutofit/>
          </a:bodyPr>
          <a:lstStyle/>
          <a:p>
            <a:r>
              <a:rPr lang="en-US" sz="5400" dirty="0"/>
              <a:t>C</a:t>
            </a:r>
            <a:r>
              <a:rPr lang="en" sz="5400" dirty="0"/>
              <a:t>ontents </a:t>
            </a:r>
            <a:endParaRPr sz="54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765486" y="1535394"/>
            <a:ext cx="2888685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l"/>
            <a:r>
              <a:rPr lang="vi-VN" sz="3600" b="1" dirty="0">
                <a:solidFill>
                  <a:srgbClr val="FF0000"/>
                </a:solidFill>
              </a:rPr>
              <a:t>Warm-up and </a:t>
            </a:r>
            <a:r>
              <a:rPr lang="vi-VN" sz="3600" b="1" dirty="0" smtClean="0">
                <a:solidFill>
                  <a:srgbClr val="FF0000"/>
                </a:solidFill>
              </a:rPr>
              <a:t>review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959377" y="1302155"/>
            <a:ext cx="1094100" cy="13533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1681546" y="2888694"/>
            <a:ext cx="3269768" cy="577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Listen and </a:t>
            </a:r>
            <a:r>
              <a:rPr lang="vi-VN" sz="3600" b="1" dirty="0" smtClean="0">
                <a:solidFill>
                  <a:srgbClr val="FF0000"/>
                </a:solidFill>
              </a:rPr>
              <a:t>tick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966049" y="2702973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2785136" y="3790797"/>
            <a:ext cx="3613055" cy="1210777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    </a:t>
            </a:r>
            <a:r>
              <a:rPr lang="vi-VN" sz="3600" b="1" dirty="0">
                <a:solidFill>
                  <a:srgbClr val="FF0000"/>
                </a:solidFill>
              </a:rPr>
              <a:t>Fun corner and wrap-up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279959" y="2736288"/>
            <a:ext cx="1094100" cy="1350000"/>
          </a:xfrm>
          <a:prstGeom prst="rect">
            <a:avLst/>
          </a:prstGeom>
        </p:spPr>
        <p:txBody>
          <a:bodyPr spcFirstLastPara="1" wrap="square" lIns="91423" tIns="191996" rIns="91423" bIns="91423" anchor="t" anchorCtr="0">
            <a:noAutofit/>
          </a:bodyPr>
          <a:lstStyle/>
          <a:p>
            <a:pPr algn="ctr"/>
            <a:r>
              <a:rPr lang="en" dirty="0" smtClean="0"/>
              <a:t>4</a:t>
            </a:r>
            <a:endParaRPr dirty="0"/>
          </a:p>
        </p:txBody>
      </p:sp>
      <p:sp>
        <p:nvSpPr>
          <p:cNvPr id="12" name="Google Shape;719;p38"/>
          <p:cNvSpPr txBox="1">
            <a:spLocks/>
          </p:cNvSpPr>
          <p:nvPr/>
        </p:nvSpPr>
        <p:spPr>
          <a:xfrm>
            <a:off x="4980072" y="1535394"/>
            <a:ext cx="380116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Look, complete and </a:t>
            </a:r>
            <a:r>
              <a:rPr lang="vi-VN" sz="3600" b="1" dirty="0" smtClean="0">
                <a:solidFill>
                  <a:srgbClr val="FF0000"/>
                </a:solidFill>
              </a:rPr>
              <a:t>read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Google Shape;719;p38"/>
          <p:cNvSpPr txBox="1">
            <a:spLocks/>
          </p:cNvSpPr>
          <p:nvPr/>
        </p:nvSpPr>
        <p:spPr>
          <a:xfrm>
            <a:off x="4591664" y="2948959"/>
            <a:ext cx="326976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Let’s </a:t>
            </a:r>
            <a:r>
              <a:rPr lang="vi-VN" sz="3600" b="1" dirty="0" smtClean="0">
                <a:solidFill>
                  <a:srgbClr val="FF0000"/>
                </a:solidFill>
              </a:rPr>
              <a:t>sing</a:t>
            </a:r>
            <a:r>
              <a:rPr lang="en-US" sz="3600" b="1" dirty="0" smtClean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Google Shape;724;p38"/>
          <p:cNvSpPr txBox="1">
            <a:spLocks/>
          </p:cNvSpPr>
          <p:nvPr/>
        </p:nvSpPr>
        <p:spPr>
          <a:xfrm>
            <a:off x="2769380" y="3566994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191996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algn="ctr"/>
            <a:r>
              <a:rPr lang="en" dirty="0" smtClean="0"/>
              <a:t>5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" grpId="0"/>
      <p:bldP spid="716" grpId="0"/>
      <p:bldP spid="718" grpId="0"/>
      <p:bldP spid="719" grpId="0"/>
      <p:bldP spid="721" grpId="0"/>
      <p:bldP spid="722" grpId="0"/>
      <p:bldP spid="724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2215020" y="1846433"/>
            <a:ext cx="4713860" cy="822091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Warm-up and </a:t>
            </a:r>
            <a:r>
              <a:rPr lang="vi-VN" sz="6000" b="1" dirty="0" smtClean="0">
                <a:solidFill>
                  <a:srgbClr val="FF0000"/>
                </a:solidFill>
              </a:rPr>
              <a:t>review</a:t>
            </a:r>
            <a:endParaRPr lang="vi-VN" sz="60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661116"/>
            <a:ext cx="3362100" cy="12708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 smtClean="0"/>
              <a:t>1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t="418" r="56404" b="-418"/>
          <a:stretch/>
        </p:blipFill>
        <p:spPr>
          <a:xfrm>
            <a:off x="4240179" y="885123"/>
            <a:ext cx="550227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54682"/>
          <a:stretch/>
        </p:blipFill>
        <p:spPr>
          <a:xfrm>
            <a:off x="3556619" y="906945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2873458" y="906945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574" r="63993" b="-574"/>
          <a:stretch/>
        </p:blipFill>
        <p:spPr>
          <a:xfrm>
            <a:off x="2197868" y="906945"/>
            <a:ext cx="557048" cy="3835732"/>
          </a:xfrm>
          <a:prstGeom prst="roundRect">
            <a:avLst>
              <a:gd name="adj" fmla="val 27891"/>
            </a:avLst>
          </a:prstGeom>
        </p:spPr>
      </p:pic>
      <p:grpSp>
        <p:nvGrpSpPr>
          <p:cNvPr id="3" name="Group 2"/>
          <p:cNvGrpSpPr/>
          <p:nvPr/>
        </p:nvGrpSpPr>
        <p:grpSpPr>
          <a:xfrm>
            <a:off x="5604064" y="133862"/>
            <a:ext cx="4398918" cy="4864646"/>
            <a:chOff x="5604064" y="133862"/>
            <a:chExt cx="4398918" cy="4864646"/>
          </a:xfrm>
        </p:grpSpPr>
        <p:grpSp>
          <p:nvGrpSpPr>
            <p:cNvPr id="23" name="Group 22"/>
            <p:cNvGrpSpPr/>
            <p:nvPr/>
          </p:nvGrpSpPr>
          <p:grpSpPr>
            <a:xfrm>
              <a:off x="5604064" y="133862"/>
              <a:ext cx="2036619" cy="3077286"/>
              <a:chOff x="2754452" y="-273329"/>
              <a:chExt cx="1561846" cy="1456824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264"/>
              <a:stretch/>
            </p:blipFill>
            <p:spPr>
              <a:xfrm>
                <a:off x="2754452" y="-273329"/>
                <a:ext cx="1561846" cy="1456824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925"/>
              <a:stretch/>
            </p:blipFill>
            <p:spPr>
              <a:xfrm>
                <a:off x="2818123" y="-273329"/>
                <a:ext cx="1498174" cy="1456824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929748" y="1921222"/>
              <a:ext cx="4073234" cy="3077286"/>
              <a:chOff x="4231297" y="-273329"/>
              <a:chExt cx="2420893" cy="145682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2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19"/>
              <a:stretch/>
            </p:blipFill>
            <p:spPr>
              <a:xfrm>
                <a:off x="4231297" y="-273329"/>
                <a:ext cx="2357221" cy="145682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98"/>
              <a:stretch/>
            </p:blipFill>
            <p:spPr>
              <a:xfrm>
                <a:off x="4305671" y="-273329"/>
                <a:ext cx="2346519" cy="1456824"/>
              </a:xfrm>
              <a:prstGeom prst="rect">
                <a:avLst/>
              </a:prstGeom>
            </p:spPr>
          </p:pic>
        </p:grpSp>
      </p:grpSp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r="62743"/>
          <a:stretch/>
        </p:blipFill>
        <p:spPr>
          <a:xfrm>
            <a:off x="4955077" y="874613"/>
            <a:ext cx="539545" cy="3868064"/>
          </a:xfrm>
          <a:prstGeom prst="roundRect">
            <a:avLst>
              <a:gd name="adj" fmla="val 31762"/>
            </a:avLst>
          </a:prstGeom>
        </p:spPr>
      </p:pic>
      <p:sp>
        <p:nvSpPr>
          <p:cNvPr id="21" name="Oval 20"/>
          <p:cNvSpPr/>
          <p:nvPr/>
        </p:nvSpPr>
        <p:spPr>
          <a:xfrm>
            <a:off x="2294251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2979398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1" name="Oval 30"/>
          <p:cNvSpPr/>
          <p:nvPr/>
        </p:nvSpPr>
        <p:spPr>
          <a:xfrm>
            <a:off x="3654129" y="346541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4316959" y="34975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6" name="Oval 35"/>
          <p:cNvSpPr/>
          <p:nvPr/>
        </p:nvSpPr>
        <p:spPr>
          <a:xfrm>
            <a:off x="4982787" y="349880"/>
            <a:ext cx="419100" cy="432370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823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33" y="4289204"/>
            <a:ext cx="858764" cy="9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3" t="418" r="56404" b="-418"/>
          <a:stretch/>
        </p:blipFill>
        <p:spPr>
          <a:xfrm>
            <a:off x="3010219" y="1060609"/>
            <a:ext cx="550227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r="10099"/>
          <a:stretch/>
        </p:blipFill>
        <p:spPr>
          <a:xfrm>
            <a:off x="3725117" y="1050099"/>
            <a:ext cx="4184443" cy="3868064"/>
          </a:xfrm>
          <a:prstGeom prst="roundRect">
            <a:avLst>
              <a:gd name="adj" fmla="val 31762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54682"/>
          <a:stretch/>
        </p:blipFill>
        <p:spPr>
          <a:xfrm>
            <a:off x="2298949" y="1082431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31533" y="-331087"/>
            <a:ext cx="198163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eye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12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5" t="272" r="15345" b="-272"/>
          <a:stretch/>
        </p:blipFill>
        <p:spPr>
          <a:xfrm>
            <a:off x="3010218" y="1050099"/>
            <a:ext cx="4381181" cy="3868064"/>
          </a:xfrm>
          <a:prstGeom prst="roundRect">
            <a:avLst>
              <a:gd name="adj" fmla="val 28656"/>
            </a:avLst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54682"/>
          <a:stretch/>
        </p:blipFill>
        <p:spPr>
          <a:xfrm>
            <a:off x="2298949" y="1082431"/>
            <a:ext cx="56082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8288" y="-342609"/>
            <a:ext cx="18517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ear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886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394" r="-6086" b="-394"/>
          <a:stretch/>
        </p:blipFill>
        <p:spPr>
          <a:xfrm>
            <a:off x="2298949" y="1082431"/>
            <a:ext cx="4833371" cy="3850918"/>
          </a:xfrm>
          <a:prstGeom prst="roundRect">
            <a:avLst>
              <a:gd name="adj" fmla="val 27103"/>
            </a:avLst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54740"/>
          <a:stretch/>
        </p:blipFill>
        <p:spPr>
          <a:xfrm>
            <a:off x="1643498" y="1082431"/>
            <a:ext cx="575141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02631" y="-195852"/>
            <a:ext cx="26516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hand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96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 r="19964"/>
          <a:stretch/>
        </p:blipFill>
        <p:spPr>
          <a:xfrm>
            <a:off x="1753556" y="1082431"/>
            <a:ext cx="3165933" cy="3835732"/>
          </a:xfrm>
          <a:prstGeom prst="roundRect">
            <a:avLst>
              <a:gd name="adj" fmla="val 29573"/>
            </a:avLst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9" t="-421" r="41899" b="421"/>
          <a:stretch/>
        </p:blipFill>
        <p:spPr>
          <a:xfrm>
            <a:off x="967908" y="1082431"/>
            <a:ext cx="557048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94732" y="-342609"/>
            <a:ext cx="25122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nose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2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2" t="-421" r="-5061" b="421"/>
          <a:stretch/>
        </p:blipFill>
        <p:spPr>
          <a:xfrm>
            <a:off x="1645420" y="914791"/>
            <a:ext cx="5806440" cy="3835732"/>
          </a:xfrm>
          <a:prstGeom prst="roundRect">
            <a:avLst>
              <a:gd name="adj" fmla="val 27891"/>
            </a:avLst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860" y="2614561"/>
            <a:ext cx="739140" cy="7391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36510" y="-207141"/>
            <a:ext cx="23759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doka One"/>
                <a:sym typeface="Fredoka One"/>
              </a:rPr>
              <a:t>face</a:t>
            </a:r>
            <a:endParaRPr lang="vi-V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527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391</Words>
  <Application>Microsoft Office PowerPoint</Application>
  <PresentationFormat>On-screen Show (16:9)</PresentationFormat>
  <Paragraphs>78</Paragraphs>
  <Slides>19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Calibri Light</vt:lpstr>
      <vt:lpstr>Calibri</vt:lpstr>
      <vt:lpstr>Arial</vt:lpstr>
      <vt:lpstr>Barlow</vt:lpstr>
      <vt:lpstr>Fredoka One</vt:lpstr>
      <vt:lpstr>Fira Sans Extra Condensed Medium</vt:lpstr>
      <vt:lpstr>Times New Roman</vt:lpstr>
      <vt:lpstr>Tahoma</vt:lpstr>
      <vt:lpstr>Comic Sans MS</vt:lpstr>
      <vt:lpstr>Hind</vt:lpstr>
      <vt:lpstr>Montserrat</vt:lpstr>
      <vt:lpstr>Sport Day</vt:lpstr>
      <vt:lpstr>Taller de Aprendizaje con Tonos Pastel by Slidesgo</vt:lpstr>
      <vt:lpstr>Over The Rainbow by Slidesgo</vt:lpstr>
      <vt:lpstr>1_Over The Rainbow by Slidesgo</vt:lpstr>
      <vt:lpstr>2_Office Theme</vt:lpstr>
      <vt:lpstr>PowerPoint Presentation</vt:lpstr>
      <vt:lpstr>3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Look, complete and read.</vt:lpstr>
      <vt:lpstr>PowerPoint Presentation</vt:lpstr>
      <vt:lpstr>Let’s sing.</vt:lpstr>
      <vt:lpstr>PowerPoint Presentation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ASUS</cp:lastModifiedBy>
  <cp:revision>148</cp:revision>
  <dcterms:modified xsi:type="dcterms:W3CDTF">2024-10-17T22:04:58Z</dcterms:modified>
</cp:coreProperties>
</file>