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733" r:id="rId3"/>
  </p:sldMasterIdLst>
  <p:notesMasterIdLst>
    <p:notesMasterId r:id="rId38"/>
  </p:notesMasterIdLst>
  <p:sldIdLst>
    <p:sldId id="443" r:id="rId4"/>
    <p:sldId id="256" r:id="rId5"/>
    <p:sldId id="869" r:id="rId6"/>
    <p:sldId id="260" r:id="rId7"/>
    <p:sldId id="259" r:id="rId8"/>
    <p:sldId id="257" r:id="rId9"/>
    <p:sldId id="875" r:id="rId10"/>
    <p:sldId id="872" r:id="rId11"/>
    <p:sldId id="877" r:id="rId12"/>
    <p:sldId id="873" r:id="rId13"/>
    <p:sldId id="874" r:id="rId14"/>
    <p:sldId id="876" r:id="rId15"/>
    <p:sldId id="900" r:id="rId16"/>
    <p:sldId id="891" r:id="rId17"/>
    <p:sldId id="901" r:id="rId18"/>
    <p:sldId id="902" r:id="rId19"/>
    <p:sldId id="905" r:id="rId20"/>
    <p:sldId id="274" r:id="rId21"/>
    <p:sldId id="892" r:id="rId22"/>
    <p:sldId id="871" r:id="rId23"/>
    <p:sldId id="883" r:id="rId24"/>
    <p:sldId id="893" r:id="rId25"/>
    <p:sldId id="895" r:id="rId26"/>
    <p:sldId id="898" r:id="rId27"/>
    <p:sldId id="896" r:id="rId28"/>
    <p:sldId id="899" r:id="rId29"/>
    <p:sldId id="897" r:id="rId30"/>
    <p:sldId id="907" r:id="rId31"/>
    <p:sldId id="908" r:id="rId32"/>
    <p:sldId id="909" r:id="rId33"/>
    <p:sldId id="910" r:id="rId34"/>
    <p:sldId id="911" r:id="rId35"/>
    <p:sldId id="906" r:id="rId36"/>
    <p:sldId id="912" r:id="rId3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Exo 2" panose="020B0604020202020204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Nunito" pitchFamily="2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verpass Black" panose="020B0604020202020204" charset="0"/>
      <p:regular r:id="rId56"/>
      <p:bold r:id="rId57"/>
      <p:italic r:id="rId58"/>
      <p:boldItalic r:id="rId59"/>
    </p:embeddedFont>
    <p:embeddedFont>
      <p:font typeface="Roboto Condensed Light" panose="02000000000000000000" pitchFamily="2" charset="0"/>
      <p:regular r:id="rId60"/>
      <p:bold r:id="rId61"/>
      <p:italic r:id="rId62"/>
      <p:boldItalic r:id="rId63"/>
    </p:embeddedFont>
    <p:embeddedFont>
      <p:font typeface="Sport Day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/>
    <p:restoredTop sz="94675"/>
  </p:normalViewPr>
  <p:slideViewPr>
    <p:cSldViewPr snapToGrid="0">
      <p:cViewPr varScale="1">
        <p:scale>
          <a:sx n="87" d="100"/>
          <a:sy n="87" d="100"/>
        </p:scale>
        <p:origin x="9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573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114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Teacher says the months, students write the number.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005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2796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711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451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749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561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59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24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261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072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9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428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355" lvl="1" indent="-31748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56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50468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355" lvl="1" indent="-30478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1709928" y="2139696"/>
            <a:ext cx="2368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355" lvl="1" indent="-30478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4538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252796" y="1271016"/>
            <a:ext cx="2432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160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38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92813" y="1450913"/>
            <a:ext cx="2313300" cy="17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04786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000"/>
            </a:lvl1pPr>
            <a:lvl2pPr marL="914355" lvl="1" indent="-304786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3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151975" y="1743288"/>
            <a:ext cx="3415200" cy="15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06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2285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56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072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88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79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13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3" y="1601355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8" y="1331159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7" y="1601352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60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 rot="10800000">
            <a:off x="6941982" y="2375986"/>
            <a:ext cx="2125808" cy="1776009"/>
            <a:chOff x="6865860" y="1496266"/>
            <a:chExt cx="3018328" cy="2521666"/>
          </a:xfrm>
        </p:grpSpPr>
        <p:grpSp>
          <p:nvGrpSpPr>
            <p:cNvPr id="142" name="Google Shape;142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8" name="Google Shape;148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7" name="Google Shape;167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86" name="Google Shape;186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6" name="Google Shape;196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 rot="10800000">
            <a:off x="43891" y="2719920"/>
            <a:ext cx="1907245" cy="1397268"/>
            <a:chOff x="-364257" y="1716642"/>
            <a:chExt cx="2640516" cy="1934470"/>
          </a:xfrm>
        </p:grpSpPr>
        <p:grpSp>
          <p:nvGrpSpPr>
            <p:cNvPr id="203" name="Google Shape;203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2" name="Google Shape;212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13" name="Google Shape;213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7" name="Google Shape;22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0" name="Google Shape;230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1" name="Google Shape;231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34" name="Google Shape;234;p16"/>
          <p:cNvSpPr/>
          <p:nvPr/>
        </p:nvSpPr>
        <p:spPr>
          <a:xfrm rot="10800000" flipH="1">
            <a:off x="1647376" y="1674703"/>
            <a:ext cx="5849015" cy="317857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1627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 2">
  <p:cSld name="Title + subtitle  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790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">
  <p:cSld name="Only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"/>
          <p:cNvSpPr txBox="1">
            <a:spLocks noGrp="1"/>
          </p:cNvSpPr>
          <p:nvPr>
            <p:ph type="title"/>
          </p:nvPr>
        </p:nvSpPr>
        <p:spPr>
          <a:xfrm>
            <a:off x="727650" y="4177844"/>
            <a:ext cx="19341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415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/>
          <p:nvPr/>
        </p:nvSpPr>
        <p:spPr>
          <a:xfrm rot="5400000">
            <a:off x="632876" y="885549"/>
            <a:ext cx="3695847" cy="404720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" name="Google Shape;286;p20"/>
          <p:cNvSpPr/>
          <p:nvPr/>
        </p:nvSpPr>
        <p:spPr>
          <a:xfrm rot="-5400000" flipH="1">
            <a:off x="4815277" y="858972"/>
            <a:ext cx="3695847" cy="4047202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36312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 flipH="1">
            <a:off x="8071812" y="76211"/>
            <a:ext cx="1520263" cy="764964"/>
            <a:chOff x="-368915" y="-1589"/>
            <a:chExt cx="1520263" cy="764964"/>
          </a:xfrm>
        </p:grpSpPr>
        <p:grpSp>
          <p:nvGrpSpPr>
            <p:cNvPr id="290" name="Google Shape;290;p20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91" name="Google Shape;291;p20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2" name="Google Shape;292;p20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" name="Google Shape;293;p20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20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" name="Google Shape;295;p20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20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" name="Google Shape;298;p20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9" name="Google Shape;299;p20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0" name="Google Shape;300;p20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301" name="Google Shape;301;p20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" name="Google Shape;302;p20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" name="Google Shape;303;p20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" name="Google Shape;304;p20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" name="Google Shape;305;p20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06" name="Google Shape;306;p20"/>
          <p:cNvGrpSpPr/>
          <p:nvPr/>
        </p:nvGrpSpPr>
        <p:grpSpPr>
          <a:xfrm flipH="1">
            <a:off x="-466562" y="-292651"/>
            <a:ext cx="1464801" cy="1140328"/>
            <a:chOff x="8148212" y="-300701"/>
            <a:chExt cx="1464801" cy="1140328"/>
          </a:xfrm>
        </p:grpSpPr>
        <p:sp>
          <p:nvSpPr>
            <p:cNvPr id="307" name="Google Shape;307;p20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8" name="Google Shape;308;p20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309" name="Google Shape;309;p20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20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20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" name="Google Shape;312;p20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" name="Google Shape;313;p20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" name="Google Shape;314;p20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5" name="Google Shape;315;p20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316" name="Google Shape;316;p20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29" name="Google Shape;329;p20"/>
          <p:cNvSpPr txBox="1">
            <a:spLocks noGrp="1"/>
          </p:cNvSpPr>
          <p:nvPr>
            <p:ph type="subTitle" idx="2"/>
          </p:nvPr>
        </p:nvSpPr>
        <p:spPr>
          <a:xfrm>
            <a:off x="4799525" y="1227525"/>
            <a:ext cx="36312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334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/>
          <p:nvPr/>
        </p:nvSpPr>
        <p:spPr>
          <a:xfrm rot="10800000">
            <a:off x="2142942" y="2891644"/>
            <a:ext cx="2523635" cy="130115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13225" y="190287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subTitle" idx="1"/>
          </p:nvPr>
        </p:nvSpPr>
        <p:spPr>
          <a:xfrm>
            <a:off x="2373900" y="3075675"/>
            <a:ext cx="1992300" cy="9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425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3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2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5" y="2819377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0700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2632795" y="2462018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48" name="Google Shape;448;p23"/>
          <p:cNvGrpSpPr/>
          <p:nvPr/>
        </p:nvGrpSpPr>
        <p:grpSpPr>
          <a:xfrm>
            <a:off x="-1203354" y="1404272"/>
            <a:ext cx="3481571" cy="3118549"/>
            <a:chOff x="-813174" y="1753753"/>
            <a:chExt cx="2701195" cy="2419543"/>
          </a:xfrm>
        </p:grpSpPr>
        <p:sp>
          <p:nvSpPr>
            <p:cNvPr id="449" name="Google Shape;449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50" name="Google Shape;450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9" name="Google Shape;459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60" name="Google Shape;460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5" name="Google Shape;465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487" name="Google Shape;487;p23"/>
          <p:cNvGrpSpPr/>
          <p:nvPr/>
        </p:nvGrpSpPr>
        <p:grpSpPr>
          <a:xfrm>
            <a:off x="7018560" y="887257"/>
            <a:ext cx="2733883" cy="3368985"/>
            <a:chOff x="7588862" y="1559757"/>
            <a:chExt cx="2010799" cy="2477924"/>
          </a:xfrm>
        </p:grpSpPr>
        <p:grpSp>
          <p:nvGrpSpPr>
            <p:cNvPr id="488" name="Google Shape;488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95" name="Google Shape;495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6" name="Google Shape;496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7" name="Google Shape;497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3" name="Google Shape;503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4" name="Google Shape;504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09" name="Google Shape;509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10" name="Google Shape;51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3" name="Google Shape;513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4" name="Google Shape;51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94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2632795" y="2468880"/>
            <a:ext cx="38784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6865860" y="1496268"/>
            <a:ext cx="3018328" cy="2521666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364257" y="1716643"/>
            <a:ext cx="2640516" cy="1934470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298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7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4595650" y="40730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4595650" y="953000"/>
            <a:ext cx="36981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098"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38098"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38098"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38098"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38098"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38098"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38098"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38098"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38098"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771624" y="9530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6" name="Google Shape;616;p26"/>
          <p:cNvSpPr/>
          <p:nvPr/>
        </p:nvSpPr>
        <p:spPr>
          <a:xfrm>
            <a:off x="-8550" y="3730803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7" name="Google Shape;617;p26"/>
          <p:cNvSpPr/>
          <p:nvPr/>
        </p:nvSpPr>
        <p:spPr>
          <a:xfrm flipH="1">
            <a:off x="1958087" y="-3082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8" name="Google Shape;618;p26"/>
          <p:cNvSpPr/>
          <p:nvPr/>
        </p:nvSpPr>
        <p:spPr>
          <a:xfrm flipH="1">
            <a:off x="8518583" y="1850640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9" name="Google Shape;619;p26"/>
          <p:cNvSpPr/>
          <p:nvPr/>
        </p:nvSpPr>
        <p:spPr>
          <a:xfrm>
            <a:off x="4595651" y="468787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73082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824613" y="3142867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title" idx="2"/>
          </p:nvPr>
        </p:nvSpPr>
        <p:spPr>
          <a:xfrm>
            <a:off x="824600" y="3688574"/>
            <a:ext cx="36981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23" name="Google Shape;623;p27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4950489" y="4567179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7"/>
          <p:cNvSpPr/>
          <p:nvPr/>
        </p:nvSpPr>
        <p:spPr>
          <a:xfrm flipH="1">
            <a:off x="4278677" y="-7305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7"/>
          <p:cNvSpPr/>
          <p:nvPr/>
        </p:nvSpPr>
        <p:spPr>
          <a:xfrm flipH="1">
            <a:off x="53832" y="153016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7"/>
          <p:cNvSpPr/>
          <p:nvPr/>
        </p:nvSpPr>
        <p:spPr>
          <a:xfrm>
            <a:off x="8298252" y="3688578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23815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8"/>
          <p:cNvSpPr txBox="1">
            <a:spLocks noGrp="1"/>
          </p:cNvSpPr>
          <p:nvPr>
            <p:ph type="title"/>
          </p:nvPr>
        </p:nvSpPr>
        <p:spPr>
          <a:xfrm>
            <a:off x="951350" y="41148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title" idx="2"/>
          </p:nvPr>
        </p:nvSpPr>
        <p:spPr>
          <a:xfrm>
            <a:off x="951338" y="1023540"/>
            <a:ext cx="36981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48875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2" name="Google Shape;632;p28"/>
          <p:cNvSpPr/>
          <p:nvPr/>
        </p:nvSpPr>
        <p:spPr>
          <a:xfrm flipH="1">
            <a:off x="3719477" y="444995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8"/>
          <p:cNvSpPr/>
          <p:nvPr/>
        </p:nvSpPr>
        <p:spPr>
          <a:xfrm>
            <a:off x="5175990" y="-107374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8"/>
          <p:cNvSpPr/>
          <p:nvPr/>
        </p:nvSpPr>
        <p:spPr>
          <a:xfrm flipH="1">
            <a:off x="185320" y="2249140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8"/>
          <p:cNvSpPr/>
          <p:nvPr/>
        </p:nvSpPr>
        <p:spPr>
          <a:xfrm>
            <a:off x="8717451" y="911354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8"/>
          <p:cNvSpPr/>
          <p:nvPr/>
        </p:nvSpPr>
        <p:spPr>
          <a:xfrm>
            <a:off x="8085126" y="4450154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91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dk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"/>
          <p:cNvSpPr txBox="1">
            <a:spLocks noGrp="1"/>
          </p:cNvSpPr>
          <p:nvPr>
            <p:ph type="title"/>
          </p:nvPr>
        </p:nvSpPr>
        <p:spPr>
          <a:xfrm>
            <a:off x="3741141" y="1251010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 idx="2"/>
          </p:nvPr>
        </p:nvSpPr>
        <p:spPr>
          <a:xfrm>
            <a:off x="3741138" y="1796712"/>
            <a:ext cx="36981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subTitle" idx="1"/>
          </p:nvPr>
        </p:nvSpPr>
        <p:spPr>
          <a:xfrm>
            <a:off x="1976800" y="3326588"/>
            <a:ext cx="4894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5523902" y="530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9"/>
          <p:cNvSpPr/>
          <p:nvPr/>
        </p:nvSpPr>
        <p:spPr>
          <a:xfrm>
            <a:off x="-68836" y="4126404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9"/>
          <p:cNvSpPr/>
          <p:nvPr/>
        </p:nvSpPr>
        <p:spPr>
          <a:xfrm>
            <a:off x="8087663" y="2250444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9"/>
          <p:cNvSpPr/>
          <p:nvPr/>
        </p:nvSpPr>
        <p:spPr>
          <a:xfrm flipH="1">
            <a:off x="201358" y="1053590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9"/>
          <p:cNvSpPr/>
          <p:nvPr/>
        </p:nvSpPr>
        <p:spPr>
          <a:xfrm flipH="1">
            <a:off x="5732677" y="4538677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3659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1383563" y="1246439"/>
            <a:ext cx="31119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title" idx="2"/>
          </p:nvPr>
        </p:nvSpPr>
        <p:spPr>
          <a:xfrm>
            <a:off x="1383563" y="1792139"/>
            <a:ext cx="3111900" cy="8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1446550" y="3236825"/>
            <a:ext cx="5757000" cy="9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50" name="Google Shape;650;p30"/>
          <p:cNvSpPr/>
          <p:nvPr/>
        </p:nvSpPr>
        <p:spPr>
          <a:xfrm>
            <a:off x="-8550" y="2691978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30"/>
          <p:cNvSpPr/>
          <p:nvPr/>
        </p:nvSpPr>
        <p:spPr>
          <a:xfrm flipH="1">
            <a:off x="7768877" y="699619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30"/>
          <p:cNvSpPr/>
          <p:nvPr/>
        </p:nvSpPr>
        <p:spPr>
          <a:xfrm flipH="1">
            <a:off x="4001783" y="17131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30"/>
          <p:cNvSpPr/>
          <p:nvPr/>
        </p:nvSpPr>
        <p:spPr>
          <a:xfrm flipH="1">
            <a:off x="7861565" y="4464078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32059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989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ext 2">
  <p:cSld name="Only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3568800" y="536375"/>
            <a:ext cx="2704800" cy="12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098" lvl="0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1pPr>
            <a:lvl2pPr marR="38098" lvl="1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2pPr>
            <a:lvl3pPr marR="38098" lvl="2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3pPr>
            <a:lvl4pPr marR="38098" lvl="3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4pPr>
            <a:lvl5pPr marR="38098" lvl="4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5pPr>
            <a:lvl6pPr marR="38098" lvl="5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6pPr>
            <a:lvl7pPr marR="38098" lvl="6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7pPr>
            <a:lvl8pPr marR="38098" lvl="7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8pPr>
            <a:lvl9pPr marR="38098" lvl="8">
              <a:spcBef>
                <a:spcPts val="0"/>
              </a:spcBef>
              <a:spcAft>
                <a:spcPts val="0"/>
              </a:spcAft>
              <a:buNone/>
              <a:defRPr sz="1600" b="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079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200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8430777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3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7101202" y="61828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761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2" y="4466778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3"/>
          <p:cNvSpPr/>
          <p:nvPr/>
        </p:nvSpPr>
        <p:spPr>
          <a:xfrm>
            <a:off x="64702" y="3192502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4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3"/>
          <p:cNvSpPr/>
          <p:nvPr/>
        </p:nvSpPr>
        <p:spPr>
          <a:xfrm flipH="1">
            <a:off x="3714483" y="18116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9336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1" r:id="rId4"/>
    <p:sldLayoutId id="2147483669" r:id="rId5"/>
    <p:sldLayoutId id="2147483682" r:id="rId6"/>
    <p:sldLayoutId id="214748368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699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u T s e d y a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Tuesday</a:t>
            </a:r>
          </a:p>
        </p:txBody>
      </p:sp>
      <p:sp>
        <p:nvSpPr>
          <p:cNvPr id="7" name="Google Shape;2737;p42">
            <a:extLst>
              <a:ext uri="{FF2B5EF4-FFF2-40B4-BE49-F238E27FC236}">
                <a16:creationId xmlns:a16="http://schemas.microsoft.com/office/drawing/2014/main" id="{5557A46D-64D5-293C-C9D5-2A031CEC5C65}"/>
              </a:ext>
            </a:extLst>
          </p:cNvPr>
          <p:cNvSpPr txBox="1">
            <a:spLocks/>
          </p:cNvSpPr>
          <p:nvPr/>
        </p:nvSpPr>
        <p:spPr>
          <a:xfrm>
            <a:off x="3011417" y="990288"/>
            <a:ext cx="17233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s a y u T h r d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Thursday</a:t>
            </a:r>
          </a:p>
        </p:txBody>
      </p:sp>
      <p:sp>
        <p:nvSpPr>
          <p:cNvPr id="7" name="Google Shape;2737;p42">
            <a:extLst>
              <a:ext uri="{FF2B5EF4-FFF2-40B4-BE49-F238E27FC236}">
                <a16:creationId xmlns:a16="http://schemas.microsoft.com/office/drawing/2014/main" id="{5557A46D-64D5-293C-C9D5-2A031CEC5C65}"/>
              </a:ext>
            </a:extLst>
          </p:cNvPr>
          <p:cNvSpPr txBox="1">
            <a:spLocks/>
          </p:cNvSpPr>
          <p:nvPr/>
        </p:nvSpPr>
        <p:spPr>
          <a:xfrm>
            <a:off x="3011417" y="990288"/>
            <a:ext cx="17233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S n a y d u 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Sunday</a:t>
            </a: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1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818942"/>
            <a:ext cx="1359157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02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listen and repeat.</a:t>
            </a:r>
            <a:endParaRPr sz="4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F7B54-0105-B8B3-70DE-C23B0397BC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1816" y="1329566"/>
            <a:ext cx="8860366" cy="3455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684962" y="191285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listen.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Track 36">
            <a:hlinkClick r:id="" action="ppaction://media"/>
            <a:extLst>
              <a:ext uri="{FF2B5EF4-FFF2-40B4-BE49-F238E27FC236}">
                <a16:creationId xmlns:a16="http://schemas.microsoft.com/office/drawing/2014/main" id="{C317EB88-F538-F226-87E9-8528DB016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472" y="1329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F7B54-0105-B8B3-70DE-C23B0397BC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90" b="3090"/>
          <a:stretch/>
        </p:blipFill>
        <p:spPr>
          <a:xfrm>
            <a:off x="1792840" y="1250606"/>
            <a:ext cx="5558320" cy="3732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Track 36">
            <a:hlinkClick r:id="" action="ppaction://media"/>
            <a:extLst>
              <a:ext uri="{FF2B5EF4-FFF2-40B4-BE49-F238E27FC236}">
                <a16:creationId xmlns:a16="http://schemas.microsoft.com/office/drawing/2014/main" id="{4EB97D30-1554-A152-7485-F9BE6176B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4724" y="458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2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F7B54-0105-B8B3-70DE-C23B0397BC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9" b="2049"/>
          <a:stretch/>
        </p:blipFill>
        <p:spPr>
          <a:xfrm>
            <a:off x="1797977" y="1217222"/>
            <a:ext cx="5821121" cy="3724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Track 36">
            <a:hlinkClick r:id="" action="ppaction://media"/>
            <a:extLst>
              <a:ext uri="{FF2B5EF4-FFF2-40B4-BE49-F238E27FC236}">
                <a16:creationId xmlns:a16="http://schemas.microsoft.com/office/drawing/2014/main" id="{8572E48D-DAF9-3273-C078-9650195B0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1059" y="493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Listen, point and say.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98125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486E49DE-543A-8712-3000-24134FC6DC4B}"/>
              </a:ext>
            </a:extLst>
          </p:cNvPr>
          <p:cNvSpPr/>
          <p:nvPr/>
        </p:nvSpPr>
        <p:spPr>
          <a:xfrm>
            <a:off x="2291138" y="225205"/>
            <a:ext cx="5834768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Do you know how many days there are in a week?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7331B15E-46F0-D782-4988-D04271874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173647" y="-115025"/>
            <a:ext cx="1778437" cy="18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71678DF3-4695-8D6B-6D43-BA0AC4A9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6951995" y="3026472"/>
            <a:ext cx="210981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50B81471-E615-1B2D-A6A3-43DD520DF613}"/>
              </a:ext>
            </a:extLst>
          </p:cNvPr>
          <p:cNvSpPr/>
          <p:nvPr/>
        </p:nvSpPr>
        <p:spPr>
          <a:xfrm flipH="1">
            <a:off x="3647325" y="2767341"/>
            <a:ext cx="2754988" cy="1261216"/>
          </a:xfrm>
          <a:prstGeom prst="wedgeRoundRectCallout">
            <a:avLst>
              <a:gd name="adj1" fmla="val -78817"/>
              <a:gd name="adj2" fmla="val 47139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Seven.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886976F2-7C54-3542-805E-A73B64C9E690}"/>
              </a:ext>
            </a:extLst>
          </p:cNvPr>
          <p:cNvSpPr/>
          <p:nvPr/>
        </p:nvSpPr>
        <p:spPr>
          <a:xfrm>
            <a:off x="2291138" y="217452"/>
            <a:ext cx="5834768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How about months in </a:t>
            </a:r>
            <a:b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year? How many?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A37617B9-7B6A-7179-50FC-855662155EB2}"/>
              </a:ext>
            </a:extLst>
          </p:cNvPr>
          <p:cNvSpPr/>
          <p:nvPr/>
        </p:nvSpPr>
        <p:spPr>
          <a:xfrm flipH="1">
            <a:off x="2013654" y="2767341"/>
            <a:ext cx="4552965" cy="1261216"/>
          </a:xfrm>
          <a:prstGeom prst="wedgeRoundRectCallout">
            <a:avLst>
              <a:gd name="adj1" fmla="val -68888"/>
              <a:gd name="adj2" fmla="val 50398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I don’t know. </a:t>
            </a:r>
            <a:b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How many?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A70C638F-F88D-F2EF-2C38-38CD256FF506}"/>
              </a:ext>
            </a:extLst>
          </p:cNvPr>
          <p:cNvSpPr/>
          <p:nvPr/>
        </p:nvSpPr>
        <p:spPr>
          <a:xfrm>
            <a:off x="2291138" y="193070"/>
            <a:ext cx="5834768" cy="1803925"/>
          </a:xfrm>
          <a:prstGeom prst="wedgeRoundRectCallout">
            <a:avLst>
              <a:gd name="adj1" fmla="val -59206"/>
              <a:gd name="adj2" fmla="val -618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There are 12. </a:t>
            </a:r>
          </a:p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watch a video about 12 months in a year!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365208" y="1192551"/>
            <a:ext cx="8713887" cy="15420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 – Period 1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71E1-AD0D-A50A-3621-7FC945DC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EFEECD-D0A7-A69F-B83B-12EDEB7B304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E6ACA21-F2BF-0550-49C9-6A6E21172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Months of the Year Song _ Learn 12 Months for Kids _ Educational Nursery Rhymes">
            <a:hlinkClick r:id="" action="ppaction://media"/>
            <a:extLst>
              <a:ext uri="{FF2B5EF4-FFF2-40B4-BE49-F238E27FC236}">
                <a16:creationId xmlns:a16="http://schemas.microsoft.com/office/drawing/2014/main" id="{DDFD060C-7930-3DC1-A402-827C8BB67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anuary 2023 calendar cutout PNG &amp; clipart images | CITYPNG">
            <a:extLst>
              <a:ext uri="{FF2B5EF4-FFF2-40B4-BE49-F238E27FC236}">
                <a16:creationId xmlns:a16="http://schemas.microsoft.com/office/drawing/2014/main" id="{29E327AA-18EE-4E28-21AB-9BE80E456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3952" r="14278" b="12345"/>
          <a:stretch/>
        </p:blipFill>
        <p:spPr bwMode="auto">
          <a:xfrm>
            <a:off x="133192" y="39528"/>
            <a:ext cx="2245819" cy="22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ebruary 2023 Graphic Calendar Image PNG | Citypng">
            <a:extLst>
              <a:ext uri="{FF2B5EF4-FFF2-40B4-BE49-F238E27FC236}">
                <a16:creationId xmlns:a16="http://schemas.microsoft.com/office/drawing/2014/main" id="{398205F2-C3EC-10B1-521C-2BF89DE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89987" l="9988" r="89894">
                        <a14:foregroundMark x1="25734" y1="10414" x2="26087" y2="10414"/>
                        <a14:foregroundMark x1="25969" y1="9613" x2="25969" y2="8411"/>
                        <a14:foregroundMark x1="26322" y1="9212" x2="27145" y2="11883"/>
                        <a14:foregroundMark x1="25029" y1="11348" x2="26087" y2="14286"/>
                        <a14:foregroundMark x1="32785" y1="10013" x2="33020" y2="10147"/>
                        <a14:foregroundMark x1="39835" y1="9613" x2="40071" y2="14419"/>
                        <a14:foregroundMark x1="39483" y1="9746" x2="39483" y2="10414"/>
                        <a14:foregroundMark x1="46416" y1="9746" x2="46533" y2="9346"/>
                        <a14:foregroundMark x1="46416" y1="10013" x2="46769" y2="8545"/>
                        <a14:foregroundMark x1="53584" y1="9746" x2="53114" y2="8812"/>
                        <a14:foregroundMark x1="52879" y1="10013" x2="53114" y2="14019"/>
                        <a14:foregroundMark x1="59694" y1="10013" x2="59929" y2="9346"/>
                        <a14:foregroundMark x1="60165" y1="10681" x2="60282" y2="14286"/>
                        <a14:foregroundMark x1="66863" y1="10547" x2="66510" y2="11348"/>
                        <a14:foregroundMark x1="66510" y1="10013" x2="66510" y2="10013"/>
                        <a14:foregroundMark x1="66863" y1="9346" x2="66980" y2="10147"/>
                        <a14:foregroundMark x1="73561" y1="10414" x2="74266" y2="12951"/>
                        <a14:foregroundMark x1="73796" y1="10013" x2="73796" y2="11081"/>
                        <a14:foregroundMark x1="46063" y1="10948" x2="46063" y2="9613"/>
                        <a14:foregroundMark x1="32432" y1="11081" x2="33020" y2="11749"/>
                        <a14:foregroundMark x1="73208" y1="9613" x2="73208" y2="9613"/>
                        <a14:foregroundMark x1="45828" y1="11482" x2="46533" y2="12150"/>
                        <a14:foregroundMark x1="40423" y1="11883" x2="40188" y2="10681"/>
                        <a14:foregroundMark x1="32432" y1="10013" x2="33490" y2="10948"/>
                        <a14:foregroundMark x1="32315" y1="10013" x2="32315" y2="10013"/>
                        <a14:foregroundMark x1="33373" y1="10147" x2="33373" y2="10147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32667" y1="9613" x2="32667" y2="9613"/>
                        <a14:foregroundMark x1="26675" y1="13618" x2="26675" y2="13618"/>
                        <a14:foregroundMark x1="53467" y1="10547" x2="53467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1" t="6447" r="22739" b="17362"/>
          <a:stretch/>
        </p:blipFill>
        <p:spPr bwMode="auto">
          <a:xfrm>
            <a:off x="3475234" y="60630"/>
            <a:ext cx="1628154" cy="200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rch 2023 calendar png file cutout PNG &amp; clipart images | CITYPNG">
            <a:extLst>
              <a:ext uri="{FF2B5EF4-FFF2-40B4-BE49-F238E27FC236}">
                <a16:creationId xmlns:a16="http://schemas.microsoft.com/office/drawing/2014/main" id="{29FE8D36-7E10-295D-CC3C-EC0CE6D01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12283"/>
          <a:stretch/>
        </p:blipFill>
        <p:spPr bwMode="auto">
          <a:xfrm>
            <a:off x="5940508" y="-111398"/>
            <a:ext cx="3007472" cy="232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pril 2023 Graphic Calendar PNG">
            <a:extLst>
              <a:ext uri="{FF2B5EF4-FFF2-40B4-BE49-F238E27FC236}">
                <a16:creationId xmlns:a16="http://schemas.microsoft.com/office/drawing/2014/main" id="{BDFF3BB3-ACEC-1E02-602C-D3094AE9A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45" b="89987" l="9871" r="89777">
                        <a14:foregroundMark x1="25969" y1="9613" x2="26439" y2="9346"/>
                        <a14:foregroundMark x1="26439" y1="9212" x2="25969" y2="12150"/>
                        <a14:foregroundMark x1="32785" y1="9613" x2="33137" y2="9746"/>
                        <a14:foregroundMark x1="39835" y1="9613" x2="39835" y2="13351"/>
                        <a14:foregroundMark x1="39835" y1="9746" x2="39835" y2="8945"/>
                        <a14:foregroundMark x1="46651" y1="9613" x2="46886" y2="14286"/>
                        <a14:foregroundMark x1="53114" y1="9346" x2="53702" y2="14820"/>
                        <a14:foregroundMark x1="59459" y1="8812" x2="60400" y2="13618"/>
                        <a14:foregroundMark x1="59812" y1="10681" x2="60400" y2="8812"/>
                        <a14:foregroundMark x1="66863" y1="9746" x2="66510" y2="12550"/>
                        <a14:foregroundMark x1="73443" y1="10013" x2="74501" y2="13084"/>
                        <a14:foregroundMark x1="73913" y1="9613" x2="73796" y2="9746"/>
                        <a14:foregroundMark x1="31962" y1="10948" x2="33490" y2="14686"/>
                        <a14:foregroundMark x1="32785" y1="10013" x2="34430" y2="14419"/>
                        <a14:foregroundMark x1="39365" y1="10414" x2="40423" y2="13618"/>
                        <a14:foregroundMark x1="46416" y1="10414" x2="46651" y2="9746"/>
                        <a14:foregroundMark x1="46063" y1="10013" x2="46063" y2="1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5665" r="20385" b="14432"/>
          <a:stretch/>
        </p:blipFill>
        <p:spPr bwMode="auto">
          <a:xfrm>
            <a:off x="1839537" y="2454839"/>
            <a:ext cx="1762719" cy="202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y 2023 calendar transparent background cutout PNG &amp; clipart images |  CITYPNG">
            <a:extLst>
              <a:ext uri="{FF2B5EF4-FFF2-40B4-BE49-F238E27FC236}">
                <a16:creationId xmlns:a16="http://schemas.microsoft.com/office/drawing/2014/main" id="{159519BF-AFD8-9725-35F6-608C6B76C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" b="12674"/>
          <a:stretch/>
        </p:blipFill>
        <p:spPr bwMode="auto">
          <a:xfrm>
            <a:off x="4572000" y="2367860"/>
            <a:ext cx="2760426" cy="21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8F94E85-3B4E-729D-FE50-8FF60906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4271" y="1826550"/>
            <a:ext cx="4112676" cy="1045875"/>
          </a:xfrm>
        </p:spPr>
        <p:txBody>
          <a:bodyPr/>
          <a:lstStyle/>
          <a:p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January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8D2912-2F91-D9A2-B189-7412DF9DE58D}"/>
              </a:ext>
            </a:extLst>
          </p:cNvPr>
          <p:cNvSpPr txBox="1">
            <a:spLocks/>
          </p:cNvSpPr>
          <p:nvPr/>
        </p:nvSpPr>
        <p:spPr>
          <a:xfrm>
            <a:off x="1185742" y="1844923"/>
            <a:ext cx="4112676" cy="104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February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49041E-4084-3367-72C9-8313FE516053}"/>
              </a:ext>
            </a:extLst>
          </p:cNvPr>
          <p:cNvSpPr txBox="1">
            <a:spLocks/>
          </p:cNvSpPr>
          <p:nvPr/>
        </p:nvSpPr>
        <p:spPr>
          <a:xfrm>
            <a:off x="4079200" y="1843780"/>
            <a:ext cx="4112676" cy="104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March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7DE42D4-6B85-454B-5153-2EB189ADB016}"/>
              </a:ext>
            </a:extLst>
          </p:cNvPr>
          <p:cNvSpPr txBox="1">
            <a:spLocks/>
          </p:cNvSpPr>
          <p:nvPr/>
        </p:nvSpPr>
        <p:spPr>
          <a:xfrm>
            <a:off x="-833149" y="4255937"/>
            <a:ext cx="4112676" cy="104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April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349781-1702-9B4F-DACF-BC4D43CB5CAF}"/>
              </a:ext>
            </a:extLst>
          </p:cNvPr>
          <p:cNvSpPr txBox="1">
            <a:spLocks/>
          </p:cNvSpPr>
          <p:nvPr/>
        </p:nvSpPr>
        <p:spPr>
          <a:xfrm>
            <a:off x="2401962" y="4255937"/>
            <a:ext cx="4112676" cy="104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sz="3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May</a:t>
            </a:r>
          </a:p>
        </p:txBody>
      </p:sp>
    </p:spTree>
    <p:extLst>
      <p:ext uri="{BB962C8B-B14F-4D97-AF65-F5344CB8AC3E}">
        <p14:creationId xmlns:p14="http://schemas.microsoft.com/office/powerpoint/2010/main" val="12482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BOARD RACING</a:t>
            </a:r>
            <a:endParaRPr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b="17925"/>
          <a:stretch/>
        </p:blipFill>
        <p:spPr bwMode="auto">
          <a:xfrm>
            <a:off x="5326720" y="737053"/>
            <a:ext cx="3740162" cy="28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24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May</a:t>
            </a:r>
            <a:endParaRPr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b="17925"/>
          <a:stretch/>
        </p:blipFill>
        <p:spPr bwMode="auto">
          <a:xfrm>
            <a:off x="5326720" y="737053"/>
            <a:ext cx="3740162" cy="28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37;p42">
            <a:extLst>
              <a:ext uri="{FF2B5EF4-FFF2-40B4-BE49-F238E27FC236}">
                <a16:creationId xmlns:a16="http://schemas.microsoft.com/office/drawing/2014/main" id="{DD6AB500-1FE8-3A11-754B-3259CD10ADDD}"/>
              </a:ext>
            </a:extLst>
          </p:cNvPr>
          <p:cNvSpPr txBox="1">
            <a:spLocks/>
          </p:cNvSpPr>
          <p:nvPr/>
        </p:nvSpPr>
        <p:spPr>
          <a:xfrm>
            <a:off x="6256717" y="832787"/>
            <a:ext cx="1723388" cy="14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3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2ADC5A-80C1-2291-1CB7-64B0FF336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March</a:t>
            </a:r>
            <a:endParaRPr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b="17925"/>
          <a:stretch/>
        </p:blipFill>
        <p:spPr bwMode="auto">
          <a:xfrm>
            <a:off x="5326720" y="737053"/>
            <a:ext cx="3740162" cy="28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37;p42">
            <a:extLst>
              <a:ext uri="{FF2B5EF4-FFF2-40B4-BE49-F238E27FC236}">
                <a16:creationId xmlns:a16="http://schemas.microsoft.com/office/drawing/2014/main" id="{DD6AB500-1FE8-3A11-754B-3259CD10ADDD}"/>
              </a:ext>
            </a:extLst>
          </p:cNvPr>
          <p:cNvSpPr txBox="1">
            <a:spLocks/>
          </p:cNvSpPr>
          <p:nvPr/>
        </p:nvSpPr>
        <p:spPr>
          <a:xfrm>
            <a:off x="6256717" y="832787"/>
            <a:ext cx="1723388" cy="14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3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887C163-4C78-8676-A6AC-5E4189269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January</a:t>
            </a:r>
            <a:endParaRPr sz="96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r="4937" b="17925"/>
          <a:stretch/>
        </p:blipFill>
        <p:spPr bwMode="auto">
          <a:xfrm>
            <a:off x="5326719" y="737053"/>
            <a:ext cx="3779337" cy="30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37;p42">
            <a:extLst>
              <a:ext uri="{FF2B5EF4-FFF2-40B4-BE49-F238E27FC236}">
                <a16:creationId xmlns:a16="http://schemas.microsoft.com/office/drawing/2014/main" id="{DD6AB500-1FE8-3A11-754B-3259CD10ADDD}"/>
              </a:ext>
            </a:extLst>
          </p:cNvPr>
          <p:cNvSpPr txBox="1">
            <a:spLocks/>
          </p:cNvSpPr>
          <p:nvPr/>
        </p:nvSpPr>
        <p:spPr>
          <a:xfrm>
            <a:off x="6256717" y="832787"/>
            <a:ext cx="1723388" cy="14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3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87236D8-1B52-348F-3027-E96667A83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April</a:t>
            </a:r>
            <a:endParaRPr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b="17925"/>
          <a:stretch/>
        </p:blipFill>
        <p:spPr bwMode="auto">
          <a:xfrm>
            <a:off x="5326720" y="737053"/>
            <a:ext cx="3740162" cy="28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37;p42">
            <a:extLst>
              <a:ext uri="{FF2B5EF4-FFF2-40B4-BE49-F238E27FC236}">
                <a16:creationId xmlns:a16="http://schemas.microsoft.com/office/drawing/2014/main" id="{DD6AB500-1FE8-3A11-754B-3259CD10ADDD}"/>
              </a:ext>
            </a:extLst>
          </p:cNvPr>
          <p:cNvSpPr txBox="1">
            <a:spLocks/>
          </p:cNvSpPr>
          <p:nvPr/>
        </p:nvSpPr>
        <p:spPr>
          <a:xfrm>
            <a:off x="6256717" y="832787"/>
            <a:ext cx="1723388" cy="14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3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9BDF322-F447-8527-5F96-D6710E3AC5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-658525" y="1284406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February</a:t>
            </a:r>
            <a:endParaRPr sz="8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Flat vector illustration of school classroom whiteboard with black marker. Isolated on white background">
            <a:extLst>
              <a:ext uri="{FF2B5EF4-FFF2-40B4-BE49-F238E27FC236}">
                <a16:creationId xmlns:a16="http://schemas.microsoft.com/office/drawing/2014/main" id="{E8382274-F73D-9190-786E-E8B287E54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4182" b="17925"/>
          <a:stretch/>
        </p:blipFill>
        <p:spPr bwMode="auto">
          <a:xfrm>
            <a:off x="5326720" y="737053"/>
            <a:ext cx="3740162" cy="28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37;p42">
            <a:extLst>
              <a:ext uri="{FF2B5EF4-FFF2-40B4-BE49-F238E27FC236}">
                <a16:creationId xmlns:a16="http://schemas.microsoft.com/office/drawing/2014/main" id="{DD6AB500-1FE8-3A11-754B-3259CD10ADDD}"/>
              </a:ext>
            </a:extLst>
          </p:cNvPr>
          <p:cNvSpPr txBox="1">
            <a:spLocks/>
          </p:cNvSpPr>
          <p:nvPr/>
        </p:nvSpPr>
        <p:spPr>
          <a:xfrm>
            <a:off x="6256717" y="832787"/>
            <a:ext cx="1723388" cy="14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3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827327-3AD4-145E-0765-6FD91F1D2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B849-C6F4-57AB-4DA2-F21AFFF9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DE4505-7833-05DF-1182-41D19A3CEAD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648934F-64B2-99E1-26A2-4FCA0C82B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749A9-32FB-DE2A-68A0-742C66B9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5" r="1615" b="2295"/>
          <a:stretch/>
        </p:blipFill>
        <p:spPr>
          <a:xfrm>
            <a:off x="268777" y="886898"/>
            <a:ext cx="8455837" cy="3960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2C53F-981B-0E93-2621-4426A5300F57}"/>
              </a:ext>
            </a:extLst>
          </p:cNvPr>
          <p:cNvSpPr txBox="1"/>
          <p:nvPr/>
        </p:nvSpPr>
        <p:spPr>
          <a:xfrm>
            <a:off x="1841752" y="2317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6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A99D4-B1F3-80BE-DD29-35BC907415DC}"/>
              </a:ext>
            </a:extLst>
          </p:cNvPr>
          <p:cNvSpPr txBox="1"/>
          <p:nvPr/>
        </p:nvSpPr>
        <p:spPr>
          <a:xfrm>
            <a:off x="996490" y="0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tx1"/>
                </a:solidFill>
                <a:latin typeface="Fredoka One"/>
                <a:sym typeface="Fredoka One"/>
              </a:rPr>
              <a:t>Work in pairs. Play roles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tx1"/>
              </a:solidFill>
            </a:endParaRPr>
          </a:p>
        </p:txBody>
      </p:sp>
      <p:pic>
        <p:nvPicPr>
          <p:cNvPr id="9" name="Track 37">
            <a:hlinkClick r:id="" action="ppaction://media"/>
            <a:extLst>
              <a:ext uri="{FF2B5EF4-FFF2-40B4-BE49-F238E27FC236}">
                <a16:creationId xmlns:a16="http://schemas.microsoft.com/office/drawing/2014/main" id="{1ED77616-87C0-8136-420E-7AF97CF66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099" y="94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63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D80-3872-1BF7-B075-246A09DE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C9A42-BF18-559D-5AA7-343F793401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F06ED0-DE94-A4D5-9FD0-3556E7D2F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59006-79AE-234D-26C7-FE99A75A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0" r="970"/>
          <a:stretch/>
        </p:blipFill>
        <p:spPr>
          <a:xfrm>
            <a:off x="1767467" y="131457"/>
            <a:ext cx="4539373" cy="31148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50780" y="324634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omic Sans MS" panose="030F0902030302020204" pitchFamily="66" charset="0"/>
              </a:rPr>
              <a:t> - </a:t>
            </a:r>
            <a:r>
              <a:rPr lang="en-VN" sz="3600" b="1" dirty="0">
                <a:solidFill>
                  <a:schemeClr val="tx2">
                    <a:lumMod val="50000"/>
                  </a:schemeClr>
                </a:solidFill>
                <a:latin typeface="Comic Sans MS" panose="030F0902030302020204" pitchFamily="66" charset="0"/>
              </a:rPr>
              <a:t>When’s your birthday?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-588809" y="390635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Comic Sans MS" panose="030F0902030302020204" pitchFamily="66" charset="0"/>
              </a:rPr>
              <a:t>- </a:t>
            </a:r>
            <a:r>
              <a:rPr lang="en-VN" sz="3600" b="1" dirty="0">
                <a:solidFill>
                  <a:schemeClr val="tx2">
                    <a:lumMod val="50000"/>
                  </a:schemeClr>
                </a:solidFill>
                <a:latin typeface="Comic Sans MS" panose="030F0902030302020204" pitchFamily="66" charset="0"/>
              </a:rPr>
              <a:t>It’s in January.</a:t>
            </a:r>
          </a:p>
        </p:txBody>
      </p:sp>
    </p:spTree>
    <p:extLst>
      <p:ext uri="{BB962C8B-B14F-4D97-AF65-F5344CB8AC3E}">
        <p14:creationId xmlns:p14="http://schemas.microsoft.com/office/powerpoint/2010/main" val="108522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904195" y="328051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423805" y="324371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49676" y="157691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6163660" y="1641979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359813" y="154973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3821696" y="338166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6072949" y="172609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365025" y="332467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304913" y="162250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3212226" y="1634516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68" name="Google Shape;2154;p40">
            <a:extLst>
              <a:ext uri="{FF2B5EF4-FFF2-40B4-BE49-F238E27FC236}">
                <a16:creationId xmlns:a16="http://schemas.microsoft.com/office/drawing/2014/main" id="{C5D5DA17-11A9-B882-E4D6-6520BE32D55C}"/>
              </a:ext>
            </a:extLst>
          </p:cNvPr>
          <p:cNvSpPr txBox="1">
            <a:spLocks/>
          </p:cNvSpPr>
          <p:nvPr/>
        </p:nvSpPr>
        <p:spPr>
          <a:xfrm>
            <a:off x="1330173" y="3243714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3</a:t>
            </a:r>
          </a:p>
        </p:txBody>
      </p:sp>
      <p:sp>
        <p:nvSpPr>
          <p:cNvPr id="69" name="Google Shape;2155;p40">
            <a:extLst>
              <a:ext uri="{FF2B5EF4-FFF2-40B4-BE49-F238E27FC236}">
                <a16:creationId xmlns:a16="http://schemas.microsoft.com/office/drawing/2014/main" id="{A726AF65-AA80-AC35-9937-338A30F1A140}"/>
              </a:ext>
            </a:extLst>
          </p:cNvPr>
          <p:cNvSpPr txBox="1">
            <a:spLocks/>
          </p:cNvSpPr>
          <p:nvPr/>
        </p:nvSpPr>
        <p:spPr>
          <a:xfrm>
            <a:off x="1315874" y="3498928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talk.</a:t>
            </a:r>
          </a:p>
        </p:txBody>
      </p:sp>
      <p:sp>
        <p:nvSpPr>
          <p:cNvPr id="70" name="Google Shape;2156;p40">
            <a:extLst>
              <a:ext uri="{FF2B5EF4-FFF2-40B4-BE49-F238E27FC236}">
                <a16:creationId xmlns:a16="http://schemas.microsoft.com/office/drawing/2014/main" id="{BE3C69B2-F912-7AD1-89DC-D2E2E9E55972}"/>
              </a:ext>
            </a:extLst>
          </p:cNvPr>
          <p:cNvSpPr txBox="1">
            <a:spLocks/>
          </p:cNvSpPr>
          <p:nvPr/>
        </p:nvSpPr>
        <p:spPr>
          <a:xfrm>
            <a:off x="4760668" y="3508578"/>
            <a:ext cx="2034252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Game</a:t>
            </a:r>
          </a:p>
        </p:txBody>
      </p:sp>
      <p:sp>
        <p:nvSpPr>
          <p:cNvPr id="72" name="Google Shape;2158;p40">
            <a:extLst>
              <a:ext uri="{FF2B5EF4-FFF2-40B4-BE49-F238E27FC236}">
                <a16:creationId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4137319" y="163506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73" name="Google Shape;2159;p40">
            <a:extLst>
              <a:ext uri="{FF2B5EF4-FFF2-40B4-BE49-F238E27FC236}">
                <a16:creationId xmlns:a16="http://schemas.microsoft.com/office/drawing/2014/main" id="{70927C31-2D05-C081-A6A1-A6686CA93882}"/>
              </a:ext>
            </a:extLst>
          </p:cNvPr>
          <p:cNvSpPr txBox="1">
            <a:spLocks/>
          </p:cNvSpPr>
          <p:nvPr/>
        </p:nvSpPr>
        <p:spPr>
          <a:xfrm>
            <a:off x="4260377" y="1987406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listen and repeat.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7124214" y="167894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2</a:t>
            </a:r>
          </a:p>
        </p:txBody>
      </p:sp>
      <p:sp>
        <p:nvSpPr>
          <p:cNvPr id="75" name="Google Shape;2161;p40">
            <a:extLst>
              <a:ext uri="{FF2B5EF4-FFF2-40B4-BE49-F238E27FC236}">
                <a16:creationId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7077985" y="1928165"/>
            <a:ext cx="2102827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Listen, point and say.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155682" y="157762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147359" y="1903943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i="1" dirty="0">
                <a:solidFill>
                  <a:srgbClr val="073763"/>
                </a:solidFill>
              </a:rPr>
              <a:t>Guessing </a:t>
            </a:r>
            <a:r>
              <a:rPr lang="en-US" sz="2200" dirty="0">
                <a:solidFill>
                  <a:srgbClr val="073763"/>
                </a:solidFill>
              </a:rPr>
              <a:t>game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D80-3872-1BF7-B075-246A09DE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C9A42-BF18-559D-5AA7-343F793401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F06ED0-DE94-A4D5-9FD0-3556E7D2F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59006-79AE-234D-26C7-FE99A75A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" r="818"/>
          <a:stretch/>
        </p:blipFill>
        <p:spPr>
          <a:xfrm>
            <a:off x="1767467" y="131457"/>
            <a:ext cx="4539373" cy="31148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50780" y="3246342"/>
            <a:ext cx="7325753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- </a:t>
            </a:r>
            <a:r>
              <a:rPr lang="en-VN" sz="40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When’s your birthday?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-330890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  - </a:t>
            </a:r>
            <a:r>
              <a:rPr lang="en-VN" sz="40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It’s in February.</a:t>
            </a:r>
          </a:p>
        </p:txBody>
      </p:sp>
    </p:spTree>
    <p:extLst>
      <p:ext uri="{BB962C8B-B14F-4D97-AF65-F5344CB8AC3E}">
        <p14:creationId xmlns:p14="http://schemas.microsoft.com/office/powerpoint/2010/main" val="101757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D80-3872-1BF7-B075-246A09DE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C9A42-BF18-559D-5AA7-343F793401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F06ED0-DE94-A4D5-9FD0-3556E7D2F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59006-79AE-234D-26C7-FE99A75A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5" r="735"/>
          <a:stretch/>
        </p:blipFill>
        <p:spPr>
          <a:xfrm>
            <a:off x="1767467" y="131457"/>
            <a:ext cx="4539373" cy="31148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50780" y="3246342"/>
            <a:ext cx="669292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When’s your birthday?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-755908" y="409247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It’s in March.</a:t>
            </a:r>
          </a:p>
        </p:txBody>
      </p:sp>
    </p:spTree>
    <p:extLst>
      <p:ext uri="{BB962C8B-B14F-4D97-AF65-F5344CB8AC3E}">
        <p14:creationId xmlns:p14="http://schemas.microsoft.com/office/powerpoint/2010/main" val="1826465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3D80-3872-1BF7-B075-246A09DE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C9A42-BF18-559D-5AA7-343F7934019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F06ED0-DE94-A4D5-9FD0-3556E7D2F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59006-79AE-234D-26C7-FE99A75A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" r="1362"/>
          <a:stretch/>
        </p:blipFill>
        <p:spPr>
          <a:xfrm>
            <a:off x="1767467" y="131457"/>
            <a:ext cx="4539373" cy="31148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50780" y="3246342"/>
            <a:ext cx="6321445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   - </a:t>
            </a:r>
            <a:r>
              <a:rPr lang="en-VN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When’s your birthday?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-714658" y="3944178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- I</a:t>
            </a:r>
            <a:r>
              <a:rPr lang="en-VN" sz="3600" b="1" dirty="0">
                <a:solidFill>
                  <a:srgbClr val="00B050"/>
                </a:solidFill>
                <a:latin typeface="Comic Sans MS" panose="030F0902030302020204" pitchFamily="66" charset="0"/>
              </a:rPr>
              <a:t>t’s in April.</a:t>
            </a:r>
          </a:p>
        </p:txBody>
      </p:sp>
    </p:spTree>
    <p:extLst>
      <p:ext uri="{BB962C8B-B14F-4D97-AF65-F5344CB8AC3E}">
        <p14:creationId xmlns:p14="http://schemas.microsoft.com/office/powerpoint/2010/main" val="342905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3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433137" y="832517"/>
            <a:ext cx="1467863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04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talk.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D91BEC-766A-15A4-E627-73985C9D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" r="756"/>
          <a:stretch/>
        </p:blipFill>
        <p:spPr>
          <a:xfrm>
            <a:off x="124723" y="827150"/>
            <a:ext cx="8622589" cy="35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9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196762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Guessing game</a:t>
            </a:r>
            <a:endParaRPr sz="4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14425" y="1153684"/>
            <a:ext cx="6915242" cy="1952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</a:t>
            </a:r>
            <a:br>
              <a:rPr lang="en"/>
            </a:br>
            <a:r>
              <a:rPr lang="en"/>
              <a:t>the </a:t>
            </a:r>
            <a:r>
              <a:rPr lang="en" dirty="0"/>
              <a:t>words.</a:t>
            </a:r>
            <a:endParaRPr dirty="0"/>
          </a:p>
        </p:txBody>
      </p:sp>
      <p:sp>
        <p:nvSpPr>
          <p:cNvPr id="2826" name="Google Shape;2826;p44"/>
          <p:cNvSpPr txBox="1">
            <a:spLocks noGrp="1"/>
          </p:cNvSpPr>
          <p:nvPr>
            <p:ph type="subTitle" idx="1"/>
          </p:nvPr>
        </p:nvSpPr>
        <p:spPr>
          <a:xfrm>
            <a:off x="1991003" y="409699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Days of the week</a:t>
            </a:r>
            <a:endParaRPr sz="2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a y M n o d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Monday</a:t>
            </a:r>
          </a:p>
        </p:txBody>
      </p:sp>
      <p:sp>
        <p:nvSpPr>
          <p:cNvPr id="7" name="Google Shape;2737;p42">
            <a:extLst>
              <a:ext uri="{FF2B5EF4-FFF2-40B4-BE49-F238E27FC236}">
                <a16:creationId xmlns:a16="http://schemas.microsoft.com/office/drawing/2014/main" id="{5557A46D-64D5-293C-C9D5-2A031CEC5C65}"/>
              </a:ext>
            </a:extLst>
          </p:cNvPr>
          <p:cNvSpPr txBox="1">
            <a:spLocks/>
          </p:cNvSpPr>
          <p:nvPr/>
        </p:nvSpPr>
        <p:spPr>
          <a:xfrm>
            <a:off x="3011417" y="990288"/>
            <a:ext cx="17233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a i r y d F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Friday</a:t>
            </a: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517372" y="1067897"/>
            <a:ext cx="8222640" cy="848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W y d a n e s e d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4" y="2767350"/>
            <a:ext cx="6270625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Wednesday</a:t>
            </a:r>
          </a:p>
        </p:txBody>
      </p:sp>
      <p:sp>
        <p:nvSpPr>
          <p:cNvPr id="7" name="Google Shape;2737;p42">
            <a:extLst>
              <a:ext uri="{FF2B5EF4-FFF2-40B4-BE49-F238E27FC236}">
                <a16:creationId xmlns:a16="http://schemas.microsoft.com/office/drawing/2014/main" id="{5557A46D-64D5-293C-C9D5-2A031CEC5C65}"/>
              </a:ext>
            </a:extLst>
          </p:cNvPr>
          <p:cNvSpPr txBox="1">
            <a:spLocks/>
          </p:cNvSpPr>
          <p:nvPr/>
        </p:nvSpPr>
        <p:spPr>
          <a:xfrm>
            <a:off x="3011417" y="990288"/>
            <a:ext cx="17233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42"/>
          <p:cNvSpPr txBox="1">
            <a:spLocks noGrp="1"/>
          </p:cNvSpPr>
          <p:nvPr>
            <p:ph type="title"/>
          </p:nvPr>
        </p:nvSpPr>
        <p:spPr>
          <a:xfrm>
            <a:off x="344417" y="1011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/>
              <a:t>S t r u a a d y</a:t>
            </a:r>
            <a:endParaRPr sz="8000" dirty="0"/>
          </a:p>
        </p:txBody>
      </p:sp>
      <p:sp>
        <p:nvSpPr>
          <p:cNvPr id="2739" name="Google Shape;2739;p42"/>
          <p:cNvSpPr/>
          <p:nvPr/>
        </p:nvSpPr>
        <p:spPr>
          <a:xfrm>
            <a:off x="8322640" y="9207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2"/>
          <p:cNvSpPr/>
          <p:nvPr/>
        </p:nvSpPr>
        <p:spPr>
          <a:xfrm>
            <a:off x="251153" y="292088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1" name="Google Shape;2741;p42"/>
          <p:cNvGrpSpPr/>
          <p:nvPr/>
        </p:nvGrpSpPr>
        <p:grpSpPr>
          <a:xfrm>
            <a:off x="347849" y="3617600"/>
            <a:ext cx="475779" cy="475800"/>
            <a:chOff x="1460350" y="2402425"/>
            <a:chExt cx="208950" cy="208950"/>
          </a:xfrm>
        </p:grpSpPr>
        <p:sp>
          <p:nvSpPr>
            <p:cNvPr id="2742" name="Google Shape;274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0" name="Google Shape;2770;p42"/>
          <p:cNvGrpSpPr/>
          <p:nvPr/>
        </p:nvGrpSpPr>
        <p:grpSpPr>
          <a:xfrm rot="3427705">
            <a:off x="7956490" y="255454"/>
            <a:ext cx="340783" cy="340829"/>
            <a:chOff x="1460350" y="2402425"/>
            <a:chExt cx="208950" cy="208950"/>
          </a:xfrm>
        </p:grpSpPr>
        <p:sp>
          <p:nvSpPr>
            <p:cNvPr id="2771" name="Google Shape;2771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2737;p42">
            <a:extLst>
              <a:ext uri="{FF2B5EF4-FFF2-40B4-BE49-F238E27FC236}">
                <a16:creationId xmlns:a16="http://schemas.microsoft.com/office/drawing/2014/main" id="{A11FECE9-4E40-17A3-4488-9AE1CEF75C56}"/>
              </a:ext>
            </a:extLst>
          </p:cNvPr>
          <p:cNvSpPr txBox="1">
            <a:spLocks/>
          </p:cNvSpPr>
          <p:nvPr/>
        </p:nvSpPr>
        <p:spPr>
          <a:xfrm>
            <a:off x="1343795" y="2767350"/>
            <a:ext cx="5592454" cy="136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>
                <a:solidFill>
                  <a:srgbClr val="FF0000"/>
                </a:solidFill>
              </a:rPr>
              <a:t>Saturday</a:t>
            </a:r>
          </a:p>
        </p:txBody>
      </p:sp>
      <p:pic>
        <p:nvPicPr>
          <p:cNvPr id="11" name="SPY PARTY - 10 Second Countdown - Female Voice" descr="SPY PARTY - 10 Second Countdown - Female Voice">
            <a:hlinkClick r:id="" action="ppaction://media"/>
            <a:extLst>
              <a:ext uri="{FF2B5EF4-FFF2-40B4-BE49-F238E27FC236}">
                <a16:creationId xmlns:a16="http://schemas.microsoft.com/office/drawing/2014/main" id="{40180EBC-D44D-F473-7860-467D1A18DC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3.7559" end="6965.7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541" y="4082124"/>
            <a:ext cx="1846088" cy="10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37" grpId="0"/>
      <p:bldP spid="5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Environment Day by Slidesgo">
  <a:themeElements>
    <a:clrScheme name="Simple Light">
      <a:dk1>
        <a:srgbClr val="D0E9FD"/>
      </a:dk1>
      <a:lt1>
        <a:srgbClr val="B2CCFD"/>
      </a:lt1>
      <a:dk2>
        <a:srgbClr val="1F48C7"/>
      </a:dk2>
      <a:lt2>
        <a:srgbClr val="F0F9FF"/>
      </a:lt2>
      <a:accent1>
        <a:srgbClr val="6FAD4A"/>
      </a:accent1>
      <a:accent2>
        <a:srgbClr val="D4F0A8"/>
      </a:accent2>
      <a:accent3>
        <a:srgbClr val="FF8215"/>
      </a:accent3>
      <a:accent4>
        <a:srgbClr val="FFD866"/>
      </a:accent4>
      <a:accent5>
        <a:srgbClr val="86E8FC"/>
      </a:accent5>
      <a:accent6>
        <a:srgbClr val="FFFFFF"/>
      </a:accent6>
      <a:hlink>
        <a:srgbClr val="1F48C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280</Words>
  <Application>Microsoft Office PowerPoint</Application>
  <PresentationFormat>On-screen Show (16:9)</PresentationFormat>
  <Paragraphs>83</Paragraphs>
  <Slides>34</Slides>
  <Notes>20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Fredoka One</vt:lpstr>
      <vt:lpstr>Roboto Condensed Light</vt:lpstr>
      <vt:lpstr>Arial</vt:lpstr>
      <vt:lpstr>Open Sans</vt:lpstr>
      <vt:lpstr>Calibri</vt:lpstr>
      <vt:lpstr>Sport Day</vt:lpstr>
      <vt:lpstr>Overpass Black</vt:lpstr>
      <vt:lpstr>Exo 2</vt:lpstr>
      <vt:lpstr>Comic Sans MS</vt:lpstr>
      <vt:lpstr>Nanum Pen Script</vt:lpstr>
      <vt:lpstr>Nunito</vt:lpstr>
      <vt:lpstr>Physics Class for Kids: Kinetic Energy by Slidesgo</vt:lpstr>
      <vt:lpstr>World Environment Day by Slidesgo</vt:lpstr>
      <vt:lpstr>Custom Design</vt:lpstr>
      <vt:lpstr>PowerPoint Presentation</vt:lpstr>
      <vt:lpstr>My birthday party</vt:lpstr>
      <vt:lpstr>PowerPoint Presentation</vt:lpstr>
      <vt:lpstr>Warm-up</vt:lpstr>
      <vt:lpstr>Guess  the words.</vt:lpstr>
      <vt:lpstr>a y M n o d</vt:lpstr>
      <vt:lpstr>a i r y d F</vt:lpstr>
      <vt:lpstr>W y d a n e s e d</vt:lpstr>
      <vt:lpstr>S t r u a a d y</vt:lpstr>
      <vt:lpstr>u T s e d y a</vt:lpstr>
      <vt:lpstr>s a y u T h r d</vt:lpstr>
      <vt:lpstr>S n a y d u </vt:lpstr>
      <vt:lpstr>Activity 1</vt:lpstr>
      <vt:lpstr>PowerPoint Presentation</vt:lpstr>
      <vt:lpstr>PowerPoint Presentation</vt:lpstr>
      <vt:lpstr>PowerPoint Presentation</vt:lpstr>
      <vt:lpstr>Activity 2</vt:lpstr>
      <vt:lpstr>New words</vt:lpstr>
      <vt:lpstr>PowerPoint Presentation</vt:lpstr>
      <vt:lpstr>PowerPoint Presentation</vt:lpstr>
      <vt:lpstr>January</vt:lpstr>
      <vt:lpstr>BOARD RACING</vt:lpstr>
      <vt:lpstr>May</vt:lpstr>
      <vt:lpstr>March</vt:lpstr>
      <vt:lpstr>January</vt:lpstr>
      <vt:lpstr>April</vt:lpstr>
      <vt:lpstr>February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dc:creator>HEID</dc:creator>
  <cp:lastModifiedBy>Administrator</cp:lastModifiedBy>
  <cp:revision>40</cp:revision>
  <dcterms:modified xsi:type="dcterms:W3CDTF">2024-10-21T02:42:34Z</dcterms:modified>
</cp:coreProperties>
</file>