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8"/>
  </p:notesMasterIdLst>
  <p:sldIdLst>
    <p:sldId id="443" r:id="rId2"/>
    <p:sldId id="477" r:id="rId3"/>
    <p:sldId id="480" r:id="rId4"/>
    <p:sldId id="482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84" r:id="rId14"/>
    <p:sldId id="456" r:id="rId15"/>
    <p:sldId id="466" r:id="rId16"/>
    <p:sldId id="446" r:id="rId17"/>
    <p:sldId id="473" r:id="rId18"/>
    <p:sldId id="474" r:id="rId19"/>
    <p:sldId id="486" r:id="rId20"/>
    <p:sldId id="521" r:id="rId21"/>
    <p:sldId id="471" r:id="rId22"/>
    <p:sldId id="472" r:id="rId23"/>
    <p:sldId id="488" r:id="rId24"/>
    <p:sldId id="453" r:id="rId25"/>
    <p:sldId id="490" r:id="rId26"/>
    <p:sldId id="523" r:id="rId27"/>
    <p:sldId id="524" r:id="rId28"/>
    <p:sldId id="525" r:id="rId29"/>
    <p:sldId id="526" r:id="rId30"/>
    <p:sldId id="527" r:id="rId31"/>
    <p:sldId id="528" r:id="rId32"/>
    <p:sldId id="529" r:id="rId33"/>
    <p:sldId id="530" r:id="rId34"/>
    <p:sldId id="531" r:id="rId35"/>
    <p:sldId id="532" r:id="rId36"/>
    <p:sldId id="533" r:id="rId37"/>
    <p:sldId id="534" r:id="rId38"/>
    <p:sldId id="535" r:id="rId39"/>
    <p:sldId id="536" r:id="rId40"/>
    <p:sldId id="537" r:id="rId41"/>
    <p:sldId id="538" r:id="rId42"/>
    <p:sldId id="539" r:id="rId43"/>
    <p:sldId id="540" r:id="rId44"/>
    <p:sldId id="541" r:id="rId45"/>
    <p:sldId id="542" r:id="rId46"/>
    <p:sldId id="543" r:id="rId47"/>
  </p:sldIdLst>
  <p:sldSz cx="9144000" cy="5143500" type="screen16x9"/>
  <p:notesSz cx="6858000" cy="9144000"/>
  <p:embeddedFontLst>
    <p:embeddedFont>
      <p:font typeface="Bodoni" panose="020B0604020202020204" charset="0"/>
      <p:regular r:id="rId49"/>
      <p:bold r:id="rId50"/>
      <p:italic r:id="rId51"/>
    </p:embeddedFont>
    <p:embeddedFont>
      <p:font typeface="Catamaran" panose="020B0604020202020204" charset="0"/>
      <p:regular r:id="rId52"/>
      <p:bold r:id="rId53"/>
    </p:embeddedFont>
    <p:embeddedFont>
      <p:font typeface="Coiny" panose="020B0604020202020204" charset="0"/>
      <p:regular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Dosis" pitchFamily="2" charset="0"/>
      <p:regular r:id="rId59"/>
      <p:bold r:id="rId60"/>
    </p:embeddedFont>
    <p:embeddedFont>
      <p:font typeface="Sport Day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1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73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df7ff7d63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2df7ff7d63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a letter to go to a question.</a:t>
            </a:r>
            <a:endParaRPr/>
          </a:p>
        </p:txBody>
      </p:sp>
      <p:sp>
        <p:nvSpPr>
          <p:cNvPr id="154" name="Google Shape;154;g12df7ff7d63_2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77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df7ff7d6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12df7ff7d6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0" dirty="0"/>
              <a:t>Press the spacebar </a:t>
            </a:r>
            <a:r>
              <a:rPr lang="vi" dirty="0"/>
              <a:t>to reveal the answer.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Click </a:t>
            </a:r>
            <a:r>
              <a:rPr lang="vi" b="1" dirty="0"/>
              <a:t>happy Judy </a:t>
            </a:r>
            <a:r>
              <a:rPr lang="vi" dirty="0"/>
              <a:t>if the student/team gets the </a:t>
            </a:r>
            <a:r>
              <a:rPr lang="vi" b="1" dirty="0"/>
              <a:t>answer right </a:t>
            </a:r>
            <a:r>
              <a:rPr lang="vi" dirty="0"/>
              <a:t>(goes to Nick’s deal).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Click </a:t>
            </a:r>
            <a:r>
              <a:rPr lang="vi" b="1" dirty="0"/>
              <a:t>sad Judy </a:t>
            </a:r>
            <a:r>
              <a:rPr lang="vi" dirty="0"/>
              <a:t>if the student/team gets the </a:t>
            </a:r>
            <a:r>
              <a:rPr lang="vi" b="1" dirty="0"/>
              <a:t>answer wrong </a:t>
            </a:r>
            <a:r>
              <a:rPr lang="vi" dirty="0"/>
              <a:t>(goes back to the question-choosing slide).</a:t>
            </a:r>
            <a:endParaRPr dirty="0"/>
          </a:p>
        </p:txBody>
      </p:sp>
      <p:sp>
        <p:nvSpPr>
          <p:cNvPr id="170" name="Google Shape;170;g12df7ff7d63_2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594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df7ff7d63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2df7ff7d63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Press the spacebar to reveal Nick’s deal.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“Deal” </a:t>
            </a:r>
            <a:r>
              <a:rPr lang="vi"/>
              <a:t>if the student/team chooses </a:t>
            </a:r>
            <a:r>
              <a:rPr lang="vi" b="1"/>
              <a:t>to take </a:t>
            </a:r>
            <a:r>
              <a:rPr lang="vi"/>
              <a:t>Nick’s deal 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“No deal!” </a:t>
            </a:r>
            <a:r>
              <a:rPr lang="vi"/>
              <a:t>if the student/team chooses </a:t>
            </a:r>
            <a:r>
              <a:rPr lang="vi" b="1"/>
              <a:t>not to take </a:t>
            </a:r>
            <a:r>
              <a:rPr lang="vi"/>
              <a:t>Nick’s deal (goes to the next slide).</a:t>
            </a:r>
            <a:endParaRPr/>
          </a:p>
        </p:txBody>
      </p:sp>
      <p:sp>
        <p:nvSpPr>
          <p:cNvPr id="181" name="Google Shape;181;g12df7ff7d63_2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098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df7ff7d63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12df7ff7d63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b="1"/>
              <a:t>Click the arrow button</a:t>
            </a:r>
            <a:r>
              <a:rPr lang="vi"/>
              <a:t> in the bottom right-hand corner to go back to the question-choosing slide.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2df7ff7d63_2_1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257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df7ff7d63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12df7ff7d63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0"/>
              <a:t>Press the spacebar </a:t>
            </a:r>
            <a:r>
              <a:rPr lang="vi"/>
              <a:t>to reveal the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happy Judy </a:t>
            </a:r>
            <a:r>
              <a:rPr lang="vi"/>
              <a:t>if the student/team gets the </a:t>
            </a:r>
            <a:r>
              <a:rPr lang="vi" b="1"/>
              <a:t>answer right </a:t>
            </a:r>
            <a:r>
              <a:rPr lang="vi"/>
              <a:t>(goes to Nick’s deal).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sad Judy </a:t>
            </a:r>
            <a:r>
              <a:rPr lang="vi"/>
              <a:t>if the student/team gets the </a:t>
            </a:r>
            <a:r>
              <a:rPr lang="vi" b="1"/>
              <a:t>answer wrong </a:t>
            </a:r>
            <a:r>
              <a:rPr lang="vi"/>
              <a:t>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2df7ff7d63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246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df7ff7d63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2df7ff7d63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Press the spacebar to reveal Nick’s deal.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“Deal” </a:t>
            </a:r>
            <a:r>
              <a:rPr lang="vi"/>
              <a:t>if the student/team chooses </a:t>
            </a:r>
            <a:r>
              <a:rPr lang="vi" b="1"/>
              <a:t>to take </a:t>
            </a:r>
            <a:r>
              <a:rPr lang="vi"/>
              <a:t>Nick’s deal 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“No deal!” </a:t>
            </a:r>
            <a:r>
              <a:rPr lang="vi"/>
              <a:t>if the student/team chooses </a:t>
            </a:r>
            <a:r>
              <a:rPr lang="vi" b="1"/>
              <a:t>not to take </a:t>
            </a:r>
            <a:r>
              <a:rPr lang="vi"/>
              <a:t>Nick’s deal (goes to the next slide).</a:t>
            </a:r>
            <a:endParaRPr/>
          </a:p>
        </p:txBody>
      </p:sp>
      <p:sp>
        <p:nvSpPr>
          <p:cNvPr id="219" name="Google Shape;219;g12df7ff7d63_2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01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df7ff7d63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12df7ff7d63_2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b="1"/>
              <a:t>Click the arrow button</a:t>
            </a:r>
            <a:r>
              <a:rPr lang="vi"/>
              <a:t> in the bottom right-hand corner to go back to the question-choosing slide.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12df7ff7d63_2_1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86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df7ff7d63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12df7ff7d63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0"/>
              <a:t>Press the spacebar </a:t>
            </a:r>
            <a:r>
              <a:rPr lang="vi"/>
              <a:t>to reveal the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happy Judy </a:t>
            </a:r>
            <a:r>
              <a:rPr lang="vi"/>
              <a:t>if the student/team gets the </a:t>
            </a:r>
            <a:r>
              <a:rPr lang="vi" b="1"/>
              <a:t>answer right </a:t>
            </a:r>
            <a:r>
              <a:rPr lang="vi"/>
              <a:t>(goes to Nick’s deal).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sad Judy </a:t>
            </a:r>
            <a:r>
              <a:rPr lang="vi"/>
              <a:t>if the student/team gets the </a:t>
            </a:r>
            <a:r>
              <a:rPr lang="vi" b="1"/>
              <a:t>answer wrong </a:t>
            </a:r>
            <a:r>
              <a:rPr lang="vi"/>
              <a:t>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2df7ff7d63_2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403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df7ff7d6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2df7ff7d6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Press the spacebar to reveal Nick’s deal.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“Deal” </a:t>
            </a:r>
            <a:r>
              <a:rPr lang="vi"/>
              <a:t>if the student/team chooses </a:t>
            </a:r>
            <a:r>
              <a:rPr lang="vi" b="1"/>
              <a:t>to take </a:t>
            </a:r>
            <a:r>
              <a:rPr lang="vi"/>
              <a:t>Nick’s deal 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“No deal!” </a:t>
            </a:r>
            <a:r>
              <a:rPr lang="vi"/>
              <a:t>if the student/team chooses </a:t>
            </a:r>
            <a:r>
              <a:rPr lang="vi" b="1"/>
              <a:t>not to take </a:t>
            </a:r>
            <a:r>
              <a:rPr lang="vi"/>
              <a:t>Nick’s deal (goes to the next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12df7ff7d63_2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933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df7ff7d63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12df7ff7d63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b="1"/>
              <a:t>Click the arrow button</a:t>
            </a:r>
            <a:r>
              <a:rPr lang="vi"/>
              <a:t> in the bottom right-hand corner to go back to the question-choosing slide.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2df7ff7d63_2_2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49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73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2df7ff7d63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2df7ff7d63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0"/>
              <a:t>Press the spacebar </a:t>
            </a:r>
            <a:r>
              <a:rPr lang="vi"/>
              <a:t>to reveal the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happy Judy </a:t>
            </a:r>
            <a:r>
              <a:rPr lang="vi"/>
              <a:t>if the student/team gets the </a:t>
            </a:r>
            <a:r>
              <a:rPr lang="vi" b="1"/>
              <a:t>answer right </a:t>
            </a:r>
            <a:r>
              <a:rPr lang="vi"/>
              <a:t>(goes to Nick’s deal).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sad Judy </a:t>
            </a:r>
            <a:r>
              <a:rPr lang="vi"/>
              <a:t>if the student/team gets the </a:t>
            </a:r>
            <a:r>
              <a:rPr lang="vi" b="1"/>
              <a:t>answer wrong </a:t>
            </a:r>
            <a:r>
              <a:rPr lang="vi"/>
              <a:t>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2df7ff7d63_2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49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df7ff7d63_2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2df7ff7d63_2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Press the spacebar to reveal Nick’s deal.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“Deal” </a:t>
            </a:r>
            <a:r>
              <a:rPr lang="vi"/>
              <a:t>if the student/team chooses </a:t>
            </a:r>
            <a:r>
              <a:rPr lang="vi" b="1"/>
              <a:t>to take </a:t>
            </a:r>
            <a:r>
              <a:rPr lang="vi"/>
              <a:t>Nick’s deal 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“No deal!” </a:t>
            </a:r>
            <a:r>
              <a:rPr lang="vi"/>
              <a:t>if the student/team chooses </a:t>
            </a:r>
            <a:r>
              <a:rPr lang="vi" b="1"/>
              <a:t>not to take </a:t>
            </a:r>
            <a:r>
              <a:rPr lang="vi"/>
              <a:t>Nick’s deal (goes to the next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2df7ff7d63_2_2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484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df7ff7d63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12df7ff7d63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b="1"/>
              <a:t>Click the arrow button</a:t>
            </a:r>
            <a:r>
              <a:rPr lang="vi"/>
              <a:t> in the bottom right-hand corner to go back to the question-choosing slide.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2df7ff7d63_2_2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56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df7ff7d63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12df7ff7d63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0"/>
              <a:t>Press the spacebar </a:t>
            </a:r>
            <a:r>
              <a:rPr lang="vi"/>
              <a:t>to reveal the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happy Judy </a:t>
            </a:r>
            <a:r>
              <a:rPr lang="vi"/>
              <a:t>if the student/team gets the </a:t>
            </a:r>
            <a:r>
              <a:rPr lang="vi" b="1"/>
              <a:t>answer right </a:t>
            </a:r>
            <a:r>
              <a:rPr lang="vi"/>
              <a:t>(goes to Nick’s deal).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sad Judy </a:t>
            </a:r>
            <a:r>
              <a:rPr lang="vi"/>
              <a:t>if the student/team gets the </a:t>
            </a:r>
            <a:r>
              <a:rPr lang="vi" b="1"/>
              <a:t>answer wrong </a:t>
            </a:r>
            <a:r>
              <a:rPr lang="vi"/>
              <a:t>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2df7ff7d63_2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382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df7ff7d63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12df7ff7d63_2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Press the spacebar to reveal Nick’s deal.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“Deal” </a:t>
            </a:r>
            <a:r>
              <a:rPr lang="vi"/>
              <a:t>if the student/team chooses </a:t>
            </a:r>
            <a:r>
              <a:rPr lang="vi" b="1"/>
              <a:t>to take </a:t>
            </a:r>
            <a:r>
              <a:rPr lang="vi"/>
              <a:t>Nick’s deal 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“No deal!” </a:t>
            </a:r>
            <a:r>
              <a:rPr lang="vi"/>
              <a:t>if the student/team chooses </a:t>
            </a:r>
            <a:r>
              <a:rPr lang="vi" b="1"/>
              <a:t>not to take </a:t>
            </a:r>
            <a:r>
              <a:rPr lang="vi"/>
              <a:t>Nick’s deal (goes to the next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2df7ff7d63_2_2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894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2df7ff7d63_2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12df7ff7d63_2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b="1"/>
              <a:t>Click the arrow button</a:t>
            </a:r>
            <a:r>
              <a:rPr lang="vi"/>
              <a:t> in the bottom right-hand corner to go back to the question-choosing slide.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12df7ff7d63_2_3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097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df7ff7d63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12df7ff7d63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0"/>
              <a:t>Press the spacebar </a:t>
            </a:r>
            <a:r>
              <a:rPr lang="vi"/>
              <a:t>to reveal the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happy Judy </a:t>
            </a:r>
            <a:r>
              <a:rPr lang="vi"/>
              <a:t>if the student/team gets the </a:t>
            </a:r>
            <a:r>
              <a:rPr lang="vi" b="1"/>
              <a:t>answer right </a:t>
            </a:r>
            <a:r>
              <a:rPr lang="vi"/>
              <a:t>(goes to Nick’s deal).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sad Judy </a:t>
            </a:r>
            <a:r>
              <a:rPr lang="vi"/>
              <a:t>if the student/team gets the </a:t>
            </a:r>
            <a:r>
              <a:rPr lang="vi" b="1"/>
              <a:t>answer wrong </a:t>
            </a:r>
            <a:r>
              <a:rPr lang="vi"/>
              <a:t>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2df7ff7d63_2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444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df7ff7d63_2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12df7ff7d63_2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Press the spacebar to reveal Nick’s deal.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“Deal” </a:t>
            </a:r>
            <a:r>
              <a:rPr lang="vi"/>
              <a:t>if the student/team chooses </a:t>
            </a:r>
            <a:r>
              <a:rPr lang="vi" b="1"/>
              <a:t>to take </a:t>
            </a:r>
            <a:r>
              <a:rPr lang="vi"/>
              <a:t>Nick’s deal (goes back to the question-choosing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Click </a:t>
            </a:r>
            <a:r>
              <a:rPr lang="vi" b="1"/>
              <a:t>“No deal!” </a:t>
            </a:r>
            <a:r>
              <a:rPr lang="vi"/>
              <a:t>if the student/team chooses </a:t>
            </a:r>
            <a:r>
              <a:rPr lang="vi" b="1"/>
              <a:t>not to take </a:t>
            </a:r>
            <a:r>
              <a:rPr lang="vi"/>
              <a:t>Nick’s deal (goes to the next slide).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12df7ff7d63_2_3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758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2df7ff7d63_2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12df7ff7d63_2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b="1"/>
              <a:t>Click the arrow button</a:t>
            </a:r>
            <a:r>
              <a:rPr lang="vi"/>
              <a:t> in the bottom right-hand corner to go back to the question-choosing slide.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12df7ff7d63_2_3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45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15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28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57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7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13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df7ff7d6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12df7ff7d6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vi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template is for educational, non-commercial purposes </a:t>
            </a:r>
            <a:r>
              <a:rPr lang="vi" sz="12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vi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For more free game templates like this one, visit </a:t>
            </a:r>
            <a:r>
              <a:rPr lang="vi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https://www.taysteachingtoolkit.com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28" name="Google Shape;128;g12df7ff7d63_2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65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df7ff7d63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12df7ff7d63_2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2df7ff7d63_2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8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231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744" r:id="rId3"/>
    <p:sldLayoutId id="2147483745" r:id="rId4"/>
    <p:sldLayoutId id="2147483746" r:id="rId5"/>
    <p:sldLayoutId id="21474837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30.png"/><Relationship Id="rId7" Type="http://schemas.openxmlformats.org/officeDocument/2006/relationships/slide" Target="slide4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8.xml"/><Relationship Id="rId5" Type="http://schemas.openxmlformats.org/officeDocument/2006/relationships/slide" Target="slide35.xml"/><Relationship Id="rId4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8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29.jp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8.xml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29.jp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8.xml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29.jp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8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39.png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8.xml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29.jp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slide" Target="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8.xml"/><Relationship Id="rId4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29.jp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uildings Clip Art Free PNG Image｜Illustoon">
            <a:extLst>
              <a:ext uri="{FF2B5EF4-FFF2-40B4-BE49-F238E27FC236}">
                <a16:creationId xmlns:a16="http://schemas.microsoft.com/office/drawing/2014/main" id="{8D588634-71B8-3284-B469-209D4475F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63" b="93646" l="7708" r="90417">
                        <a14:foregroundMark x1="48125" y1="8750" x2="48125" y2="8750"/>
                        <a14:foregroundMark x1="48125" y1="8750" x2="48125" y2="8750"/>
                        <a14:foregroundMark x1="48125" y1="6563" x2="48125" y2="6563"/>
                        <a14:foregroundMark x1="48125" y1="6563" x2="48125" y2="6563"/>
                        <a14:foregroundMark x1="51042" y1="45938" x2="53229" y2="67813"/>
                        <a14:foregroundMark x1="19688" y1="49167" x2="19792" y2="67917"/>
                        <a14:foregroundMark x1="19792" y1="67917" x2="29167" y2="79063"/>
                        <a14:foregroundMark x1="29167" y1="79063" x2="49583" y2="87813"/>
                        <a14:foregroundMark x1="40521" y1="90000" x2="54896" y2="90417"/>
                        <a14:foregroundMark x1="54896" y1="90417" x2="57292" y2="83125"/>
                        <a14:foregroundMark x1="82813" y1="74375" x2="82813" y2="74375"/>
                        <a14:foregroundMark x1="82813" y1="74375" x2="82813" y2="74375"/>
                        <a14:foregroundMark x1="86458" y1="75417" x2="82396" y2="74688"/>
                        <a14:foregroundMark x1="50000" y1="93646" x2="58750" y2="87813"/>
                        <a14:foregroundMark x1="12812" y1="75417" x2="12812" y2="75417"/>
                        <a14:foregroundMark x1="12812" y1="75417" x2="12812" y2="75417"/>
                        <a14:foregroundMark x1="7708" y1="75417" x2="7708" y2="75417"/>
                        <a14:foregroundMark x1="7708" y1="75417" x2="7708" y2="75417"/>
                        <a14:foregroundMark x1="90104" y1="74688" x2="90104" y2="74688"/>
                        <a14:foregroundMark x1="90104" y1="74688" x2="90104" y2="74688"/>
                        <a14:foregroundMark x1="87917" y1="75104" x2="89688" y2="75833"/>
                        <a14:foregroundMark x1="90104" y1="75104" x2="90104" y2="75104"/>
                        <a14:foregroundMark x1="90104" y1="75104" x2="90104" y2="75104"/>
                        <a14:foregroundMark x1="90417" y1="75104" x2="90417" y2="75104"/>
                        <a14:foregroundMark x1="90417" y1="75104" x2="90417" y2="7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" r="-753" b="5950"/>
          <a:stretch/>
        </p:blipFill>
        <p:spPr bwMode="auto">
          <a:xfrm>
            <a:off x="986839" y="177916"/>
            <a:ext cx="4611456" cy="45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647;p54">
            <a:extLst>
              <a:ext uri="{FF2B5EF4-FFF2-40B4-BE49-F238E27FC236}">
                <a16:creationId xmlns:a16="http://schemas.microsoft.com/office/drawing/2014/main" id="{B81E52A2-074A-B135-4D7A-E7EEF07594FE}"/>
              </a:ext>
            </a:extLst>
          </p:cNvPr>
          <p:cNvSpPr txBox="1">
            <a:spLocks/>
          </p:cNvSpPr>
          <p:nvPr/>
        </p:nvSpPr>
        <p:spPr>
          <a:xfrm>
            <a:off x="5461271" y="2109019"/>
            <a:ext cx="2695890" cy="9254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000" b="1">
                <a:solidFill>
                  <a:srgbClr val="00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2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997EC00-30C3-5258-8725-C56D35E58896}"/>
              </a:ext>
            </a:extLst>
          </p:cNvPr>
          <p:cNvSpPr txBox="1"/>
          <p:nvPr/>
        </p:nvSpPr>
        <p:spPr>
          <a:xfrm>
            <a:off x="2533526" y="408246"/>
            <a:ext cx="5425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cs typeface="Arial"/>
                <a:sym typeface="Arial"/>
              </a:rPr>
              <a:t>What is this?</a:t>
            </a:r>
          </a:p>
        </p:txBody>
      </p:sp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id="{121D85BC-877A-C448-062F-F6FB69864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1" t="31508" r="33757" b="51494"/>
          <a:stretch/>
        </p:blipFill>
        <p:spPr bwMode="auto">
          <a:xfrm>
            <a:off x="3004174" y="1616367"/>
            <a:ext cx="2899086" cy="26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AB26-2D0B-E02C-513A-9E8991EB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1E75F7-2AEC-2C9F-3600-EFF40761D63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F5F7BE-903C-CE91-DD56-F79AD6FA1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4BC43B-4DBB-E989-905E-9D359108794C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813DB2B-9710-B402-7DA9-5F07825DF0E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EF3B8B3-52D8-8B3D-4B22-982172B5301B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B492B0-2EE2-C72F-758F-715AAEB30B2F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90D40F-42EF-63E3-5E2C-02DEADA9FA2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FBDF954-C330-7597-10A8-7E57BA0B6463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A44260-85B1-1D3D-3F6C-AE793CC31471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5056384-0172-30AA-CDE6-4F0F2823359E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9636252D-B97D-9BE9-7412-B1C4DA8F1048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AC16FAD-1DC9-0412-D193-236430DCA5CD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2" descr="Computer Classroom clipart - Clipart World">
            <a:extLst>
              <a:ext uri="{FF2B5EF4-FFF2-40B4-BE49-F238E27FC236}">
                <a16:creationId xmlns:a16="http://schemas.microsoft.com/office/drawing/2014/main" id="{F19228F0-4E83-CA93-CF65-3D15B5FE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84" y="106164"/>
            <a:ext cx="5696280" cy="42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647;p54">
            <a:extLst>
              <a:ext uri="{FF2B5EF4-FFF2-40B4-BE49-F238E27FC236}">
                <a16:creationId xmlns:a16="http://schemas.microsoft.com/office/drawing/2014/main" id="{2163FCEB-8767-EBDB-1C31-71C6DC078C29}"/>
              </a:ext>
            </a:extLst>
          </p:cNvPr>
          <p:cNvSpPr txBox="1">
            <a:spLocks/>
          </p:cNvSpPr>
          <p:nvPr/>
        </p:nvSpPr>
        <p:spPr>
          <a:xfrm>
            <a:off x="4451919" y="4127217"/>
            <a:ext cx="4096097" cy="9254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computer room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766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91728" y="3430293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 and number.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4179941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E0B500E5-027F-68C6-49BA-C640DECE7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4140" y="-84257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2351988" y="202903"/>
            <a:ext cx="6495798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How </a:t>
            </a:r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many buildings are there at </a:t>
            </a:r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your school?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>
            <a:off x="5492994" y="3045313"/>
            <a:ext cx="2298356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A3081596-EC0F-530B-B76E-EB5FE44D9879}"/>
              </a:ext>
            </a:extLst>
          </p:cNvPr>
          <p:cNvSpPr/>
          <p:nvPr/>
        </p:nvSpPr>
        <p:spPr>
          <a:xfrm>
            <a:off x="1352650" y="3640148"/>
            <a:ext cx="3873744" cy="1013254"/>
          </a:xfrm>
          <a:prstGeom prst="wedgeRoundRectCallout">
            <a:avLst>
              <a:gd name="adj1" fmla="val 61628"/>
              <a:gd name="adj2" fmla="val 29999"/>
              <a:gd name="adj3" fmla="val 16667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There is one.</a:t>
            </a:r>
          </a:p>
        </p:txBody>
      </p:sp>
      <p:pic>
        <p:nvPicPr>
          <p:cNvPr id="12290" name="Picture 2" descr="simple school building png trasnparent - Clipart World">
            <a:extLst>
              <a:ext uri="{FF2B5EF4-FFF2-40B4-BE49-F238E27FC236}">
                <a16:creationId xmlns:a16="http://schemas.microsoft.com/office/drawing/2014/main" id="{1C8E6041-308F-3631-1BE0-A81D685B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1525182"/>
            <a:ext cx="2750149" cy="202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E0B500E5-027F-68C6-49BA-C640DECE7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5568854" y="2957169"/>
            <a:ext cx="2292744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2351988" y="202903"/>
            <a:ext cx="6698090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How many </a:t>
            </a:r>
            <a:r>
              <a:rPr lang="en-US" sz="4000">
                <a:solidFill>
                  <a:srgbClr val="783F04"/>
                </a:solidFill>
                <a:latin typeface="Comic Sans MS" panose="030F0702030302020204" pitchFamily="66" charset="0"/>
              </a:rPr>
              <a:t>computer rooms are there </a:t>
            </a:r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at your school?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-133450" y="-149191"/>
            <a:ext cx="2171800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A3081596-EC0F-530B-B76E-EB5FE44D9879}"/>
              </a:ext>
            </a:extLst>
          </p:cNvPr>
          <p:cNvSpPr/>
          <p:nvPr/>
        </p:nvSpPr>
        <p:spPr>
          <a:xfrm>
            <a:off x="82505" y="3523554"/>
            <a:ext cx="5410489" cy="1191664"/>
          </a:xfrm>
          <a:prstGeom prst="wedgeRoundRectCallout">
            <a:avLst>
              <a:gd name="adj1" fmla="val 60765"/>
              <a:gd name="adj2" fmla="val 3074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83F04"/>
                </a:solidFill>
                <a:latin typeface="Comic Sans MS" panose="030F0702030302020204" pitchFamily="66" charset="0"/>
              </a:rPr>
              <a:t>There are three.</a:t>
            </a:r>
          </a:p>
        </p:txBody>
      </p:sp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id="{427223A9-71BB-17A1-CEB2-CBB4BDAC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07" y="1817463"/>
            <a:ext cx="1681623" cy="12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mputer Classroom clipart - Clipart World">
            <a:extLst>
              <a:ext uri="{FF2B5EF4-FFF2-40B4-BE49-F238E27FC236}">
                <a16:creationId xmlns:a16="http://schemas.microsoft.com/office/drawing/2014/main" id="{500ACC3F-FCDF-6925-34F7-4E45C3622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94" y="1817464"/>
            <a:ext cx="1681623" cy="12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uter Classroom clipart - Clipart World">
            <a:extLst>
              <a:ext uri="{FF2B5EF4-FFF2-40B4-BE49-F238E27FC236}">
                <a16:creationId xmlns:a16="http://schemas.microsoft.com/office/drawing/2014/main" id="{4F2D2E44-1018-2494-4A58-00FC63B19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55" y="1817464"/>
            <a:ext cx="1681623" cy="12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Google Shape;2647;p54">
            <a:extLst>
              <a:ext uri="{FF2B5EF4-FFF2-40B4-BE49-F238E27FC236}">
                <a16:creationId xmlns:a16="http://schemas.microsoft.com/office/drawing/2014/main" id="{7D5F7777-97C6-7432-B8BE-87A3AF38D782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number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9D88A-81CE-641A-784D-5E121BC2C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3" y="1751735"/>
            <a:ext cx="8375933" cy="2471498"/>
          </a:xfrm>
          <a:prstGeom prst="rect">
            <a:avLst/>
          </a:prstGeom>
        </p:spPr>
      </p:pic>
      <p:sp>
        <p:nvSpPr>
          <p:cNvPr id="8" name="Google Shape;2647;p54">
            <a:extLst>
              <a:ext uri="{FF2B5EF4-FFF2-40B4-BE49-F238E27FC236}">
                <a16:creationId xmlns:a16="http://schemas.microsoft.com/office/drawing/2014/main" id="{2C8BC371-6DDB-4F4D-FD7C-EACF36489EBD}"/>
              </a:ext>
            </a:extLst>
          </p:cNvPr>
          <p:cNvSpPr txBox="1">
            <a:spLocks/>
          </p:cNvSpPr>
          <p:nvPr/>
        </p:nvSpPr>
        <p:spPr>
          <a:xfrm>
            <a:off x="1006918" y="289135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check.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684" y="186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9D88A-81CE-641A-784D-5E121BC2C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2" y="1651374"/>
            <a:ext cx="7371990" cy="3276440"/>
          </a:xfrm>
          <a:prstGeom prst="rect">
            <a:avLst/>
          </a:prstGeom>
        </p:spPr>
      </p:pic>
      <p:sp>
        <p:nvSpPr>
          <p:cNvPr id="8" name="Google Shape;2647;p54">
            <a:extLst>
              <a:ext uri="{FF2B5EF4-FFF2-40B4-BE49-F238E27FC236}">
                <a16:creationId xmlns:a16="http://schemas.microsoft.com/office/drawing/2014/main" id="{2C8BC371-6DDB-4F4D-FD7C-EACF36489EBD}"/>
              </a:ext>
            </a:extLst>
          </p:cNvPr>
          <p:cNvSpPr txBox="1">
            <a:spLocks/>
          </p:cNvSpPr>
          <p:nvPr/>
        </p:nvSpPr>
        <p:spPr>
          <a:xfrm>
            <a:off x="1308000" y="338839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check.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AF991B66-57A0-3362-B887-C85668DD9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1541" y="3875116"/>
            <a:ext cx="638184" cy="1073050"/>
          </a:xfrm>
          <a:prstGeom prst="rect">
            <a:avLst/>
          </a:prstGeom>
        </p:spPr>
      </p:pic>
      <p:pic>
        <p:nvPicPr>
          <p:cNvPr id="6" name="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4417" y="570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58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9D88A-81CE-641A-784D-5E121BC2C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4" y="1580933"/>
            <a:ext cx="7695370" cy="3362683"/>
          </a:xfrm>
          <a:prstGeom prst="rect">
            <a:avLst/>
          </a:prstGeom>
        </p:spPr>
      </p:pic>
      <p:sp>
        <p:nvSpPr>
          <p:cNvPr id="8" name="Google Shape;2647;p54">
            <a:extLst>
              <a:ext uri="{FF2B5EF4-FFF2-40B4-BE49-F238E27FC236}">
                <a16:creationId xmlns:a16="http://schemas.microsoft.com/office/drawing/2014/main" id="{2C8BC371-6DDB-4F4D-FD7C-EACF36489EBD}"/>
              </a:ext>
            </a:extLst>
          </p:cNvPr>
          <p:cNvSpPr txBox="1">
            <a:spLocks/>
          </p:cNvSpPr>
          <p:nvPr/>
        </p:nvSpPr>
        <p:spPr>
          <a:xfrm>
            <a:off x="1308000" y="338839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check.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AF991B66-57A0-3362-B887-C85668DD9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9876" y="3848045"/>
            <a:ext cx="670384" cy="11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82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5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88285" y="3267144"/>
            <a:ext cx="5782653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Look, complete and read.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51768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school facilities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2 – Period 4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1757603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7" y="252038"/>
            <a:ext cx="7365183" cy="46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10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E770-0A83-BE93-83AC-68143432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AC36A8-08D3-8F0E-776C-A9C53B22738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F0F3B7-3D3B-4C12-E8C0-8B4C5127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7BD0E-0A16-592C-19F5-F25FBBC4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2" y="110756"/>
            <a:ext cx="6851254" cy="3437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EE0F8-B234-0355-186D-C9E6E8953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40" y="2775252"/>
            <a:ext cx="2823878" cy="2251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39C89-AFAC-7239-3C45-614B696BF8DC}"/>
              </a:ext>
            </a:extLst>
          </p:cNvPr>
          <p:cNvSpPr txBox="1"/>
          <p:nvPr/>
        </p:nvSpPr>
        <p:spPr>
          <a:xfrm>
            <a:off x="2904211" y="1060181"/>
            <a:ext cx="2815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mountains</a:t>
            </a:r>
            <a:endParaRPr lang="en-VN" sz="44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EB857-F490-F2D6-EF6C-FD7116A1E7D7}"/>
              </a:ext>
            </a:extLst>
          </p:cNvPr>
          <p:cNvSpPr txBox="1"/>
          <p:nvPr/>
        </p:nvSpPr>
        <p:spPr>
          <a:xfrm>
            <a:off x="2698944" y="2641025"/>
            <a:ext cx="1085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328679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E770-0A83-BE93-83AC-68143432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AC36A8-08D3-8F0E-776C-A9C53B22738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F0F3B7-3D3B-4C12-E8C0-8B4C5127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7BD0E-0A16-592C-19F5-F25FBBC4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9" y="251517"/>
            <a:ext cx="6974020" cy="3842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B6A4C-055A-290C-5F65-ED0CD0282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54" y="2750976"/>
            <a:ext cx="2902257" cy="2345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439632-9636-58BB-D0B5-9F39B3BF04C5}"/>
              </a:ext>
            </a:extLst>
          </p:cNvPr>
          <p:cNvSpPr txBox="1"/>
          <p:nvPr/>
        </p:nvSpPr>
        <p:spPr>
          <a:xfrm>
            <a:off x="1186447" y="310983"/>
            <a:ext cx="276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How 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9BFB1-4990-AB1F-BF4A-5F52CF482957}"/>
              </a:ext>
            </a:extLst>
          </p:cNvPr>
          <p:cNvSpPr txBox="1"/>
          <p:nvPr/>
        </p:nvSpPr>
        <p:spPr>
          <a:xfrm>
            <a:off x="3581821" y="1367014"/>
            <a:ext cx="1133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two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82120-5E65-265B-B65B-CC0DFEACED94}"/>
              </a:ext>
            </a:extLst>
          </p:cNvPr>
          <p:cNvSpPr txBox="1"/>
          <p:nvPr/>
        </p:nvSpPr>
        <p:spPr>
          <a:xfrm>
            <a:off x="5036613" y="2082757"/>
            <a:ext cx="238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are there</a:t>
            </a:r>
          </a:p>
        </p:txBody>
      </p:sp>
    </p:spTree>
    <p:extLst>
      <p:ext uri="{BB962C8B-B14F-4D97-AF65-F5344CB8AC3E}">
        <p14:creationId xmlns:p14="http://schemas.microsoft.com/office/powerpoint/2010/main" val="321387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sing.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417373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F07DF0-D045-54F3-DF91-A22385A9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0" y="820567"/>
            <a:ext cx="7502322" cy="3358930"/>
          </a:xfrm>
          <a:prstGeom prst="rect">
            <a:avLst/>
          </a:prstGeom>
        </p:spPr>
      </p:pic>
      <p:pic>
        <p:nvPicPr>
          <p:cNvPr id="5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6890" y="825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4927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/>
        </p:nvSpPr>
        <p:spPr>
          <a:xfrm>
            <a:off x="3906252" y="2552894"/>
            <a:ext cx="5085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2400" b="1">
                <a:solidFill>
                  <a:srgbClr val="3CCC8D"/>
                </a:solidFill>
              </a:rPr>
              <a:t>presents</a:t>
            </a:r>
            <a:endParaRPr>
              <a:ea typeface="+mn-ea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3665838" y="2783727"/>
            <a:ext cx="532576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8000" dirty="0">
                <a:solidFill>
                  <a:srgbClr val="F2F2F2"/>
                </a:solidFill>
              </a:rPr>
              <a:t>Nick’s Wilde Deal</a:t>
            </a:r>
            <a:endParaRPr dirty="0">
              <a:ea typeface="+mn-ea"/>
            </a:endParaRPr>
          </a:p>
        </p:txBody>
      </p:sp>
      <p:pic>
        <p:nvPicPr>
          <p:cNvPr id="132" name="Google Shape;132;p25" descr="Image result for zootopia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9467" y="1062309"/>
            <a:ext cx="4982244" cy="150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 descr="Image result for nick wilde"/>
          <p:cNvPicPr preferRelativeResize="0"/>
          <p:nvPr/>
        </p:nvPicPr>
        <p:blipFill rotWithShape="1">
          <a:blip r:embed="rId3">
            <a:alphaModFix/>
          </a:blip>
          <a:srcRect l="9715" t="8975" b="6563"/>
          <a:stretch/>
        </p:blipFill>
        <p:spPr>
          <a:xfrm>
            <a:off x="-7495" y="-5308"/>
            <a:ext cx="4179445" cy="514880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4038600" y="2819693"/>
            <a:ext cx="2971800" cy="1524000"/>
          </a:xfrm>
          <a:prstGeom prst="wedgeRoundRectCallout">
            <a:avLst>
              <a:gd name="adj1" fmla="val -78567"/>
              <a:gd name="adj2" fmla="val -46134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Psssst…hey.</a:t>
            </a:r>
            <a:endParaRPr>
              <a:ea typeface="+mn-ea"/>
            </a:endParaRPr>
          </a:p>
        </p:txBody>
      </p:sp>
      <p:pic>
        <p:nvPicPr>
          <p:cNvPr id="140" name="Google Shape;140;p26" descr="Image result for judy hopps"/>
          <p:cNvPicPr preferRelativeResize="0"/>
          <p:nvPr/>
        </p:nvPicPr>
        <p:blipFill rotWithShape="1">
          <a:blip r:embed="rId4">
            <a:alphaModFix/>
          </a:blip>
          <a:srcRect l="20798" r="30892" b="66823"/>
          <a:stretch/>
        </p:blipFill>
        <p:spPr>
          <a:xfrm flipH="1">
            <a:off x="7174523" y="2876551"/>
            <a:ext cx="1969477" cy="226585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/>
          <p:nvPr/>
        </p:nvSpPr>
        <p:spPr>
          <a:xfrm>
            <a:off x="4038600" y="2808556"/>
            <a:ext cx="2971800" cy="1524000"/>
          </a:xfrm>
          <a:prstGeom prst="wedgeRoundRectCallout">
            <a:avLst>
              <a:gd name="adj1" fmla="val -78567"/>
              <a:gd name="adj2" fmla="val -46134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Hey you.</a:t>
            </a:r>
            <a:endParaRPr>
              <a:ea typeface="+mn-ea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4038600" y="2351356"/>
            <a:ext cx="2971800" cy="1981200"/>
          </a:xfrm>
          <a:prstGeom prst="wedgeRoundRectCallout">
            <a:avLst>
              <a:gd name="adj1" fmla="val -76673"/>
              <a:gd name="adj2" fmla="val -23412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90909"/>
              </a:lnSpc>
            </a:pPr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Wanna make </a:t>
            </a:r>
            <a:b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a deal?</a:t>
            </a:r>
            <a:endParaRPr>
              <a:ea typeface="+mn-ea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38600" y="1817956"/>
            <a:ext cx="3135922" cy="2514600"/>
          </a:xfrm>
          <a:prstGeom prst="wedgeRoundRectCallout">
            <a:avLst>
              <a:gd name="adj1" fmla="val -75426"/>
              <a:gd name="adj2" fmla="val 1978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90909"/>
              </a:lnSpc>
            </a:pPr>
            <a:r>
              <a:rPr lang="vi" sz="36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Answer my question right and I’ll give you a few bucks.</a:t>
            </a:r>
            <a:endParaRPr sz="1100" dirty="0">
              <a:ea typeface="+mn-ea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4038600" y="1829093"/>
            <a:ext cx="3135922" cy="2514600"/>
          </a:xfrm>
          <a:prstGeom prst="wedgeRoundRectCallout">
            <a:avLst>
              <a:gd name="adj1" fmla="val -74081"/>
              <a:gd name="adj2" fmla="val 1418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90909"/>
              </a:lnSpc>
            </a:pPr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You can choose </a:t>
            </a:r>
            <a:b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to take my deal or not.</a:t>
            </a:r>
            <a:endParaRPr>
              <a:ea typeface="+mn-ea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4064244" y="1758983"/>
            <a:ext cx="3135922" cy="2876843"/>
          </a:xfrm>
          <a:prstGeom prst="wedgeRoundRectCallout">
            <a:avLst>
              <a:gd name="adj1" fmla="val -78567"/>
              <a:gd name="adj2" fmla="val 4722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90909"/>
              </a:lnSpc>
            </a:pPr>
            <a: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If not, I may </a:t>
            </a:r>
            <a:b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give you </a:t>
            </a:r>
            <a:r>
              <a:rPr lang="vi" sz="3200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MORE</a:t>
            </a:r>
            <a: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 money or </a:t>
            </a:r>
            <a:b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 dirty="0">
                <a:solidFill>
                  <a:srgbClr val="953734"/>
                </a:solidFill>
                <a:latin typeface="Bodoni"/>
                <a:ea typeface="Bodoni"/>
                <a:cs typeface="Bodoni"/>
                <a:sym typeface="Bodoni"/>
              </a:rPr>
              <a:t>LESS </a:t>
            </a:r>
            <a: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money.</a:t>
            </a:r>
            <a:endParaRPr sz="1050" dirty="0">
              <a:ea typeface="+mn-ea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4038600" y="2841674"/>
            <a:ext cx="2971800" cy="1524000"/>
          </a:xfrm>
          <a:prstGeom prst="wedgeRoundRectCallout">
            <a:avLst>
              <a:gd name="adj1" fmla="val -78567"/>
              <a:gd name="adj2" fmla="val -46134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It’s up to you.</a:t>
            </a:r>
            <a:endParaRPr>
              <a:ea typeface="+mn-ea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4120661" y="2841674"/>
            <a:ext cx="2971800" cy="1524000"/>
          </a:xfrm>
          <a:prstGeom prst="wedgeRoundRectCallout">
            <a:avLst>
              <a:gd name="adj1" fmla="val -78567"/>
              <a:gd name="adj2" fmla="val -46134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32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Wanna play?</a:t>
            </a:r>
            <a:endParaRPr sz="1050" dirty="0">
              <a:ea typeface="+mn-ea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5">
            <a:alphaModFix/>
          </a:blip>
          <a:srcRect b="50000"/>
          <a:stretch/>
        </p:blipFill>
        <p:spPr>
          <a:xfrm rot="-6190716">
            <a:off x="-580586" y="387213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5">
            <a:alphaModFix/>
          </a:blip>
          <a:srcRect b="50000"/>
          <a:stretch/>
        </p:blipFill>
        <p:spPr>
          <a:xfrm rot="-5031820">
            <a:off x="110247" y="384100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5">
            <a:alphaModFix/>
          </a:blip>
          <a:srcRect b="50000"/>
          <a:stretch/>
        </p:blipFill>
        <p:spPr>
          <a:xfrm rot="-4369107">
            <a:off x="963210" y="3970985"/>
            <a:ext cx="2238034" cy="894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2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 descr="Image result for nick wil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6980" y="3562350"/>
            <a:ext cx="1089504" cy="166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>
            <a:hlinkClick r:id="" action="ppaction://hlinkshowjump?jump=nextslide"/>
          </p:cNvPr>
          <p:cNvSpPr/>
          <p:nvPr/>
        </p:nvSpPr>
        <p:spPr>
          <a:xfrm>
            <a:off x="624125" y="1070566"/>
            <a:ext cx="1055448" cy="1055448"/>
          </a:xfrm>
          <a:prstGeom prst="ellipse">
            <a:avLst/>
          </a:prstGeom>
          <a:gradFill>
            <a:gsLst>
              <a:gs pos="0">
                <a:srgbClr val="38C6A1"/>
              </a:gs>
              <a:gs pos="31000">
                <a:srgbClr val="3CCC8D"/>
              </a:gs>
              <a:gs pos="69000">
                <a:srgbClr val="47DD59"/>
              </a:gs>
              <a:gs pos="100000">
                <a:srgbClr val="47DD59"/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 dirty="0">
                <a:solidFill>
                  <a:srgbClr val="FFFFFF"/>
                </a:solidFill>
              </a:rPr>
              <a:t>A</a:t>
            </a:r>
            <a:endParaRPr dirty="0">
              <a:ea typeface="+mn-ea"/>
            </a:endParaRPr>
          </a:p>
        </p:txBody>
      </p:sp>
      <p:sp>
        <p:nvSpPr>
          <p:cNvPr id="158" name="Google Shape;158;p27">
            <a:hlinkClick r:id="rId4" action="ppaction://hlinksldjump"/>
          </p:cNvPr>
          <p:cNvSpPr/>
          <p:nvPr/>
        </p:nvSpPr>
        <p:spPr>
          <a:xfrm>
            <a:off x="4178781" y="983014"/>
            <a:ext cx="1055448" cy="1055448"/>
          </a:xfrm>
          <a:prstGeom prst="ellipse">
            <a:avLst/>
          </a:prstGeom>
          <a:gradFill>
            <a:gsLst>
              <a:gs pos="0">
                <a:srgbClr val="38C6A1"/>
              </a:gs>
              <a:gs pos="31000">
                <a:srgbClr val="3CCC8D"/>
              </a:gs>
              <a:gs pos="69000">
                <a:srgbClr val="47DD59"/>
              </a:gs>
              <a:gs pos="100000">
                <a:srgbClr val="47DD59"/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 dirty="0">
                <a:solidFill>
                  <a:srgbClr val="FFFFFF"/>
                </a:solidFill>
              </a:rPr>
              <a:t>B</a:t>
            </a:r>
            <a:endParaRPr dirty="0">
              <a:ea typeface="+mn-ea"/>
            </a:endParaRPr>
          </a:p>
        </p:txBody>
      </p:sp>
      <p:sp>
        <p:nvSpPr>
          <p:cNvPr id="159" name="Google Shape;159;p27">
            <a:hlinkClick r:id="rId5" action="ppaction://hlinksldjump"/>
          </p:cNvPr>
          <p:cNvSpPr/>
          <p:nvPr/>
        </p:nvSpPr>
        <p:spPr>
          <a:xfrm>
            <a:off x="7600918" y="1070566"/>
            <a:ext cx="1055448" cy="1055448"/>
          </a:xfrm>
          <a:prstGeom prst="ellipse">
            <a:avLst/>
          </a:prstGeom>
          <a:gradFill>
            <a:gsLst>
              <a:gs pos="0">
                <a:srgbClr val="38C6A1"/>
              </a:gs>
              <a:gs pos="31000">
                <a:srgbClr val="3CCC8D"/>
              </a:gs>
              <a:gs pos="69000">
                <a:srgbClr val="47DD59"/>
              </a:gs>
              <a:gs pos="100000">
                <a:srgbClr val="47DD59"/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FFFFFF"/>
                </a:solidFill>
              </a:rPr>
              <a:t>C</a:t>
            </a:r>
            <a:endParaRPr>
              <a:ea typeface="+mn-ea"/>
            </a:endParaRPr>
          </a:p>
        </p:txBody>
      </p:sp>
      <p:sp>
        <p:nvSpPr>
          <p:cNvPr id="160" name="Google Shape;160;p27">
            <a:hlinkClick r:id="rId6" action="ppaction://hlinksldjump"/>
          </p:cNvPr>
          <p:cNvSpPr/>
          <p:nvPr/>
        </p:nvSpPr>
        <p:spPr>
          <a:xfrm>
            <a:off x="624125" y="2409742"/>
            <a:ext cx="1055448" cy="1055448"/>
          </a:xfrm>
          <a:prstGeom prst="ellipse">
            <a:avLst/>
          </a:prstGeom>
          <a:gradFill>
            <a:gsLst>
              <a:gs pos="0">
                <a:srgbClr val="38C6A1"/>
              </a:gs>
              <a:gs pos="31000">
                <a:srgbClr val="3CCC8D"/>
              </a:gs>
              <a:gs pos="69000">
                <a:srgbClr val="47DD59"/>
              </a:gs>
              <a:gs pos="100000">
                <a:srgbClr val="47DD59"/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FFFFFF"/>
                </a:solidFill>
              </a:rPr>
              <a:t>D</a:t>
            </a:r>
            <a:endParaRPr>
              <a:ea typeface="+mn-ea"/>
            </a:endParaRPr>
          </a:p>
        </p:txBody>
      </p:sp>
      <p:sp>
        <p:nvSpPr>
          <p:cNvPr id="161" name="Google Shape;161;p27">
            <a:hlinkClick r:id="rId7" action="ppaction://hlinksldjump"/>
          </p:cNvPr>
          <p:cNvSpPr/>
          <p:nvPr/>
        </p:nvSpPr>
        <p:spPr>
          <a:xfrm>
            <a:off x="4178781" y="2363481"/>
            <a:ext cx="1055448" cy="1055448"/>
          </a:xfrm>
          <a:prstGeom prst="ellipse">
            <a:avLst/>
          </a:prstGeom>
          <a:gradFill>
            <a:gsLst>
              <a:gs pos="0">
                <a:srgbClr val="38C6A1"/>
              </a:gs>
              <a:gs pos="31000">
                <a:srgbClr val="3CCC8D"/>
              </a:gs>
              <a:gs pos="69000">
                <a:srgbClr val="47DD59"/>
              </a:gs>
              <a:gs pos="100000">
                <a:srgbClr val="47DD59"/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FFFFFF"/>
                </a:solidFill>
              </a:rPr>
              <a:t>E</a:t>
            </a:r>
            <a:endParaRPr>
              <a:ea typeface="+mn-ea"/>
            </a:endParaRPr>
          </a:p>
        </p:txBody>
      </p:sp>
      <p:sp>
        <p:nvSpPr>
          <p:cNvPr id="162" name="Google Shape;162;p27">
            <a:hlinkClick r:id="rId8" action="ppaction://hlinksldjump"/>
          </p:cNvPr>
          <p:cNvSpPr/>
          <p:nvPr/>
        </p:nvSpPr>
        <p:spPr>
          <a:xfrm>
            <a:off x="7634048" y="2363481"/>
            <a:ext cx="1055448" cy="1055448"/>
          </a:xfrm>
          <a:prstGeom prst="ellipse">
            <a:avLst/>
          </a:prstGeom>
          <a:gradFill>
            <a:gsLst>
              <a:gs pos="0">
                <a:srgbClr val="38C6A1"/>
              </a:gs>
              <a:gs pos="31000">
                <a:srgbClr val="3CCC8D"/>
              </a:gs>
              <a:gs pos="69000">
                <a:srgbClr val="47DD59"/>
              </a:gs>
              <a:gs pos="100000">
                <a:srgbClr val="47DD59"/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>
                <a:solidFill>
                  <a:srgbClr val="FFFFFF"/>
                </a:solidFill>
              </a:rPr>
              <a:t>F</a:t>
            </a:r>
            <a:endParaRPr>
              <a:ea typeface="+mn-ea"/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832525" y="3954702"/>
            <a:ext cx="1766984" cy="967896"/>
          </a:xfrm>
          <a:prstGeom prst="wedgeRoundRectCallout">
            <a:avLst>
              <a:gd name="adj1" fmla="val -70882"/>
              <a:gd name="adj2" fmla="val -32290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75000"/>
              </a:lnSpc>
            </a:pPr>
            <a:r>
              <a:rPr lang="vi" sz="28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Choose a question.</a:t>
            </a:r>
            <a:endParaRPr sz="1100" dirty="0">
              <a:ea typeface="+mn-ea"/>
            </a:endParaRPr>
          </a:p>
        </p:txBody>
      </p:sp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044BBBA2-1090-193A-8128-579CCE81FDF1}"/>
              </a:ext>
            </a:extLst>
          </p:cNvPr>
          <p:cNvSpPr/>
          <p:nvPr/>
        </p:nvSpPr>
        <p:spPr>
          <a:xfrm>
            <a:off x="7600918" y="4482790"/>
            <a:ext cx="1088578" cy="43980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6848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/>
          <p:nvPr/>
        </p:nvSpPr>
        <p:spPr>
          <a:xfrm>
            <a:off x="419099" y="2108199"/>
            <a:ext cx="8305800" cy="1953051"/>
          </a:xfrm>
          <a:prstGeom prst="roundRect">
            <a:avLst>
              <a:gd name="adj" fmla="val 16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/>
            <a:r>
              <a:rPr lang="en-US" sz="7200" dirty="0">
                <a:solidFill>
                  <a:srgbClr val="A5A5A5"/>
                </a:solidFill>
              </a:rPr>
              <a:t>        </a:t>
            </a:r>
            <a:endParaRPr sz="9675" dirty="0"/>
          </a:p>
        </p:txBody>
      </p:sp>
      <p:sp>
        <p:nvSpPr>
          <p:cNvPr id="2" name="Google Shape;515;p52">
            <a:extLst>
              <a:ext uri="{FF2B5EF4-FFF2-40B4-BE49-F238E27FC236}">
                <a16:creationId xmlns:a16="http://schemas.microsoft.com/office/drawing/2014/main" id="{E6DD9E2D-7006-9C7A-054C-7EA82982EDA2}"/>
              </a:ext>
            </a:extLst>
          </p:cNvPr>
          <p:cNvSpPr/>
          <p:nvPr/>
        </p:nvSpPr>
        <p:spPr>
          <a:xfrm>
            <a:off x="419099" y="64987"/>
            <a:ext cx="8459471" cy="1789213"/>
          </a:xfrm>
          <a:prstGeom prst="roundRect">
            <a:avLst>
              <a:gd name="adj" fmla="val 38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Truculenta Medium"/>
              </a:rPr>
              <a:t>       How many buildings </a:t>
            </a:r>
            <a:r>
              <a:rPr lang="en-US" sz="3200" noProof="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are there </a:t>
            </a:r>
            <a:br>
              <a:rPr lang="en-US" sz="3200" noProof="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</a:br>
            <a:r>
              <a:rPr lang="en-US" sz="3200" noProof="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  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Truculenta Medium"/>
              </a:rPr>
              <a:t>at your school? </a:t>
            </a:r>
          </a:p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  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Truculenta Medium"/>
              </a:rPr>
              <a:t>- </a:t>
            </a:r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______ one. 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  <a:p>
            <a:pPr algn="ctr" defTabSz="914378"/>
            <a:endParaRPr lang="en-VN" dirty="0">
              <a:ea typeface="+mn-ea"/>
            </a:endParaRPr>
          </a:p>
        </p:txBody>
      </p:sp>
      <p:pic>
        <p:nvPicPr>
          <p:cNvPr id="175" name="Google Shape;175;p28" descr="Image result for judy hopps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r="71340" b="10448"/>
          <a:stretch/>
        </p:blipFill>
        <p:spPr>
          <a:xfrm>
            <a:off x="784860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 descr="Image result for judy hopps">
            <a:hlinkClick r:id="rId4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1329" r="40010" b="10448"/>
          <a:stretch/>
        </p:blipFill>
        <p:spPr>
          <a:xfrm>
            <a:off x="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0BBEA1-A2D3-20D0-FB5D-FFC65E869FF6}"/>
              </a:ext>
            </a:extLst>
          </p:cNvPr>
          <p:cNvSpPr txBox="1"/>
          <p:nvPr/>
        </p:nvSpPr>
        <p:spPr>
          <a:xfrm>
            <a:off x="2222501" y="2164487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There is </a:t>
            </a:r>
          </a:p>
          <a:p>
            <a:pPr marL="742950" marR="0" lvl="0" indent="-742950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lang="en-US" sz="3600" dirty="0">
                <a:latin typeface="Comic Sans MS" panose="030F0902030302020204" pitchFamily="66" charset="0"/>
                <a:ea typeface="+mn-ea"/>
              </a:rPr>
              <a:t>There are</a:t>
            </a:r>
          </a:p>
          <a:p>
            <a:pPr marL="742950" marR="0" lvl="0" indent="-742950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It 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A2553-FC81-063D-DA97-4C396F25F578}"/>
              </a:ext>
            </a:extLst>
          </p:cNvPr>
          <p:cNvSpPr txBox="1"/>
          <p:nvPr/>
        </p:nvSpPr>
        <p:spPr>
          <a:xfrm>
            <a:off x="2366921" y="4189383"/>
            <a:ext cx="4572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omic Sans MS" panose="030F0902030302020204" pitchFamily="66" charset="0"/>
                <a:ea typeface="+mn-ea"/>
                <a:sym typeface="Arima Madurai"/>
              </a:rPr>
              <a:t>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ma Madurai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Comic Sans MS" panose="030F0902030302020204" pitchFamily="66" charset="0"/>
                <a:ea typeface="+mn-ea"/>
                <a:sym typeface="Arima Madurai"/>
              </a:rPr>
              <a:t>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ma Madurai"/>
              </a:rPr>
              <a:t>here is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2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493389" y="237661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72535" y="250219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47911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Guessing game</a:t>
            </a:r>
            <a:b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5529" y="2560273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944" y="35817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52246" y="132253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50080" y="133904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29415" y="137860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052247" y="231905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060555" y="24224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039890" y="249034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437742" y="2374951"/>
            <a:ext cx="286180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4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tick.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274962" y="346635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5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</a:t>
            </a:r>
            <a:b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read.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6147462" y="1254789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6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sing.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438480" y="23629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9" descr="Image result for tor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376">
            <a:off x="4817892" y="-419324"/>
            <a:ext cx="4733400" cy="59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/>
        </p:nvSpPr>
        <p:spPr>
          <a:xfrm rot="179472">
            <a:off x="4904989" y="-520797"/>
            <a:ext cx="45937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7200"/>
              <a:t>Nick’s deal:</a:t>
            </a:r>
            <a:endParaRPr>
              <a:ea typeface="+mn-ea"/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282519">
            <a:off x="4681158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506473">
            <a:off x="4855461" y="178585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835683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171226">
            <a:off x="7009986" y="178585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377204">
            <a:off x="5874249" y="2462996"/>
            <a:ext cx="2238034" cy="8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/>
          <p:nvPr/>
        </p:nvSpPr>
        <p:spPr>
          <a:xfrm>
            <a:off x="2071255" y="3054391"/>
            <a:ext cx="2355273" cy="1896644"/>
          </a:xfrm>
          <a:prstGeom prst="wedgeRoundRectCallout">
            <a:avLst>
              <a:gd name="adj1" fmla="val 15652"/>
              <a:gd name="adj2" fmla="val -91187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9375"/>
              </a:lnSpc>
            </a:pP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Great job. </a:t>
            </a:r>
            <a:b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my deal:</a:t>
            </a:r>
            <a:endParaRPr>
              <a:ea typeface="+mn-ea"/>
            </a:endParaRPr>
          </a:p>
        </p:txBody>
      </p:sp>
      <p:sp>
        <p:nvSpPr>
          <p:cNvPr id="191" name="Google Shape;191;p29"/>
          <p:cNvSpPr/>
          <p:nvPr/>
        </p:nvSpPr>
        <p:spPr>
          <a:xfrm>
            <a:off x="2182090" y="2678821"/>
            <a:ext cx="2133600" cy="2272214"/>
          </a:xfrm>
          <a:prstGeom prst="wedgeRoundRectCallout">
            <a:avLst>
              <a:gd name="adj1" fmla="val 16828"/>
              <a:gd name="adj2" fmla="val -66351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6250"/>
              </a:lnSpc>
            </a:pPr>
            <a:r>
              <a:rPr lang="vi" sz="2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I’ll give you </a:t>
            </a:r>
            <a:br>
              <a:rPr lang="vi" sz="2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20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5 bucks </a:t>
            </a:r>
            <a:r>
              <a:rPr lang="vi" sz="2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for answering my question right.</a:t>
            </a:r>
            <a:endParaRPr sz="1050" dirty="0">
              <a:ea typeface="+mn-ea"/>
            </a:endParaRPr>
          </a:p>
        </p:txBody>
      </p:sp>
      <p:sp>
        <p:nvSpPr>
          <p:cNvPr id="192" name="Google Shape;192;p29">
            <a:hlinkClick r:id="rId5" action="ppaction://hlinksldjump"/>
          </p:cNvPr>
          <p:cNvSpPr txBox="1"/>
          <p:nvPr/>
        </p:nvSpPr>
        <p:spPr>
          <a:xfrm rot="179472">
            <a:off x="5666152" y="3587884"/>
            <a:ext cx="348030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800" dirty="0">
                <a:solidFill>
                  <a:srgbClr val="76923C"/>
                </a:solidFill>
              </a:rPr>
              <a:t>DEAL!</a:t>
            </a:r>
            <a:endParaRPr sz="1050" dirty="0">
              <a:ea typeface="+mn-ea"/>
            </a:endParaRPr>
          </a:p>
        </p:txBody>
      </p:sp>
      <p:sp>
        <p:nvSpPr>
          <p:cNvPr id="193" name="Google Shape;193;p29">
            <a:hlinkClick r:id="" action="ppaction://hlinkshowjump?jump=nextslide"/>
          </p:cNvPr>
          <p:cNvSpPr txBox="1"/>
          <p:nvPr/>
        </p:nvSpPr>
        <p:spPr>
          <a:xfrm rot="179472">
            <a:off x="5666847" y="4374364"/>
            <a:ext cx="24604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3600" dirty="0">
                <a:solidFill>
                  <a:srgbClr val="953734"/>
                </a:solidFill>
              </a:rPr>
              <a:t>NO DEAL!</a:t>
            </a:r>
            <a:endParaRPr sz="8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36611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 descr="Image result for judy hopps"/>
          <p:cNvPicPr preferRelativeResize="0"/>
          <p:nvPr/>
        </p:nvPicPr>
        <p:blipFill rotWithShape="1">
          <a:blip r:embed="rId3">
            <a:alphaModFix/>
          </a:blip>
          <a:srcRect l="20355" t="29989" r="7018" b="32111"/>
          <a:stretch/>
        </p:blipFill>
        <p:spPr>
          <a:xfrm>
            <a:off x="0" y="3257551"/>
            <a:ext cx="203454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 descr="Image result for nick wilde"/>
          <p:cNvPicPr preferRelativeResize="0"/>
          <p:nvPr/>
        </p:nvPicPr>
        <p:blipFill rotWithShape="1">
          <a:blip r:embed="rId4">
            <a:alphaModFix/>
          </a:blip>
          <a:srcRect l="35893" t="5781" r="23698" b="52031"/>
          <a:stretch/>
        </p:blipFill>
        <p:spPr>
          <a:xfrm>
            <a:off x="5189220" y="-1"/>
            <a:ext cx="39547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228600" y="285750"/>
            <a:ext cx="5562600" cy="222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lnSpc>
                <a:spcPct val="104848"/>
              </a:lnSpc>
            </a:pPr>
            <a:r>
              <a:rPr lang="vi" sz="6600" b="1">
                <a:solidFill>
                  <a:srgbClr val="F2DADA"/>
                </a:solidFill>
              </a:rPr>
              <a:t>You got conned</a:t>
            </a:r>
            <a:r>
              <a:rPr lang="vi" sz="6600" b="1">
                <a:solidFill>
                  <a:srgbClr val="F2DADA"/>
                </a:solidFill>
                <a:latin typeface="Overlock"/>
                <a:ea typeface="Overlock"/>
                <a:cs typeface="Overlock"/>
                <a:sym typeface="Overlock"/>
              </a:rPr>
              <a:t>!</a:t>
            </a:r>
            <a:endParaRPr>
              <a:ea typeface="+mn-ea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4419600" y="454501"/>
            <a:ext cx="2133600" cy="1507376"/>
          </a:xfrm>
          <a:prstGeom prst="wedgeRoundRectCallout">
            <a:avLst>
              <a:gd name="adj1" fmla="val 76012"/>
              <a:gd name="adj2" fmla="val 29696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83333"/>
              </a:lnSpc>
            </a:pP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</a:t>
            </a:r>
            <a:b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4000" b="1" dirty="0">
                <a:solidFill>
                  <a:srgbClr val="953734"/>
                </a:solidFill>
                <a:latin typeface="Bodoni"/>
                <a:ea typeface="Bodoni"/>
                <a:cs typeface="Bodoni"/>
                <a:sym typeface="Bodoni"/>
              </a:rPr>
              <a:t>1 buck</a:t>
            </a: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  <a:endParaRPr sz="1100" dirty="0">
              <a:ea typeface="+mn-ea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5">
            <a:alphaModFix/>
          </a:blip>
          <a:srcRect b="50000"/>
          <a:stretch/>
        </p:blipFill>
        <p:spPr>
          <a:xfrm rot="-5328576">
            <a:off x="2608533" y="3695273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 descr="Image result for go back icon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00000">
            <a:off x="8621152" y="4666573"/>
            <a:ext cx="333026" cy="3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4563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403860" y="76199"/>
            <a:ext cx="8305800" cy="1148641"/>
          </a:xfrm>
          <a:prstGeom prst="roundRect">
            <a:avLst>
              <a:gd name="adj" fmla="val 38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How many playgrounds are there </a:t>
            </a:r>
            <a:b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</a:br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at your school?</a:t>
            </a:r>
            <a:endParaRPr sz="1200" dirty="0">
              <a:latin typeface="Comic Sans MS" panose="030F0902030302020204" pitchFamily="66" charset="0"/>
              <a:ea typeface="+mn-ea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403860" y="1253928"/>
            <a:ext cx="8305800" cy="2635644"/>
          </a:xfrm>
          <a:prstGeom prst="roundRect">
            <a:avLst>
              <a:gd name="adj" fmla="val 16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6000" dirty="0">
                <a:ea typeface="+mn-ea"/>
              </a:rPr>
              <a:t>                      </a:t>
            </a:r>
            <a:endParaRPr sz="6000" dirty="0">
              <a:ea typeface="+mn-ea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1219200" y="4019550"/>
            <a:ext cx="6675120" cy="914400"/>
          </a:xfrm>
          <a:prstGeom prst="roundRect">
            <a:avLst>
              <a:gd name="adj" fmla="val 3858"/>
            </a:avLst>
          </a:prstGeom>
          <a:gradFill>
            <a:gsLst>
              <a:gs pos="0">
                <a:srgbClr val="47DD59"/>
              </a:gs>
              <a:gs pos="38000">
                <a:srgbClr val="42D571"/>
              </a:gs>
              <a:gs pos="70000">
                <a:srgbClr val="38C6A1"/>
              </a:gs>
              <a:gs pos="100000">
                <a:srgbClr val="38C6A1"/>
              </a:gs>
            </a:gsLst>
            <a:lin ang="54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48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sym typeface="Arima Madurai"/>
              </a:rPr>
              <a:t>There is one.</a:t>
            </a:r>
            <a:endParaRPr dirty="0">
              <a:solidFill>
                <a:schemeClr val="tx1"/>
              </a:solidFill>
              <a:latin typeface="Comic Sans MS" panose="030F0902030302020204" pitchFamily="66" charset="0"/>
              <a:ea typeface="+mn-ea"/>
            </a:endParaRPr>
          </a:p>
        </p:txBody>
      </p:sp>
      <p:pic>
        <p:nvPicPr>
          <p:cNvPr id="213" name="Google Shape;213;p31" descr="Image result for judy hopps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r="71340" b="10448"/>
          <a:stretch/>
        </p:blipFill>
        <p:spPr>
          <a:xfrm>
            <a:off x="784860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 descr="Image result for judy hopps">
            <a:hlinkClick r:id="rId4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1329" r="40010" b="10448"/>
          <a:stretch/>
        </p:blipFill>
        <p:spPr>
          <a:xfrm>
            <a:off x="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734CE-13C9-3B69-B770-36E679E951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t="5047" b="8370"/>
          <a:stretch/>
        </p:blipFill>
        <p:spPr>
          <a:xfrm>
            <a:off x="3073400" y="1354818"/>
            <a:ext cx="2905784" cy="231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2" descr="Image result for tor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376">
            <a:off x="4817892" y="-419324"/>
            <a:ext cx="4733400" cy="59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/>
          <p:nvPr/>
        </p:nvSpPr>
        <p:spPr>
          <a:xfrm rot="179472">
            <a:off x="4904989" y="-520797"/>
            <a:ext cx="45937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7200"/>
              <a:t>Nick’s deal:</a:t>
            </a:r>
            <a:endParaRPr>
              <a:ea typeface="+mn-ea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282519">
            <a:off x="4681158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506473">
            <a:off x="4855461" y="178585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4673882" y="2512955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835683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171226">
            <a:off x="7009986" y="178585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377204">
            <a:off x="6828407" y="2512955"/>
            <a:ext cx="2238034" cy="8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/>
          <p:nvPr/>
        </p:nvSpPr>
        <p:spPr>
          <a:xfrm>
            <a:off x="2071255" y="3054391"/>
            <a:ext cx="2355273" cy="1896644"/>
          </a:xfrm>
          <a:prstGeom prst="wedgeRoundRectCallout">
            <a:avLst>
              <a:gd name="adj1" fmla="val 15652"/>
              <a:gd name="adj2" fmla="val -91187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9375"/>
              </a:lnSpc>
            </a:pP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Great job. </a:t>
            </a:r>
            <a:b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my deal:</a:t>
            </a:r>
            <a:endParaRPr>
              <a:ea typeface="+mn-ea"/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2182090" y="2669482"/>
            <a:ext cx="2133600" cy="2272214"/>
          </a:xfrm>
          <a:prstGeom prst="wedgeRoundRectCallout">
            <a:avLst>
              <a:gd name="adj1" fmla="val 16828"/>
              <a:gd name="adj2" fmla="val -66351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6250"/>
              </a:lnSpc>
            </a:pPr>
            <a:r>
              <a:rPr lang="vi" sz="28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I’ll give you </a:t>
            </a:r>
            <a:br>
              <a:rPr lang="vi" sz="28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28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6 bucks </a:t>
            </a:r>
            <a:r>
              <a:rPr lang="vi" sz="28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for answering my question right.</a:t>
            </a:r>
            <a:endParaRPr sz="1200" dirty="0">
              <a:ea typeface="+mn-ea"/>
            </a:endParaRPr>
          </a:p>
        </p:txBody>
      </p:sp>
      <p:sp>
        <p:nvSpPr>
          <p:cNvPr id="231" name="Google Shape;231;p32">
            <a:hlinkClick r:id="rId5" action="ppaction://hlinksldjump"/>
          </p:cNvPr>
          <p:cNvSpPr txBox="1"/>
          <p:nvPr/>
        </p:nvSpPr>
        <p:spPr>
          <a:xfrm rot="179472">
            <a:off x="5666847" y="3561277"/>
            <a:ext cx="24604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800" dirty="0">
                <a:solidFill>
                  <a:srgbClr val="76923C"/>
                </a:solidFill>
              </a:rPr>
              <a:t>DEAL!</a:t>
            </a:r>
            <a:endParaRPr sz="1050" dirty="0">
              <a:ea typeface="+mn-ea"/>
            </a:endParaRPr>
          </a:p>
        </p:txBody>
      </p:sp>
      <p:sp>
        <p:nvSpPr>
          <p:cNvPr id="232" name="Google Shape;232;p32">
            <a:hlinkClick r:id="" action="ppaction://hlinkshowjump?jump=nextslide"/>
          </p:cNvPr>
          <p:cNvSpPr txBox="1"/>
          <p:nvPr/>
        </p:nvSpPr>
        <p:spPr>
          <a:xfrm rot="179472">
            <a:off x="5666065" y="4342719"/>
            <a:ext cx="36068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400" dirty="0">
                <a:solidFill>
                  <a:srgbClr val="953734"/>
                </a:solidFill>
              </a:rPr>
              <a:t>NO DEAL!</a:t>
            </a:r>
            <a:endParaRPr sz="10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7575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3" descr="Image result for judy hopps"/>
          <p:cNvPicPr preferRelativeResize="0"/>
          <p:nvPr/>
        </p:nvPicPr>
        <p:blipFill rotWithShape="1">
          <a:blip r:embed="rId3">
            <a:alphaModFix/>
          </a:blip>
          <a:srcRect l="20355" t="29989" r="7018" b="32111"/>
          <a:stretch/>
        </p:blipFill>
        <p:spPr>
          <a:xfrm>
            <a:off x="0" y="3257551"/>
            <a:ext cx="203454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 descr="Image result for nick wilde"/>
          <p:cNvPicPr preferRelativeResize="0"/>
          <p:nvPr/>
        </p:nvPicPr>
        <p:blipFill rotWithShape="1">
          <a:blip r:embed="rId4">
            <a:alphaModFix/>
          </a:blip>
          <a:srcRect l="35893" t="5781" r="23698" b="52031"/>
          <a:stretch/>
        </p:blipFill>
        <p:spPr>
          <a:xfrm>
            <a:off x="5189220" y="-1"/>
            <a:ext cx="39547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228600" y="285750"/>
            <a:ext cx="5562600" cy="222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lnSpc>
                <a:spcPct val="104848"/>
              </a:lnSpc>
            </a:pPr>
            <a:r>
              <a:rPr lang="vi" sz="6600" b="1">
                <a:solidFill>
                  <a:srgbClr val="F2DADA"/>
                </a:solidFill>
              </a:rPr>
              <a:t>You got conned</a:t>
            </a:r>
            <a:r>
              <a:rPr lang="vi" sz="6600" b="1">
                <a:solidFill>
                  <a:srgbClr val="F2DADA"/>
                </a:solidFill>
                <a:latin typeface="Overlock"/>
                <a:ea typeface="Overlock"/>
                <a:cs typeface="Overlock"/>
                <a:sym typeface="Overlock"/>
              </a:rPr>
              <a:t>!</a:t>
            </a:r>
            <a:endParaRPr>
              <a:ea typeface="+mn-ea"/>
            </a:endParaRPr>
          </a:p>
        </p:txBody>
      </p:sp>
      <p:sp>
        <p:nvSpPr>
          <p:cNvPr id="241" name="Google Shape;241;p33"/>
          <p:cNvSpPr/>
          <p:nvPr/>
        </p:nvSpPr>
        <p:spPr>
          <a:xfrm>
            <a:off x="4419600" y="454501"/>
            <a:ext cx="2133600" cy="1507376"/>
          </a:xfrm>
          <a:prstGeom prst="wedgeRoundRectCallout">
            <a:avLst>
              <a:gd name="adj1" fmla="val 76012"/>
              <a:gd name="adj2" fmla="val 29696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83333"/>
              </a:lnSpc>
            </a:pP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</a:t>
            </a:r>
            <a:b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4000" b="1" dirty="0">
                <a:solidFill>
                  <a:srgbClr val="953734"/>
                </a:solidFill>
                <a:latin typeface="Bodoni"/>
                <a:ea typeface="Bodoni"/>
                <a:cs typeface="Bodoni"/>
                <a:sym typeface="Bodoni"/>
              </a:rPr>
              <a:t>4 bucks</a:t>
            </a: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  <a:endParaRPr sz="1100" dirty="0">
              <a:ea typeface="+mn-ea"/>
            </a:endParaRPr>
          </a:p>
        </p:txBody>
      </p:sp>
      <p:grpSp>
        <p:nvGrpSpPr>
          <p:cNvPr id="242" name="Google Shape;242;p33"/>
          <p:cNvGrpSpPr/>
          <p:nvPr/>
        </p:nvGrpSpPr>
        <p:grpSpPr>
          <a:xfrm>
            <a:off x="1743242" y="2968121"/>
            <a:ext cx="3644332" cy="2414100"/>
            <a:chOff x="1743241" y="2968121"/>
            <a:chExt cx="3644332" cy="2414100"/>
          </a:xfrm>
        </p:grpSpPr>
        <p:pic>
          <p:nvPicPr>
            <p:cNvPr id="243" name="Google Shape;243;p33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6088336">
              <a:off x="1285344" y="3706290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3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648726">
              <a:off x="2072155" y="3706290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33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328576">
              <a:off x="2919584" y="3690336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33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4665863">
              <a:off x="3594070" y="3746289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" name="Google Shape;247;p33" descr="Image result for go back icon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00000">
            <a:off x="8621152" y="4666573"/>
            <a:ext cx="333026" cy="3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1177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/>
          <p:nvPr/>
        </p:nvSpPr>
        <p:spPr>
          <a:xfrm>
            <a:off x="403860" y="104774"/>
            <a:ext cx="8305800" cy="1149153"/>
          </a:xfrm>
          <a:prstGeom prst="roundRect">
            <a:avLst>
              <a:gd name="adj" fmla="val 38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How many ____ are there </a:t>
            </a:r>
            <a:b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</a:br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at your school?</a:t>
            </a:r>
            <a:endParaRPr lang="en-US" sz="3600" dirty="0">
              <a:latin typeface="Comic Sans MS" panose="030F0902030302020204" pitchFamily="66" charset="0"/>
              <a:ea typeface="+mn-ea"/>
            </a:endParaRPr>
          </a:p>
        </p:txBody>
      </p:sp>
      <p:sp>
        <p:nvSpPr>
          <p:cNvPr id="254" name="Google Shape;254;p34"/>
          <p:cNvSpPr/>
          <p:nvPr/>
        </p:nvSpPr>
        <p:spPr>
          <a:xfrm>
            <a:off x="403860" y="1253928"/>
            <a:ext cx="8305800" cy="2635644"/>
          </a:xfrm>
          <a:prstGeom prst="roundRect">
            <a:avLst>
              <a:gd name="adj" fmla="val 16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lang="en-US" sz="7200" dirty="0">
              <a:ea typeface="+mn-ea"/>
            </a:endParaRPr>
          </a:p>
          <a:p>
            <a:pPr algn="ctr" defTabSz="914378"/>
            <a:endParaRPr sz="7200" dirty="0">
              <a:ea typeface="+mn-ea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1219200" y="4019550"/>
            <a:ext cx="6675120" cy="914400"/>
          </a:xfrm>
          <a:prstGeom prst="roundRect">
            <a:avLst>
              <a:gd name="adj" fmla="val 3858"/>
            </a:avLst>
          </a:prstGeom>
          <a:gradFill>
            <a:gsLst>
              <a:gs pos="0">
                <a:srgbClr val="47DD59"/>
              </a:gs>
              <a:gs pos="38000">
                <a:srgbClr val="42D571"/>
              </a:gs>
              <a:gs pos="70000">
                <a:srgbClr val="38C6A1"/>
              </a:gs>
              <a:gs pos="100000">
                <a:srgbClr val="38C6A1"/>
              </a:gs>
            </a:gsLst>
            <a:lin ang="54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48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sym typeface="Arima Madurai"/>
              </a:rPr>
              <a:t>gardens</a:t>
            </a:r>
            <a:endParaRPr dirty="0">
              <a:solidFill>
                <a:schemeClr val="tx1"/>
              </a:solidFill>
              <a:latin typeface="Comic Sans MS" panose="030F0902030302020204" pitchFamily="66" charset="0"/>
              <a:ea typeface="+mn-ea"/>
            </a:endParaRPr>
          </a:p>
        </p:txBody>
      </p:sp>
      <p:pic>
        <p:nvPicPr>
          <p:cNvPr id="256" name="Google Shape;256;p34" descr="Image result for judy hopps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r="71340" b="10448"/>
          <a:stretch/>
        </p:blipFill>
        <p:spPr>
          <a:xfrm>
            <a:off x="784860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 descr="Image result for judy hopps">
            <a:hlinkClick r:id="rId4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1329" r="40010" b="10448"/>
          <a:stretch/>
        </p:blipFill>
        <p:spPr>
          <a:xfrm>
            <a:off x="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35915-79A2-74B5-BBA1-CDE6F9678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3735" r="1205" b="1367"/>
          <a:stretch/>
        </p:blipFill>
        <p:spPr>
          <a:xfrm>
            <a:off x="3054350" y="1308100"/>
            <a:ext cx="3156413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4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5" descr="Image result for tor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376">
            <a:off x="4817892" y="-419324"/>
            <a:ext cx="4733400" cy="59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 rot="179472">
            <a:off x="4904989" y="-520797"/>
            <a:ext cx="45937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7200"/>
              <a:t>Nick’s deal:</a:t>
            </a:r>
            <a:endParaRPr>
              <a:ea typeface="+mn-ea"/>
            </a:endParaRPr>
          </a:p>
        </p:txBody>
      </p:sp>
      <p:pic>
        <p:nvPicPr>
          <p:cNvPr id="266" name="Google Shape;266;p35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282519">
            <a:off x="5840411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506473">
            <a:off x="6014712" y="178585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5833134" y="2512955"/>
            <a:ext cx="2238034" cy="8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/>
          <p:nvPr/>
        </p:nvSpPr>
        <p:spPr>
          <a:xfrm>
            <a:off x="2071255" y="3054391"/>
            <a:ext cx="2355273" cy="1896644"/>
          </a:xfrm>
          <a:prstGeom prst="wedgeRoundRectCallout">
            <a:avLst>
              <a:gd name="adj1" fmla="val 15652"/>
              <a:gd name="adj2" fmla="val -91187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9375"/>
              </a:lnSpc>
            </a:pP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Great job. </a:t>
            </a:r>
            <a:b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my deal:</a:t>
            </a:r>
            <a:endParaRPr>
              <a:ea typeface="+mn-ea"/>
            </a:endParaRPr>
          </a:p>
        </p:txBody>
      </p:sp>
      <p:sp>
        <p:nvSpPr>
          <p:cNvPr id="270" name="Google Shape;270;p35"/>
          <p:cNvSpPr/>
          <p:nvPr/>
        </p:nvSpPr>
        <p:spPr>
          <a:xfrm>
            <a:off x="2182090" y="2669482"/>
            <a:ext cx="2133600" cy="2272214"/>
          </a:xfrm>
          <a:prstGeom prst="wedgeRoundRectCallout">
            <a:avLst>
              <a:gd name="adj1" fmla="val 16828"/>
              <a:gd name="adj2" fmla="val -66351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6250"/>
              </a:lnSpc>
            </a:pP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I’ll give you </a:t>
            </a:r>
            <a:b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24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3 bucks </a:t>
            </a: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for answering my question right.</a:t>
            </a:r>
            <a:endParaRPr sz="1100" dirty="0">
              <a:ea typeface="+mn-ea"/>
            </a:endParaRPr>
          </a:p>
        </p:txBody>
      </p:sp>
      <p:sp>
        <p:nvSpPr>
          <p:cNvPr id="271" name="Google Shape;271;p35">
            <a:hlinkClick r:id="rId5" action="ppaction://hlinksldjump"/>
          </p:cNvPr>
          <p:cNvSpPr txBox="1"/>
          <p:nvPr/>
        </p:nvSpPr>
        <p:spPr>
          <a:xfrm rot="179472">
            <a:off x="5666847" y="3561277"/>
            <a:ext cx="24604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800" dirty="0">
                <a:solidFill>
                  <a:srgbClr val="76923C"/>
                </a:solidFill>
              </a:rPr>
              <a:t>DEAL!</a:t>
            </a:r>
            <a:endParaRPr sz="1050" dirty="0">
              <a:ea typeface="+mn-ea"/>
            </a:endParaRPr>
          </a:p>
        </p:txBody>
      </p:sp>
      <p:sp>
        <p:nvSpPr>
          <p:cNvPr id="272" name="Google Shape;272;p35">
            <a:hlinkClick r:id="" action="ppaction://hlinkshowjump?jump=nextslide"/>
          </p:cNvPr>
          <p:cNvSpPr txBox="1"/>
          <p:nvPr/>
        </p:nvSpPr>
        <p:spPr>
          <a:xfrm rot="179472">
            <a:off x="5666372" y="4361733"/>
            <a:ext cx="31559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000" dirty="0">
                <a:solidFill>
                  <a:srgbClr val="953734"/>
                </a:solidFill>
              </a:rPr>
              <a:t>NO DEAL!</a:t>
            </a:r>
            <a:endParaRPr sz="9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86939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6" descr="Image result for judy hopps"/>
          <p:cNvPicPr preferRelativeResize="0"/>
          <p:nvPr/>
        </p:nvPicPr>
        <p:blipFill rotWithShape="1">
          <a:blip r:embed="rId3">
            <a:alphaModFix/>
          </a:blip>
          <a:srcRect l="20355" t="29989" r="7018" b="32111"/>
          <a:stretch/>
        </p:blipFill>
        <p:spPr>
          <a:xfrm>
            <a:off x="0" y="3257551"/>
            <a:ext cx="203454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 descr="Image result for nick wilde"/>
          <p:cNvPicPr preferRelativeResize="0"/>
          <p:nvPr/>
        </p:nvPicPr>
        <p:blipFill rotWithShape="1">
          <a:blip r:embed="rId4">
            <a:alphaModFix/>
          </a:blip>
          <a:srcRect l="35893" t="5781" r="23698" b="52031"/>
          <a:stretch/>
        </p:blipFill>
        <p:spPr>
          <a:xfrm>
            <a:off x="5189220" y="-1"/>
            <a:ext cx="39547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228600" y="285750"/>
            <a:ext cx="5562600" cy="222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lnSpc>
                <a:spcPct val="104848"/>
              </a:lnSpc>
            </a:pPr>
            <a:r>
              <a:rPr lang="vi" sz="6600" b="1">
                <a:solidFill>
                  <a:srgbClr val="F2DADA"/>
                </a:solidFill>
              </a:rPr>
              <a:t>You got conned</a:t>
            </a:r>
            <a:r>
              <a:rPr lang="vi" sz="6600" b="1">
                <a:solidFill>
                  <a:srgbClr val="F2DADA"/>
                </a:solidFill>
                <a:latin typeface="Overlock"/>
                <a:ea typeface="Overlock"/>
                <a:cs typeface="Overlock"/>
                <a:sym typeface="Overlock"/>
              </a:rPr>
              <a:t>!</a:t>
            </a:r>
            <a:endParaRPr>
              <a:ea typeface="+mn-ea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4419600" y="454501"/>
            <a:ext cx="2133600" cy="1507376"/>
          </a:xfrm>
          <a:prstGeom prst="wedgeRoundRectCallout">
            <a:avLst>
              <a:gd name="adj1" fmla="val 76012"/>
              <a:gd name="adj2" fmla="val 29696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83333"/>
              </a:lnSpc>
            </a:pP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</a:t>
            </a:r>
            <a:b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4000" b="1" dirty="0">
                <a:solidFill>
                  <a:srgbClr val="953734"/>
                </a:solidFill>
                <a:latin typeface="Bodoni"/>
                <a:ea typeface="Bodoni"/>
                <a:cs typeface="Bodoni"/>
                <a:sym typeface="Bodoni"/>
              </a:rPr>
              <a:t>2 bucks</a:t>
            </a: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  <a:endParaRPr sz="1100" dirty="0">
              <a:ea typeface="+mn-ea"/>
            </a:endParaRPr>
          </a:p>
        </p:txBody>
      </p:sp>
      <p:grpSp>
        <p:nvGrpSpPr>
          <p:cNvPr id="282" name="Google Shape;282;p36"/>
          <p:cNvGrpSpPr/>
          <p:nvPr/>
        </p:nvGrpSpPr>
        <p:grpSpPr>
          <a:xfrm>
            <a:off x="2572514" y="3012799"/>
            <a:ext cx="1946211" cy="2383140"/>
            <a:chOff x="2337374" y="3117074"/>
            <a:chExt cx="1946211" cy="2383140"/>
          </a:xfrm>
        </p:grpSpPr>
        <p:pic>
          <p:nvPicPr>
            <p:cNvPr id="283" name="Google Shape;283;p36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6190716">
              <a:off x="1909188" y="3861149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36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031820">
              <a:off x="2600020" y="3830019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5" name="Google Shape;285;p36" descr="Image result for go back icon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00000">
            <a:off x="8621152" y="4666573"/>
            <a:ext cx="333026" cy="3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376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/>
          <p:nvPr/>
        </p:nvSpPr>
        <p:spPr>
          <a:xfrm>
            <a:off x="403860" y="1612900"/>
            <a:ext cx="8305800" cy="2276672"/>
          </a:xfrm>
          <a:prstGeom prst="roundRect">
            <a:avLst>
              <a:gd name="adj" fmla="val 16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dirty="0">
              <a:ea typeface="+mn-ea"/>
            </a:endParaRPr>
          </a:p>
        </p:txBody>
      </p:sp>
      <p:pic>
        <p:nvPicPr>
          <p:cNvPr id="294" name="Google Shape;294;p37" descr="Image result for judy hopps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r="71340" b="10448"/>
          <a:stretch/>
        </p:blipFill>
        <p:spPr>
          <a:xfrm>
            <a:off x="784860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 descr="Image result for judy hopps">
            <a:hlinkClick r:id="rId4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1329" r="40010" b="10448"/>
          <a:stretch/>
        </p:blipFill>
        <p:spPr>
          <a:xfrm>
            <a:off x="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37;p46">
            <a:extLst>
              <a:ext uri="{FF2B5EF4-FFF2-40B4-BE49-F238E27FC236}">
                <a16:creationId xmlns:a16="http://schemas.microsoft.com/office/drawing/2014/main" id="{B1482D21-6F14-92A4-D8B8-4454006B1CF3}"/>
              </a:ext>
            </a:extLst>
          </p:cNvPr>
          <p:cNvSpPr/>
          <p:nvPr/>
        </p:nvSpPr>
        <p:spPr>
          <a:xfrm>
            <a:off x="434340" y="209549"/>
            <a:ext cx="8305800" cy="1360073"/>
          </a:xfrm>
          <a:prstGeom prst="roundRect">
            <a:avLst>
              <a:gd name="adj" fmla="val 38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320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- _____ </a:t>
            </a:r>
            <a:r>
              <a:rPr lang="en-US" sz="32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computer rooms are there </a:t>
            </a:r>
            <a:br>
              <a:rPr lang="en-US" sz="32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</a:br>
            <a:r>
              <a:rPr lang="en-US" sz="32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at your school?</a:t>
            </a:r>
          </a:p>
          <a:p>
            <a:pPr defTabSz="914378"/>
            <a:r>
              <a:rPr lang="en-US" sz="32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       - There are two.</a:t>
            </a:r>
            <a:endParaRPr lang="en-US" sz="3200" dirty="0">
              <a:latin typeface="Comic Sans MS" panose="030F0902030302020204" pitchFamily="66" charset="0"/>
              <a:ea typeface="+mn-ea"/>
            </a:endParaRPr>
          </a:p>
        </p:txBody>
      </p:sp>
      <p:sp>
        <p:nvSpPr>
          <p:cNvPr id="3" name="Google Shape;439;p46">
            <a:extLst>
              <a:ext uri="{FF2B5EF4-FFF2-40B4-BE49-F238E27FC236}">
                <a16:creationId xmlns:a16="http://schemas.microsoft.com/office/drawing/2014/main" id="{EDBD1ABB-B9D1-698E-DD7E-8CE7667DC2F2}"/>
              </a:ext>
            </a:extLst>
          </p:cNvPr>
          <p:cNvSpPr/>
          <p:nvPr/>
        </p:nvSpPr>
        <p:spPr>
          <a:xfrm>
            <a:off x="1168401" y="4091079"/>
            <a:ext cx="6675120" cy="914400"/>
          </a:xfrm>
          <a:prstGeom prst="roundRect">
            <a:avLst>
              <a:gd name="adj" fmla="val 3858"/>
            </a:avLst>
          </a:prstGeom>
          <a:solidFill>
            <a:srgbClr val="EAF1DD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6000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sym typeface="Patrick Hand"/>
              </a:rPr>
              <a:t>How many</a:t>
            </a:r>
            <a:endParaRPr sz="1200" dirty="0">
              <a:solidFill>
                <a:schemeClr val="tx1"/>
              </a:solidFill>
              <a:latin typeface="Comic Sans MS" panose="030F0902030302020204" pitchFamily="66" charset="0"/>
              <a:ea typeface="+mn-ea"/>
            </a:endParaRPr>
          </a:p>
        </p:txBody>
      </p:sp>
      <p:pic>
        <p:nvPicPr>
          <p:cNvPr id="4" name="Picture 3" descr="Computer Classroom clipart - Clipart World">
            <a:extLst>
              <a:ext uri="{FF2B5EF4-FFF2-40B4-BE49-F238E27FC236}">
                <a16:creationId xmlns:a16="http://schemas.microsoft.com/office/drawing/2014/main" id="{A21A872C-ED03-6B8E-389E-0F408188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13" y="1782070"/>
            <a:ext cx="2526743" cy="18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mputer Classroom clipart - Clipart World">
            <a:extLst>
              <a:ext uri="{FF2B5EF4-FFF2-40B4-BE49-F238E27FC236}">
                <a16:creationId xmlns:a16="http://schemas.microsoft.com/office/drawing/2014/main" id="{782FD40E-7200-609C-79DF-9DA35A96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1782069"/>
            <a:ext cx="2526743" cy="18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8" descr="Image result for tor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376">
            <a:off x="4817892" y="-419324"/>
            <a:ext cx="4733400" cy="59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/>
          <p:cNvSpPr txBox="1"/>
          <p:nvPr/>
        </p:nvSpPr>
        <p:spPr>
          <a:xfrm rot="179472">
            <a:off x="4904989" y="-520797"/>
            <a:ext cx="45937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7200"/>
              <a:t>Nick’s deal:</a:t>
            </a:r>
            <a:endParaRPr>
              <a:ea typeface="+mn-ea"/>
            </a:endParaRPr>
          </a:p>
        </p:txBody>
      </p:sp>
      <p:pic>
        <p:nvPicPr>
          <p:cNvPr id="304" name="Google Shape;304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282519">
            <a:off x="4681158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506473">
            <a:off x="4855461" y="158816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4673882" y="2081996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835683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171226">
            <a:off x="7009986" y="158816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377204">
            <a:off x="6828407" y="2081996"/>
            <a:ext cx="2238034" cy="8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/>
          <p:nvPr/>
        </p:nvSpPr>
        <p:spPr>
          <a:xfrm>
            <a:off x="2071255" y="3054391"/>
            <a:ext cx="2355273" cy="1896644"/>
          </a:xfrm>
          <a:prstGeom prst="wedgeRoundRectCallout">
            <a:avLst>
              <a:gd name="adj1" fmla="val 15652"/>
              <a:gd name="adj2" fmla="val -91187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9375"/>
              </a:lnSpc>
            </a:pP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Great job. </a:t>
            </a:r>
            <a:b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my deal:</a:t>
            </a:r>
            <a:endParaRPr>
              <a:ea typeface="+mn-ea"/>
            </a:endParaRPr>
          </a:p>
        </p:txBody>
      </p:sp>
      <p:sp>
        <p:nvSpPr>
          <p:cNvPr id="311" name="Google Shape;311;p38"/>
          <p:cNvSpPr/>
          <p:nvPr/>
        </p:nvSpPr>
        <p:spPr>
          <a:xfrm>
            <a:off x="2182090" y="2669482"/>
            <a:ext cx="2133600" cy="2272214"/>
          </a:xfrm>
          <a:prstGeom prst="wedgeRoundRectCallout">
            <a:avLst>
              <a:gd name="adj1" fmla="val 16828"/>
              <a:gd name="adj2" fmla="val -66351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6250"/>
              </a:lnSpc>
            </a:pP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I’ll give you </a:t>
            </a:r>
            <a:b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24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7 bucks </a:t>
            </a: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for answering my question right.</a:t>
            </a:r>
            <a:endParaRPr sz="1100" dirty="0">
              <a:ea typeface="+mn-ea"/>
            </a:endParaRPr>
          </a:p>
        </p:txBody>
      </p:sp>
      <p:sp>
        <p:nvSpPr>
          <p:cNvPr id="312" name="Google Shape;312;p38">
            <a:hlinkClick r:id="rId5" action="ppaction://hlinksldjump"/>
          </p:cNvPr>
          <p:cNvSpPr txBox="1"/>
          <p:nvPr/>
        </p:nvSpPr>
        <p:spPr>
          <a:xfrm rot="179472">
            <a:off x="5666847" y="3561277"/>
            <a:ext cx="24604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800" dirty="0">
                <a:solidFill>
                  <a:srgbClr val="76923C"/>
                </a:solidFill>
              </a:rPr>
              <a:t>DEAL!</a:t>
            </a:r>
            <a:endParaRPr sz="1050" dirty="0">
              <a:ea typeface="+mn-ea"/>
            </a:endParaRPr>
          </a:p>
        </p:txBody>
      </p:sp>
      <p:sp>
        <p:nvSpPr>
          <p:cNvPr id="313" name="Google Shape;313;p38">
            <a:hlinkClick r:id="" action="ppaction://hlinkshowjump?jump=nextslide"/>
          </p:cNvPr>
          <p:cNvSpPr txBox="1"/>
          <p:nvPr/>
        </p:nvSpPr>
        <p:spPr>
          <a:xfrm rot="179472">
            <a:off x="5666200" y="4337572"/>
            <a:ext cx="34095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400" dirty="0">
                <a:solidFill>
                  <a:srgbClr val="953734"/>
                </a:solidFill>
              </a:rPr>
              <a:t>NO DEAL!</a:t>
            </a:r>
            <a:endParaRPr sz="1000" dirty="0">
              <a:ea typeface="+mn-ea"/>
            </a:endParaRPr>
          </a:p>
        </p:txBody>
      </p:sp>
      <p:pic>
        <p:nvPicPr>
          <p:cNvPr id="314" name="Google Shape;314;p38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377204">
            <a:off x="5803796" y="2539196"/>
            <a:ext cx="2238034" cy="894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6470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327" y="334728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Guessing game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3856599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39"/>
          <p:cNvGrpSpPr/>
          <p:nvPr/>
        </p:nvGrpSpPr>
        <p:grpSpPr>
          <a:xfrm>
            <a:off x="-850900" y="1088908"/>
            <a:ext cx="2146300" cy="3037887"/>
            <a:chOff x="-850900" y="1088907"/>
            <a:chExt cx="2146300" cy="3037887"/>
          </a:xfrm>
        </p:grpSpPr>
        <p:sp>
          <p:nvSpPr>
            <p:cNvPr id="321" name="Google Shape;321;p39"/>
            <p:cNvSpPr/>
            <p:nvPr/>
          </p:nvSpPr>
          <p:spPr>
            <a:xfrm>
              <a:off x="-241300" y="3790950"/>
              <a:ext cx="1447800" cy="335844"/>
            </a:xfrm>
            <a:prstGeom prst="ellipse">
              <a:avLst/>
            </a:prstGeom>
            <a:solidFill>
              <a:schemeClr val="dk1">
                <a:alpha val="3294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8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39" descr="Image result for nick wild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850900" y="1088907"/>
              <a:ext cx="2146300" cy="29656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3" name="Google Shape;323;p39"/>
          <p:cNvGrpSpPr/>
          <p:nvPr/>
        </p:nvGrpSpPr>
        <p:grpSpPr>
          <a:xfrm>
            <a:off x="240740" y="2241184"/>
            <a:ext cx="6277617" cy="3566882"/>
            <a:chOff x="240740" y="2241183"/>
            <a:chExt cx="6277617" cy="3566882"/>
          </a:xfrm>
        </p:grpSpPr>
        <p:pic>
          <p:nvPicPr>
            <p:cNvPr id="324" name="Google Shape;324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6098019">
              <a:off x="41680" y="3449363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6098019">
              <a:off x="705636" y="3178886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727243">
              <a:off x="1474666" y="2950172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400000">
              <a:off x="2256337" y="3043546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400000">
              <a:off x="3017345" y="2920062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154375">
              <a:off x="3735076" y="3138621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4857788">
              <a:off x="4511400" y="3138621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6098019">
              <a:off x="-214322" y="4153573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6098019">
              <a:off x="449634" y="3883096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727243">
              <a:off x="1218664" y="3654382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400000">
              <a:off x="2000335" y="3747756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400000">
              <a:off x="2761343" y="3624272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5154375">
              <a:off x="3479074" y="3842831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4857788">
              <a:off x="4255398" y="3842831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9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 rot="-4857788">
              <a:off x="4781635" y="4185155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9" name="Google Shape;339;p39" descr="Image result for zootopia"/>
          <p:cNvPicPr preferRelativeResize="0"/>
          <p:nvPr/>
        </p:nvPicPr>
        <p:blipFill rotWithShape="1">
          <a:blip r:embed="rId5">
            <a:alphaModFix/>
          </a:blip>
          <a:srcRect r="14798" b="2527"/>
          <a:stretch/>
        </p:blipFill>
        <p:spPr>
          <a:xfrm>
            <a:off x="5867400" y="0"/>
            <a:ext cx="3276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9"/>
          <p:cNvSpPr txBox="1"/>
          <p:nvPr/>
        </p:nvSpPr>
        <p:spPr>
          <a:xfrm>
            <a:off x="228600" y="285750"/>
            <a:ext cx="5562600" cy="115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lnSpc>
                <a:spcPct val="104848"/>
              </a:lnSpc>
            </a:pPr>
            <a:r>
              <a:rPr lang="vi" sz="6600" b="1">
                <a:solidFill>
                  <a:srgbClr val="EAF1DD"/>
                </a:solidFill>
              </a:rPr>
              <a:t>Nice choice</a:t>
            </a:r>
            <a:r>
              <a:rPr lang="vi" sz="6600" b="1">
                <a:solidFill>
                  <a:srgbClr val="EAF1DD"/>
                </a:solidFill>
                <a:latin typeface="Overlock"/>
                <a:ea typeface="Overlock"/>
                <a:cs typeface="Overlock"/>
                <a:sym typeface="Overlock"/>
              </a:rPr>
              <a:t>!</a:t>
            </a:r>
            <a:endParaRPr>
              <a:ea typeface="+mn-ea"/>
            </a:endParaRPr>
          </a:p>
        </p:txBody>
      </p:sp>
      <p:sp>
        <p:nvSpPr>
          <p:cNvPr id="341" name="Google Shape;341;p39"/>
          <p:cNvSpPr/>
          <p:nvPr/>
        </p:nvSpPr>
        <p:spPr>
          <a:xfrm>
            <a:off x="1155702" y="1323504"/>
            <a:ext cx="4178300" cy="791047"/>
          </a:xfrm>
          <a:prstGeom prst="wedgeRoundRectCallout">
            <a:avLst>
              <a:gd name="adj1" fmla="val -57681"/>
              <a:gd name="adj2" fmla="val 24192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</a:t>
            </a:r>
            <a:r>
              <a:rPr lang="vi" sz="44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15 bucks</a:t>
            </a:r>
            <a:r>
              <a:rPr lang="vi" sz="4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!</a:t>
            </a:r>
            <a:endParaRPr sz="1200" dirty="0">
              <a:ea typeface="+mn-ea"/>
            </a:endParaRPr>
          </a:p>
        </p:txBody>
      </p:sp>
      <p:pic>
        <p:nvPicPr>
          <p:cNvPr id="342" name="Google Shape;342;p39" descr="Image result for go back icon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00000">
            <a:off x="8621152" y="4666573"/>
            <a:ext cx="333026" cy="3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0345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/>
          <p:nvPr/>
        </p:nvSpPr>
        <p:spPr>
          <a:xfrm>
            <a:off x="403860" y="209550"/>
            <a:ext cx="8305800" cy="1092200"/>
          </a:xfrm>
          <a:prstGeom prst="roundRect">
            <a:avLst>
              <a:gd name="adj" fmla="val 38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How many gardens _____ </a:t>
            </a:r>
            <a:b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</a:br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at your school?</a:t>
            </a:r>
            <a:endParaRPr sz="1200" dirty="0">
              <a:latin typeface="Comic Sans MS" panose="030F0902030302020204" pitchFamily="66" charset="0"/>
              <a:ea typeface="+mn-ea"/>
            </a:endParaRPr>
          </a:p>
        </p:txBody>
      </p:sp>
      <p:sp>
        <p:nvSpPr>
          <p:cNvPr id="349" name="Google Shape;349;p40"/>
          <p:cNvSpPr/>
          <p:nvPr/>
        </p:nvSpPr>
        <p:spPr>
          <a:xfrm>
            <a:off x="403860" y="1384300"/>
            <a:ext cx="8305800" cy="2505272"/>
          </a:xfrm>
          <a:prstGeom prst="roundRect">
            <a:avLst>
              <a:gd name="adj" fmla="val 16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3600" dirty="0">
                <a:latin typeface="Comic Sans MS" panose="030F0902030302020204" pitchFamily="66" charset="0"/>
                <a:ea typeface="+mn-ea"/>
              </a:rPr>
              <a:t>A. is there </a:t>
            </a:r>
          </a:p>
          <a:p>
            <a:pPr algn="ctr" defTabSz="914378"/>
            <a:r>
              <a:rPr lang="en-US" sz="3600" dirty="0">
                <a:latin typeface="Comic Sans MS" panose="030F0902030302020204" pitchFamily="66" charset="0"/>
                <a:ea typeface="+mn-ea"/>
              </a:rPr>
              <a:t>  B. are there</a:t>
            </a:r>
          </a:p>
          <a:p>
            <a:pPr algn="ctr" defTabSz="914378"/>
            <a:r>
              <a:rPr lang="en-US" sz="3600" dirty="0">
                <a:latin typeface="Comic Sans MS" panose="030F0902030302020204" pitchFamily="66" charset="0"/>
                <a:ea typeface="+mn-ea"/>
              </a:rPr>
              <a:t>  C. there are</a:t>
            </a:r>
          </a:p>
        </p:txBody>
      </p:sp>
      <p:sp>
        <p:nvSpPr>
          <p:cNvPr id="350" name="Google Shape;350;p40"/>
          <p:cNvSpPr/>
          <p:nvPr/>
        </p:nvSpPr>
        <p:spPr>
          <a:xfrm>
            <a:off x="1219200" y="4019550"/>
            <a:ext cx="6675120" cy="914400"/>
          </a:xfrm>
          <a:prstGeom prst="roundRect">
            <a:avLst>
              <a:gd name="adj" fmla="val 3858"/>
            </a:avLst>
          </a:prstGeom>
          <a:gradFill>
            <a:gsLst>
              <a:gs pos="0">
                <a:srgbClr val="47DD59"/>
              </a:gs>
              <a:gs pos="38000">
                <a:srgbClr val="42D571"/>
              </a:gs>
              <a:gs pos="70000">
                <a:srgbClr val="38C6A1"/>
              </a:gs>
              <a:gs pos="100000">
                <a:srgbClr val="38C6A1"/>
              </a:gs>
            </a:gsLst>
            <a:lin ang="54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4800" dirty="0">
                <a:solidFill>
                  <a:srgbClr val="FF0000"/>
                </a:solidFill>
                <a:latin typeface="Comic Sans MS" panose="030F0902030302020204" pitchFamily="66" charset="0"/>
                <a:ea typeface="+mn-ea"/>
                <a:sym typeface="Arima Madurai"/>
              </a:rPr>
              <a:t>B. are there</a:t>
            </a:r>
            <a:endParaRPr dirty="0">
              <a:solidFill>
                <a:srgbClr val="FF0000"/>
              </a:solidFill>
              <a:latin typeface="Comic Sans MS" panose="030F0902030302020204" pitchFamily="66" charset="0"/>
              <a:ea typeface="+mn-ea"/>
            </a:endParaRPr>
          </a:p>
        </p:txBody>
      </p:sp>
      <p:pic>
        <p:nvPicPr>
          <p:cNvPr id="351" name="Google Shape;351;p40" descr="Image result for judy hopps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r="71340" b="10448"/>
          <a:stretch/>
        </p:blipFill>
        <p:spPr>
          <a:xfrm>
            <a:off x="7975600" y="2399467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 descr="Image result for judy hopps">
            <a:hlinkClick r:id="rId4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1329" r="40010" b="10448"/>
          <a:stretch/>
        </p:blipFill>
        <p:spPr>
          <a:xfrm>
            <a:off x="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0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1" descr="Image result for tor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376">
            <a:off x="4817892" y="-419324"/>
            <a:ext cx="4733400" cy="59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 txBox="1"/>
          <p:nvPr/>
        </p:nvSpPr>
        <p:spPr>
          <a:xfrm rot="179472">
            <a:off x="4904989" y="-520797"/>
            <a:ext cx="45937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7200"/>
              <a:t>Nick’s deal:</a:t>
            </a:r>
            <a:endParaRPr>
              <a:ea typeface="+mn-ea"/>
            </a:endParaRPr>
          </a:p>
        </p:txBody>
      </p:sp>
      <p:pic>
        <p:nvPicPr>
          <p:cNvPr id="361" name="Google Shape;361;p41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282519">
            <a:off x="5806239" y="1481623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506473">
            <a:off x="5980542" y="2129382"/>
            <a:ext cx="2238034" cy="8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/>
          <p:nvPr/>
        </p:nvSpPr>
        <p:spPr>
          <a:xfrm>
            <a:off x="2071255" y="3054391"/>
            <a:ext cx="2355273" cy="1896644"/>
          </a:xfrm>
          <a:prstGeom prst="wedgeRoundRectCallout">
            <a:avLst>
              <a:gd name="adj1" fmla="val 15652"/>
              <a:gd name="adj2" fmla="val -91187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9375"/>
              </a:lnSpc>
            </a:pP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Great job. </a:t>
            </a:r>
            <a:b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my deal:</a:t>
            </a:r>
            <a:endParaRPr>
              <a:ea typeface="+mn-ea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2182090" y="2669482"/>
            <a:ext cx="2133600" cy="2272214"/>
          </a:xfrm>
          <a:prstGeom prst="wedgeRoundRectCallout">
            <a:avLst>
              <a:gd name="adj1" fmla="val 16828"/>
              <a:gd name="adj2" fmla="val -66351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6250"/>
              </a:lnSpc>
            </a:pP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I’ll give you </a:t>
            </a:r>
            <a:b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24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2 bucks </a:t>
            </a: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for answering my question right.</a:t>
            </a:r>
            <a:endParaRPr sz="1100" dirty="0">
              <a:ea typeface="+mn-ea"/>
            </a:endParaRPr>
          </a:p>
        </p:txBody>
      </p:sp>
      <p:sp>
        <p:nvSpPr>
          <p:cNvPr id="365" name="Google Shape;365;p41">
            <a:hlinkClick r:id="rId5" action="ppaction://hlinksldjump"/>
          </p:cNvPr>
          <p:cNvSpPr txBox="1"/>
          <p:nvPr/>
        </p:nvSpPr>
        <p:spPr>
          <a:xfrm rot="179472">
            <a:off x="5666847" y="3422779"/>
            <a:ext cx="246047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5400" dirty="0">
                <a:solidFill>
                  <a:srgbClr val="76923C"/>
                </a:solidFill>
              </a:rPr>
              <a:t>DEAL</a:t>
            </a:r>
            <a:r>
              <a:rPr lang="vi" sz="6600" dirty="0">
                <a:solidFill>
                  <a:srgbClr val="76923C"/>
                </a:solidFill>
              </a:rPr>
              <a:t>!</a:t>
            </a:r>
            <a:endParaRPr dirty="0">
              <a:ea typeface="+mn-ea"/>
            </a:endParaRPr>
          </a:p>
        </p:txBody>
      </p:sp>
      <p:sp>
        <p:nvSpPr>
          <p:cNvPr id="366" name="Google Shape;366;p41">
            <a:hlinkClick r:id="" action="ppaction://hlinkshowjump?jump=nextslide"/>
          </p:cNvPr>
          <p:cNvSpPr txBox="1"/>
          <p:nvPr/>
        </p:nvSpPr>
        <p:spPr>
          <a:xfrm rot="179472">
            <a:off x="5666377" y="4361547"/>
            <a:ext cx="31488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000" dirty="0">
                <a:solidFill>
                  <a:srgbClr val="953734"/>
                </a:solidFill>
              </a:rPr>
              <a:t>NO DEAL!</a:t>
            </a:r>
            <a:endParaRPr sz="9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47396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2" descr="Image result for zootopia"/>
          <p:cNvPicPr preferRelativeResize="0"/>
          <p:nvPr/>
        </p:nvPicPr>
        <p:blipFill rotWithShape="1">
          <a:blip r:embed="rId3">
            <a:alphaModFix/>
          </a:blip>
          <a:srcRect r="14798" b="2527"/>
          <a:stretch/>
        </p:blipFill>
        <p:spPr>
          <a:xfrm>
            <a:off x="5867400" y="0"/>
            <a:ext cx="3276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2"/>
          <p:cNvSpPr txBox="1"/>
          <p:nvPr/>
        </p:nvSpPr>
        <p:spPr>
          <a:xfrm>
            <a:off x="228600" y="285750"/>
            <a:ext cx="5562600" cy="115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lnSpc>
                <a:spcPct val="104848"/>
              </a:lnSpc>
            </a:pPr>
            <a:r>
              <a:rPr lang="vi" sz="6600" b="1">
                <a:solidFill>
                  <a:schemeClr val="accent4">
                    <a:lumMod val="50000"/>
                  </a:schemeClr>
                </a:solidFill>
              </a:rPr>
              <a:t>Nice choice</a:t>
            </a:r>
            <a:r>
              <a:rPr lang="vi" sz="6600" b="1">
                <a:solidFill>
                  <a:schemeClr val="accent4">
                    <a:lumMod val="50000"/>
                  </a:schemeClr>
                </a:solidFill>
                <a:latin typeface="Overlock"/>
                <a:ea typeface="Overlock"/>
                <a:cs typeface="Overlock"/>
                <a:sym typeface="Overlock"/>
              </a:rPr>
              <a:t>!</a:t>
            </a:r>
            <a:endParaRPr>
              <a:solidFill>
                <a:schemeClr val="accent4">
                  <a:lumMod val="50000"/>
                </a:schemeClr>
              </a:solidFill>
              <a:ea typeface="+mn-ea"/>
            </a:endParaRPr>
          </a:p>
        </p:txBody>
      </p:sp>
      <p:grpSp>
        <p:nvGrpSpPr>
          <p:cNvPr id="374" name="Google Shape;374;p42"/>
          <p:cNvGrpSpPr/>
          <p:nvPr/>
        </p:nvGrpSpPr>
        <p:grpSpPr>
          <a:xfrm>
            <a:off x="-850900" y="1088908"/>
            <a:ext cx="2146300" cy="3037887"/>
            <a:chOff x="-850900" y="1088907"/>
            <a:chExt cx="2146300" cy="3037887"/>
          </a:xfrm>
        </p:grpSpPr>
        <p:sp>
          <p:nvSpPr>
            <p:cNvPr id="375" name="Google Shape;375;p42"/>
            <p:cNvSpPr/>
            <p:nvPr/>
          </p:nvSpPr>
          <p:spPr>
            <a:xfrm>
              <a:off x="-241300" y="3790950"/>
              <a:ext cx="1447800" cy="335844"/>
            </a:xfrm>
            <a:prstGeom prst="ellipse">
              <a:avLst/>
            </a:prstGeom>
            <a:solidFill>
              <a:schemeClr val="dk1">
                <a:alpha val="3294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8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" name="Google Shape;376;p42" descr="Image result for nick wild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850900" y="1088907"/>
              <a:ext cx="2146300" cy="29656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7" name="Google Shape;377;p42"/>
          <p:cNvSpPr/>
          <p:nvPr/>
        </p:nvSpPr>
        <p:spPr>
          <a:xfrm>
            <a:off x="1155702" y="1323504"/>
            <a:ext cx="4178300" cy="791047"/>
          </a:xfrm>
          <a:prstGeom prst="wedgeRoundRectCallout">
            <a:avLst>
              <a:gd name="adj1" fmla="val -57681"/>
              <a:gd name="adj2" fmla="val 24192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vi" sz="48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</a:t>
            </a:r>
            <a:r>
              <a:rPr lang="vi" sz="4800" b="1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8 bucks</a:t>
            </a:r>
            <a:r>
              <a:rPr lang="vi" sz="48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!</a:t>
            </a:r>
            <a:endParaRPr>
              <a:ea typeface="+mn-ea"/>
            </a:endParaRPr>
          </a:p>
        </p:txBody>
      </p:sp>
      <p:grpSp>
        <p:nvGrpSpPr>
          <p:cNvPr id="378" name="Google Shape;378;p42"/>
          <p:cNvGrpSpPr/>
          <p:nvPr/>
        </p:nvGrpSpPr>
        <p:grpSpPr>
          <a:xfrm>
            <a:off x="240740" y="2945393"/>
            <a:ext cx="6277617" cy="2862672"/>
            <a:chOff x="131288" y="2898109"/>
            <a:chExt cx="6277617" cy="2862672"/>
          </a:xfrm>
        </p:grpSpPr>
        <p:pic>
          <p:nvPicPr>
            <p:cNvPr id="379" name="Google Shape;379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6098019">
              <a:off x="-323774" y="4106289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6098019">
              <a:off x="340182" y="3835812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727243">
              <a:off x="1109212" y="3607098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400000">
              <a:off x="1890883" y="3700472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400000">
              <a:off x="2651891" y="3576988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154375">
              <a:off x="3369622" y="3795547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4857788">
              <a:off x="4145946" y="3795547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42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4857788">
              <a:off x="4672183" y="4137871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7" name="Google Shape;387;p42" descr="Image result for go back icon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00000">
            <a:off x="8621152" y="4666573"/>
            <a:ext cx="333026" cy="3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2572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/>
          <p:nvPr/>
        </p:nvSpPr>
        <p:spPr>
          <a:xfrm>
            <a:off x="893039" y="95250"/>
            <a:ext cx="7001281" cy="1028700"/>
          </a:xfrm>
          <a:prstGeom prst="roundRect">
            <a:avLst>
              <a:gd name="adj" fmla="val 385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3600" dirty="0">
                <a:solidFill>
                  <a:srgbClr val="205867"/>
                </a:solidFill>
                <a:latin typeface="Comic Sans MS" panose="030F0902030302020204" pitchFamily="66" charset="0"/>
                <a:ea typeface="+mn-ea"/>
                <a:sym typeface="Truculenta Medium"/>
              </a:rPr>
              <a:t>How many buildings are there at your school?</a:t>
            </a:r>
            <a:endParaRPr sz="1200" dirty="0">
              <a:latin typeface="Comic Sans MS" panose="030F0902030302020204" pitchFamily="66" charset="0"/>
              <a:ea typeface="+mn-ea"/>
            </a:endParaRPr>
          </a:p>
        </p:txBody>
      </p:sp>
      <p:sp>
        <p:nvSpPr>
          <p:cNvPr id="394" name="Google Shape;394;p43"/>
          <p:cNvSpPr/>
          <p:nvPr/>
        </p:nvSpPr>
        <p:spPr>
          <a:xfrm>
            <a:off x="403860" y="1253928"/>
            <a:ext cx="8305800" cy="2635644"/>
          </a:xfrm>
          <a:prstGeom prst="roundRect">
            <a:avLst>
              <a:gd name="adj" fmla="val 16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/>
            <a:r>
              <a:rPr lang="en-US" sz="7200" dirty="0"/>
              <a:t>      </a:t>
            </a:r>
            <a:endParaRPr sz="9000" dirty="0">
              <a:ea typeface="+mn-ea"/>
            </a:endParaRPr>
          </a:p>
        </p:txBody>
      </p:sp>
      <p:sp>
        <p:nvSpPr>
          <p:cNvPr id="395" name="Google Shape;395;p43"/>
          <p:cNvSpPr/>
          <p:nvPr/>
        </p:nvSpPr>
        <p:spPr>
          <a:xfrm>
            <a:off x="1219200" y="4019550"/>
            <a:ext cx="6675120" cy="914400"/>
          </a:xfrm>
          <a:prstGeom prst="roundRect">
            <a:avLst>
              <a:gd name="adj" fmla="val 3858"/>
            </a:avLst>
          </a:prstGeom>
          <a:gradFill>
            <a:gsLst>
              <a:gs pos="0">
                <a:srgbClr val="47DD59"/>
              </a:gs>
              <a:gs pos="38000">
                <a:srgbClr val="42D571"/>
              </a:gs>
              <a:gs pos="70000">
                <a:srgbClr val="38C6A1"/>
              </a:gs>
              <a:gs pos="100000">
                <a:srgbClr val="38C6A1"/>
              </a:gs>
            </a:gsLst>
            <a:lin ang="5400000" scaled="0"/>
          </a:gra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r>
              <a:rPr lang="en-US" sz="4800" b="1" dirty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sym typeface="Arima Madurai"/>
              </a:rPr>
              <a:t>There are three.</a:t>
            </a:r>
            <a:endParaRPr b="1" dirty="0">
              <a:solidFill>
                <a:schemeClr val="tx1"/>
              </a:solidFill>
              <a:latin typeface="Comic Sans MS" panose="030F0902030302020204" pitchFamily="66" charset="0"/>
              <a:ea typeface="+mn-ea"/>
            </a:endParaRPr>
          </a:p>
        </p:txBody>
      </p:sp>
      <p:pic>
        <p:nvPicPr>
          <p:cNvPr id="396" name="Google Shape;396;p43" descr="Image result for judy hopps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r="71340" b="10448"/>
          <a:stretch/>
        </p:blipFill>
        <p:spPr>
          <a:xfrm>
            <a:off x="784860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3" descr="Image result for judy hopps">
            <a:hlinkClick r:id="rId4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31329" r="40010" b="10448"/>
          <a:stretch/>
        </p:blipFill>
        <p:spPr>
          <a:xfrm>
            <a:off x="1" y="2404480"/>
            <a:ext cx="1168400" cy="27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C74D8-7619-9978-29D2-1FE330460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74" y="1465450"/>
            <a:ext cx="3551441" cy="22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4" descr="Image result for tor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9376">
            <a:off x="4817892" y="-419324"/>
            <a:ext cx="4733400" cy="59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4"/>
          <p:cNvSpPr txBox="1"/>
          <p:nvPr/>
        </p:nvSpPr>
        <p:spPr>
          <a:xfrm rot="179472">
            <a:off x="4904989" y="-520797"/>
            <a:ext cx="459379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7200"/>
              <a:t>Nick’s deal:</a:t>
            </a:r>
            <a:endParaRPr>
              <a:ea typeface="+mn-ea"/>
            </a:endParaRPr>
          </a:p>
        </p:txBody>
      </p:sp>
      <p:pic>
        <p:nvPicPr>
          <p:cNvPr id="406" name="Google Shape;406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282519">
            <a:off x="4681158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506473">
            <a:off x="4855461" y="158816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4673882" y="2081996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835683" y="1138099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-171226">
            <a:off x="7009986" y="1588168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377204">
            <a:off x="6828407" y="2081996"/>
            <a:ext cx="2238034" cy="89499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/>
          <p:nvPr/>
        </p:nvSpPr>
        <p:spPr>
          <a:xfrm>
            <a:off x="2071255" y="3054391"/>
            <a:ext cx="2355273" cy="1896644"/>
          </a:xfrm>
          <a:prstGeom prst="wedgeRoundRectCallout">
            <a:avLst>
              <a:gd name="adj1" fmla="val 15652"/>
              <a:gd name="adj2" fmla="val -91187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9375"/>
              </a:lnSpc>
            </a:pP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Great job. </a:t>
            </a:r>
            <a:b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320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my deal:</a:t>
            </a:r>
            <a:endParaRPr>
              <a:ea typeface="+mn-ea"/>
            </a:endParaRPr>
          </a:p>
        </p:txBody>
      </p:sp>
      <p:sp>
        <p:nvSpPr>
          <p:cNvPr id="413" name="Google Shape;413;p44"/>
          <p:cNvSpPr/>
          <p:nvPr/>
        </p:nvSpPr>
        <p:spPr>
          <a:xfrm>
            <a:off x="2182090" y="2669482"/>
            <a:ext cx="2133600" cy="2272214"/>
          </a:xfrm>
          <a:prstGeom prst="wedgeRoundRectCallout">
            <a:avLst>
              <a:gd name="adj1" fmla="val 16828"/>
              <a:gd name="adj2" fmla="val -66351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106250"/>
              </a:lnSpc>
            </a:pP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I’ll give you </a:t>
            </a:r>
            <a:b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2400" b="1" dirty="0">
                <a:solidFill>
                  <a:srgbClr val="76923C"/>
                </a:solidFill>
                <a:latin typeface="Bodoni"/>
                <a:ea typeface="Bodoni"/>
                <a:cs typeface="Bodoni"/>
                <a:sym typeface="Bodoni"/>
              </a:rPr>
              <a:t>8 bucks </a:t>
            </a:r>
            <a:r>
              <a:rPr lang="vi" sz="24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for answering my question right.</a:t>
            </a:r>
            <a:endParaRPr sz="1100" dirty="0">
              <a:ea typeface="+mn-ea"/>
            </a:endParaRPr>
          </a:p>
        </p:txBody>
      </p:sp>
      <p:sp>
        <p:nvSpPr>
          <p:cNvPr id="414" name="Google Shape;414;p44">
            <a:hlinkClick r:id="rId5" action="ppaction://hlinksldjump"/>
          </p:cNvPr>
          <p:cNvSpPr txBox="1"/>
          <p:nvPr/>
        </p:nvSpPr>
        <p:spPr>
          <a:xfrm rot="179472">
            <a:off x="5666847" y="3561277"/>
            <a:ext cx="24604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800" dirty="0">
                <a:solidFill>
                  <a:srgbClr val="76923C"/>
                </a:solidFill>
              </a:rPr>
              <a:t>DEAL!</a:t>
            </a:r>
            <a:endParaRPr sz="1050" dirty="0">
              <a:ea typeface="+mn-ea"/>
            </a:endParaRPr>
          </a:p>
        </p:txBody>
      </p:sp>
      <p:sp>
        <p:nvSpPr>
          <p:cNvPr id="415" name="Google Shape;415;p44">
            <a:hlinkClick r:id="" action="ppaction://hlinkshowjump?jump=nextslide"/>
          </p:cNvPr>
          <p:cNvSpPr txBox="1"/>
          <p:nvPr/>
        </p:nvSpPr>
        <p:spPr>
          <a:xfrm rot="179472">
            <a:off x="5666607" y="4321975"/>
            <a:ext cx="2811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/>
            <a:r>
              <a:rPr lang="vi" sz="4400" dirty="0">
                <a:solidFill>
                  <a:srgbClr val="953734"/>
                </a:solidFill>
              </a:rPr>
              <a:t>NO DEAL!</a:t>
            </a:r>
            <a:endParaRPr sz="1000" dirty="0">
              <a:ea typeface="+mn-ea"/>
            </a:endParaRPr>
          </a:p>
        </p:txBody>
      </p:sp>
      <p:pic>
        <p:nvPicPr>
          <p:cNvPr id="416" name="Google Shape;416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 rot="432824">
            <a:off x="4673882" y="2539196"/>
            <a:ext cx="2238034" cy="89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828407" y="2539196"/>
            <a:ext cx="2238034" cy="894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2386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45" descr="Image result for judy hopps"/>
          <p:cNvPicPr preferRelativeResize="0"/>
          <p:nvPr/>
        </p:nvPicPr>
        <p:blipFill rotWithShape="1">
          <a:blip r:embed="rId3">
            <a:alphaModFix/>
          </a:blip>
          <a:srcRect l="20355" t="29989" r="7018" b="32111"/>
          <a:stretch/>
        </p:blipFill>
        <p:spPr>
          <a:xfrm>
            <a:off x="0" y="3257551"/>
            <a:ext cx="203454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5" descr="Image result for nick wilde"/>
          <p:cNvPicPr preferRelativeResize="0"/>
          <p:nvPr/>
        </p:nvPicPr>
        <p:blipFill rotWithShape="1">
          <a:blip r:embed="rId4">
            <a:alphaModFix/>
          </a:blip>
          <a:srcRect l="35893" t="5781" r="23698" b="52031"/>
          <a:stretch/>
        </p:blipFill>
        <p:spPr>
          <a:xfrm>
            <a:off x="5189220" y="-1"/>
            <a:ext cx="39547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5"/>
          <p:cNvSpPr txBox="1"/>
          <p:nvPr/>
        </p:nvSpPr>
        <p:spPr>
          <a:xfrm>
            <a:off x="228600" y="285750"/>
            <a:ext cx="5562600" cy="222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lnSpc>
                <a:spcPct val="104848"/>
              </a:lnSpc>
            </a:pPr>
            <a:r>
              <a:rPr lang="vi" sz="6600" b="1">
                <a:solidFill>
                  <a:schemeClr val="tx2">
                    <a:lumMod val="50000"/>
                  </a:schemeClr>
                </a:solidFill>
              </a:rPr>
              <a:t>You got conned</a:t>
            </a:r>
            <a:r>
              <a:rPr lang="vi" sz="6600" b="1">
                <a:solidFill>
                  <a:schemeClr val="tx2">
                    <a:lumMod val="50000"/>
                  </a:schemeClr>
                </a:solidFill>
                <a:latin typeface="Overlock"/>
                <a:ea typeface="Overlock"/>
                <a:cs typeface="Overlock"/>
                <a:sym typeface="Overlock"/>
              </a:rPr>
              <a:t>!</a:t>
            </a:r>
            <a:endParaRPr>
              <a:solidFill>
                <a:schemeClr val="tx2">
                  <a:lumMod val="50000"/>
                </a:schemeClr>
              </a:solidFill>
              <a:ea typeface="+mn-ea"/>
            </a:endParaRPr>
          </a:p>
        </p:txBody>
      </p:sp>
      <p:sp>
        <p:nvSpPr>
          <p:cNvPr id="426" name="Google Shape;426;p45"/>
          <p:cNvSpPr/>
          <p:nvPr/>
        </p:nvSpPr>
        <p:spPr>
          <a:xfrm>
            <a:off x="4419600" y="454501"/>
            <a:ext cx="2133600" cy="1507376"/>
          </a:xfrm>
          <a:prstGeom prst="wedgeRoundRectCallout">
            <a:avLst>
              <a:gd name="adj1" fmla="val 76012"/>
              <a:gd name="adj2" fmla="val 29696"/>
              <a:gd name="adj3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83333"/>
              </a:lnSpc>
            </a:pP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Here’s </a:t>
            </a:r>
            <a:b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</a:br>
            <a:r>
              <a:rPr lang="vi" sz="4000" b="1" dirty="0">
                <a:solidFill>
                  <a:srgbClr val="953734"/>
                </a:solidFill>
                <a:latin typeface="Bodoni"/>
                <a:ea typeface="Bodoni"/>
                <a:cs typeface="Bodoni"/>
                <a:sym typeface="Bodoni"/>
              </a:rPr>
              <a:t>3 bucks</a:t>
            </a:r>
            <a:r>
              <a:rPr lang="vi" sz="4000" dirty="0">
                <a:solidFill>
                  <a:srgbClr val="262626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  <a:endParaRPr sz="1100" dirty="0">
              <a:ea typeface="+mn-ea"/>
            </a:endParaRPr>
          </a:p>
        </p:txBody>
      </p:sp>
      <p:grpSp>
        <p:nvGrpSpPr>
          <p:cNvPr id="427" name="Google Shape;427;p45"/>
          <p:cNvGrpSpPr/>
          <p:nvPr/>
        </p:nvGrpSpPr>
        <p:grpSpPr>
          <a:xfrm rot="-296756">
            <a:off x="2352823" y="2972123"/>
            <a:ext cx="2992709" cy="2491687"/>
            <a:chOff x="2337374" y="3117074"/>
            <a:chExt cx="2992709" cy="2491687"/>
          </a:xfrm>
        </p:grpSpPr>
        <p:pic>
          <p:nvPicPr>
            <p:cNvPr id="428" name="Google Shape;428;p45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6190716">
              <a:off x="1909188" y="3861149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45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5031820">
              <a:off x="2600020" y="3830019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45"/>
            <p:cNvPicPr preferRelativeResize="0"/>
            <p:nvPr/>
          </p:nvPicPr>
          <p:blipFill rotWithShape="1">
            <a:blip r:embed="rId5">
              <a:alphaModFix/>
            </a:blip>
            <a:srcRect b="50000"/>
            <a:stretch/>
          </p:blipFill>
          <p:spPr>
            <a:xfrm rot="-4369107">
              <a:off x="3452983" y="3959996"/>
              <a:ext cx="2238034" cy="894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1" name="Google Shape;431;p45" descr="Image result for go back icon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00000">
            <a:off x="8621152" y="4666573"/>
            <a:ext cx="333026" cy="33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708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ports are for Everybody, UCLA Athletic Hall of Fame Press Room, Los  Angeles, November 16 2022 | AllEvents.in">
            <a:extLst>
              <a:ext uri="{FF2B5EF4-FFF2-40B4-BE49-F238E27FC236}">
                <a16:creationId xmlns:a16="http://schemas.microsoft.com/office/drawing/2014/main" id="{C82B0BF3-2F4B-B179-F464-D32BB8492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8" t="79313" r="2215" b="1408"/>
          <a:stretch/>
        </p:blipFill>
        <p:spPr bwMode="auto">
          <a:xfrm>
            <a:off x="2573867" y="1574798"/>
            <a:ext cx="4383156" cy="27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4D2AE2-600B-E792-1D74-4C69EA064CAC}"/>
              </a:ext>
            </a:extLst>
          </p:cNvPr>
          <p:cNvSpPr txBox="1"/>
          <p:nvPr/>
        </p:nvSpPr>
        <p:spPr>
          <a:xfrm>
            <a:off x="2573867" y="246882"/>
            <a:ext cx="5425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cs typeface="Arial"/>
                <a:sym typeface="Arial"/>
              </a:rPr>
              <a:t>What is this?</a:t>
            </a:r>
          </a:p>
        </p:txBody>
      </p:sp>
    </p:spTree>
    <p:extLst>
      <p:ext uri="{BB962C8B-B14F-4D97-AF65-F5344CB8AC3E}">
        <p14:creationId xmlns:p14="http://schemas.microsoft.com/office/powerpoint/2010/main" val="309406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ports are for Everybody, UCLA Athletic Hall of Fame Press Room, Los  Angeles, November 16 2022 | AllEvents.in">
            <a:extLst>
              <a:ext uri="{FF2B5EF4-FFF2-40B4-BE49-F238E27FC236}">
                <a16:creationId xmlns:a16="http://schemas.microsoft.com/office/drawing/2014/main" id="{C82B0BF3-2F4B-B179-F464-D32BB8492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4" t="-956" r="-1059" b="-2930"/>
          <a:stretch/>
        </p:blipFill>
        <p:spPr bwMode="auto">
          <a:xfrm>
            <a:off x="0" y="154818"/>
            <a:ext cx="8115442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647;p54">
            <a:extLst>
              <a:ext uri="{FF2B5EF4-FFF2-40B4-BE49-F238E27FC236}">
                <a16:creationId xmlns:a16="http://schemas.microsoft.com/office/drawing/2014/main" id="{EFA9DCA2-424C-6F4A-BF56-4B3D021FEA83}"/>
              </a:ext>
            </a:extLst>
          </p:cNvPr>
          <p:cNvSpPr txBox="1">
            <a:spLocks/>
          </p:cNvSpPr>
          <p:nvPr/>
        </p:nvSpPr>
        <p:spPr>
          <a:xfrm>
            <a:off x="3277207" y="4325005"/>
            <a:ext cx="2589586" cy="6636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playground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002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94D2AE2-600B-E792-1D74-4C69EA064CAC}"/>
              </a:ext>
            </a:extLst>
          </p:cNvPr>
          <p:cNvSpPr txBox="1"/>
          <p:nvPr/>
        </p:nvSpPr>
        <p:spPr>
          <a:xfrm>
            <a:off x="2573867" y="246882"/>
            <a:ext cx="5425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cs typeface="Arial"/>
                <a:sym typeface="Arial"/>
              </a:rPr>
              <a:t>What is this?</a:t>
            </a:r>
          </a:p>
        </p:txBody>
      </p:sp>
      <p:pic>
        <p:nvPicPr>
          <p:cNvPr id="2" name="Picture 2" descr="Premium Vector | Garden scene with vagetable in ground beds">
            <a:extLst>
              <a:ext uri="{FF2B5EF4-FFF2-40B4-BE49-F238E27FC236}">
                <a16:creationId xmlns:a16="http://schemas.microsoft.com/office/drawing/2014/main" id="{D064EF9A-AE9D-2BFE-AFE8-C37EC4048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7" r="85526"/>
          <a:stretch/>
        </p:blipFill>
        <p:spPr bwMode="auto">
          <a:xfrm>
            <a:off x="2538087" y="1077879"/>
            <a:ext cx="4067825" cy="39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9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215E-DAE8-6DCB-3934-8CFDEFDF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92CC1E-BAE9-09A8-8439-24FC6828225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CA47A65-FA4A-8869-8641-3943CE72C0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F0B1D9-2687-ABE8-8806-BA4FE8BC6313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3349A1-C0D4-54B7-49ED-DDAF05F5C98F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31D21E7-978E-A69F-6334-0EBE5AE5742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3DE111D-67BB-DA85-445B-CDC74AD96621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5C2028F-26B9-0A78-9479-A16B43B84B2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01AB206-FD0C-8C1B-005D-F6E40F1CE716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FB59EE-7BC7-C64E-281B-B31D2B26ED87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E1EA744-2AD8-DECD-BC4B-437C0CD5258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643EE368-DFFE-94AF-19F6-B0E2491AFA00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56BE0A0-134F-A1B8-A75D-37CFF41CBBA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2" descr="Premium Vector | Garden scene with vagetable in ground beds">
            <a:extLst>
              <a:ext uri="{FF2B5EF4-FFF2-40B4-BE49-F238E27FC236}">
                <a16:creationId xmlns:a16="http://schemas.microsoft.com/office/drawing/2014/main" id="{2934EA74-63D9-F3AD-4166-059F64F3D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9" r="-954" b="-2"/>
          <a:stretch/>
        </p:blipFill>
        <p:spPr bwMode="auto">
          <a:xfrm>
            <a:off x="720000" y="153941"/>
            <a:ext cx="7536070" cy="41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647;p54">
            <a:extLst>
              <a:ext uri="{FF2B5EF4-FFF2-40B4-BE49-F238E27FC236}">
                <a16:creationId xmlns:a16="http://schemas.microsoft.com/office/drawing/2014/main" id="{A97E104A-C903-82D3-B975-5B43D6BAF42D}"/>
              </a:ext>
            </a:extLst>
          </p:cNvPr>
          <p:cNvSpPr txBox="1">
            <a:spLocks/>
          </p:cNvSpPr>
          <p:nvPr/>
        </p:nvSpPr>
        <p:spPr>
          <a:xfrm>
            <a:off x="2955843" y="4100813"/>
            <a:ext cx="2695890" cy="9254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garden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919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997EC00-30C3-5258-8725-C56D35E58896}"/>
              </a:ext>
            </a:extLst>
          </p:cNvPr>
          <p:cNvSpPr txBox="1"/>
          <p:nvPr/>
        </p:nvSpPr>
        <p:spPr>
          <a:xfrm>
            <a:off x="2533526" y="408246"/>
            <a:ext cx="5425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cs typeface="Arial"/>
                <a:sym typeface="Arial"/>
              </a:rPr>
              <a:t>What is this?</a:t>
            </a:r>
          </a:p>
        </p:txBody>
      </p:sp>
      <p:pic>
        <p:nvPicPr>
          <p:cNvPr id="17" name="Picture 2" descr="Buildings Clip Art Free PNG Image｜Illustoon">
            <a:extLst>
              <a:ext uri="{FF2B5EF4-FFF2-40B4-BE49-F238E27FC236}">
                <a16:creationId xmlns:a16="http://schemas.microsoft.com/office/drawing/2014/main" id="{5D953B25-7FF0-EF95-77F7-B06348713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63" b="93646" l="7708" r="90417">
                        <a14:foregroundMark x1="48125" y1="8750" x2="48125" y2="8750"/>
                        <a14:foregroundMark x1="48125" y1="8750" x2="48125" y2="8750"/>
                        <a14:foregroundMark x1="48125" y1="6563" x2="48125" y2="6563"/>
                        <a14:foregroundMark x1="48125" y1="6563" x2="48125" y2="6563"/>
                        <a14:foregroundMark x1="51042" y1="45938" x2="53229" y2="67813"/>
                        <a14:foregroundMark x1="19688" y1="49167" x2="19792" y2="67917"/>
                        <a14:foregroundMark x1="19792" y1="67917" x2="29167" y2="79063"/>
                        <a14:foregroundMark x1="29167" y1="79063" x2="49583" y2="87813"/>
                        <a14:foregroundMark x1="40521" y1="90000" x2="54896" y2="90417"/>
                        <a14:foregroundMark x1="54896" y1="90417" x2="57292" y2="83125"/>
                        <a14:foregroundMark x1="82813" y1="74375" x2="82813" y2="74375"/>
                        <a14:foregroundMark x1="82813" y1="74375" x2="82813" y2="74375"/>
                        <a14:foregroundMark x1="86458" y1="75417" x2="82396" y2="74688"/>
                        <a14:foregroundMark x1="50000" y1="93646" x2="58750" y2="87813"/>
                        <a14:foregroundMark x1="12812" y1="75417" x2="12812" y2="75417"/>
                        <a14:foregroundMark x1="12812" y1="75417" x2="12812" y2="75417"/>
                        <a14:foregroundMark x1="7708" y1="75417" x2="7708" y2="75417"/>
                        <a14:foregroundMark x1="7708" y1="75417" x2="7708" y2="75417"/>
                        <a14:foregroundMark x1="90104" y1="74688" x2="90104" y2="74688"/>
                        <a14:foregroundMark x1="90104" y1="74688" x2="90104" y2="74688"/>
                        <a14:foregroundMark x1="87917" y1="75104" x2="89688" y2="75833"/>
                        <a14:foregroundMark x1="90104" y1="75104" x2="90104" y2="75104"/>
                        <a14:foregroundMark x1="90104" y1="75104" x2="90104" y2="75104"/>
                        <a14:foregroundMark x1="90417" y1="75104" x2="90417" y2="75104"/>
                        <a14:foregroundMark x1="90417" y1="75104" x2="90417" y2="7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97" t="73716" r="27577" b="10947"/>
          <a:stretch/>
        </p:blipFill>
        <p:spPr bwMode="auto">
          <a:xfrm>
            <a:off x="3133164" y="1534435"/>
            <a:ext cx="2649071" cy="27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88042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10522</TotalTime>
  <Words>1309</Words>
  <Application>Microsoft Office PowerPoint</Application>
  <PresentationFormat>On-screen Show (16:9)</PresentationFormat>
  <Paragraphs>197</Paragraphs>
  <Slides>46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Sport Day</vt:lpstr>
      <vt:lpstr>Catamaran</vt:lpstr>
      <vt:lpstr>Arial</vt:lpstr>
      <vt:lpstr>Comic Sans MS</vt:lpstr>
      <vt:lpstr>Overlock</vt:lpstr>
      <vt:lpstr>Bodoni</vt:lpstr>
      <vt:lpstr>Coiny</vt:lpstr>
      <vt:lpstr>Chalkboard</vt:lpstr>
      <vt:lpstr>Calibri</vt:lpstr>
      <vt:lpstr>Dosis</vt:lpstr>
      <vt:lpstr>International Coffee Day by Slidesgo</vt:lpstr>
      <vt:lpstr>PowerPoint Presentation</vt:lpstr>
      <vt:lpstr> Our school facilities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Administrator</cp:lastModifiedBy>
  <cp:revision>71</cp:revision>
  <dcterms:modified xsi:type="dcterms:W3CDTF">2024-11-25T01:10:54Z</dcterms:modified>
</cp:coreProperties>
</file>