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4" r:id="rId2"/>
    <p:sldMasterId id="2147483696" r:id="rId3"/>
  </p:sldMasterIdLst>
  <p:notesMasterIdLst>
    <p:notesMasterId r:id="rId30"/>
  </p:notesMasterIdLst>
  <p:sldIdLst>
    <p:sldId id="338" r:id="rId4"/>
    <p:sldId id="310" r:id="rId5"/>
    <p:sldId id="315" r:id="rId6"/>
    <p:sldId id="280" r:id="rId7"/>
    <p:sldId id="281" r:id="rId8"/>
    <p:sldId id="282" r:id="rId9"/>
    <p:sldId id="283" r:id="rId10"/>
    <p:sldId id="335" r:id="rId11"/>
    <p:sldId id="297" r:id="rId12"/>
    <p:sldId id="298" r:id="rId13"/>
    <p:sldId id="299" r:id="rId14"/>
    <p:sldId id="300" r:id="rId15"/>
    <p:sldId id="328" r:id="rId16"/>
    <p:sldId id="340" r:id="rId17"/>
    <p:sldId id="305" r:id="rId18"/>
    <p:sldId id="306" r:id="rId19"/>
    <p:sldId id="307" r:id="rId20"/>
    <p:sldId id="308" r:id="rId21"/>
    <p:sldId id="334" r:id="rId22"/>
    <p:sldId id="341" r:id="rId23"/>
    <p:sldId id="319" r:id="rId24"/>
    <p:sldId id="320" r:id="rId25"/>
    <p:sldId id="321" r:id="rId26"/>
    <p:sldId id="322" r:id="rId27"/>
    <p:sldId id="323" r:id="rId28"/>
    <p:sldId id="339" r:id="rId29"/>
  </p:sldIdLst>
  <p:sldSz cx="12192000" cy="6858000"/>
  <p:notesSz cx="6858000" cy="9144000"/>
  <p:embeddedFontLst>
    <p:embeddedFont>
      <p:font typeface=".VnAvant" panose="020B7200000000000000"/>
      <p:regular r:id="rId31"/>
      <p:bold r:id="rId32"/>
      <p:italic r:id="rId33"/>
      <p:boldItalic r:id="rId34"/>
    </p:embeddedFont>
    <p:embeddedFont>
      <p:font typeface="Candara Light" panose="020E0502030303020204" pitchFamily="34" charset="0"/>
      <p:regular r:id="rId35"/>
      <p: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F6FA559-C0EF-3F47-8717-DAA171F59E5E}">
          <p14:sldIdLst>
            <p14:sldId id="338"/>
            <p14:sldId id="310"/>
          </p14:sldIdLst>
        </p14:section>
        <p14:section name="Warm-up" id="{0B0D45E9-AC16-334F-AC19-65B9E73571B5}">
          <p14:sldIdLst>
            <p14:sldId id="315"/>
            <p14:sldId id="280"/>
            <p14:sldId id="281"/>
            <p14:sldId id="282"/>
            <p14:sldId id="283"/>
          </p14:sldIdLst>
        </p14:section>
        <p14:section name="Listen and repeat" id="{F761AD5F-A6A6-FE46-B51C-5BF13F663B26}">
          <p14:sldIdLst>
            <p14:sldId id="335"/>
            <p14:sldId id="297"/>
            <p14:sldId id="298"/>
            <p14:sldId id="299"/>
            <p14:sldId id="300"/>
          </p14:sldIdLst>
        </p14:section>
        <p14:section name="Let's talk" id="{A7EBB15D-DCF6-7447-909C-9148DA4D9F22}">
          <p14:sldIdLst>
            <p14:sldId id="328"/>
            <p14:sldId id="340"/>
            <p14:sldId id="305"/>
            <p14:sldId id="306"/>
            <p14:sldId id="307"/>
            <p14:sldId id="308"/>
          </p14:sldIdLst>
        </p14:section>
        <p14:section name="Let's sing" id="{19902048-E559-AB42-B6D6-865F45587F1D}">
          <p14:sldIdLst>
            <p14:sldId id="334"/>
            <p14:sldId id="341"/>
            <p14:sldId id="319"/>
          </p14:sldIdLst>
        </p14:section>
        <p14:section name="Wrap-up" id="{EF654A5D-391F-774D-AA40-20C8F127EEFC}">
          <p14:sldIdLst>
            <p14:sldId id="320"/>
            <p14:sldId id="321"/>
            <p14:sldId id="322"/>
            <p14:sldId id="323"/>
            <p14:sldId id="3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711"/>
    <p:restoredTop sz="57960" autoAdjust="0"/>
  </p:normalViewPr>
  <p:slideViewPr>
    <p:cSldViewPr>
      <p:cViewPr varScale="1">
        <p:scale>
          <a:sx n="48" d="100"/>
          <a:sy n="48" d="100"/>
        </p:scale>
        <p:origin x="55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8C786-4162-4BB0-AC79-913BE0948A3E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339D6-EA8B-4315-8F7D-9436E0FEF5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13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Goal: By the end of the lesson, 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upils will be able to: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listen and repeat the sentence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 garden.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something, using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 _______. 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 a song with the structure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 _______ in the garden.</a:t>
            </a:r>
            <a:b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339D6-EA8B-4315-8F7D-9436E0FEF5C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44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98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72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41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Pass the picture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Goals: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Help Pupils feel happy at the beginning of the lesson.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Review vocabulary of previous lesson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5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shows flashcards, Pupils read vocabulary.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plays a random song, pupils pass a picture around. When the music stops. student who has the picture has to stand up and say the word out loud.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b="1" dirty="0"/>
              <a:t>Goal</a:t>
            </a:r>
            <a:r>
              <a:rPr lang="en-US" b="1" dirty="0"/>
              <a:t>:</a:t>
            </a:r>
            <a:r>
              <a:rPr lang="en-VN" dirty="0"/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listen and repeat the sentence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 garden.</a:t>
            </a:r>
            <a:b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Getting to know the structure There’s a _____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shows the structure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There’s a …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slide. Teacher says, pupils repeat the structure.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shows picture of a goat together with the structure. Teacher has whole class say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There’s a goat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Teacher does the same with garden, gate, girl.</a:t>
            </a:r>
            <a:r>
              <a:rPr lang="en-VN" dirty="0">
                <a:effectLst/>
              </a:rPr>
              <a:t> </a:t>
            </a:r>
            <a:endParaRPr lang="en-US" baseline="0" dirty="0"/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Pupils listen and repeat.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open to the Listen and repeat part in their books.</a:t>
            </a: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the audio, pupils listen and repeat. </a:t>
            </a:r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 Quick check.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Quick check as teams: Teacher holds up flashcard “girl” and says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Team 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Pupils of team 1 says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There’s a girl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Teacher does the same with the other teams.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does the same for individual check.</a:t>
            </a:r>
            <a:r>
              <a:rPr lang="en-VN" dirty="0">
                <a:effectLst/>
              </a:rPr>
              <a:t> </a:t>
            </a:r>
            <a:endParaRPr lang="en-US" baseline="0" dirty="0"/>
          </a:p>
          <a:p>
            <a:endParaRPr lang="en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212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339D6-EA8B-4315-8F7D-9436E0FEF5C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54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b="1" dirty="0"/>
              <a:t>Goal: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introduce something, using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 _______.</a:t>
            </a:r>
            <a:endParaRPr lang="en-US" dirty="0"/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Point and say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3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open to the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talk!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point to the pictures and say using the structure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_____.</a:t>
            </a:r>
            <a:r>
              <a:rPr lang="en-VN" dirty="0">
                <a:effectLst/>
              </a:rPr>
              <a:t> </a:t>
            </a:r>
            <a:endParaRPr lang="en-US" baseline="0" dirty="0"/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339D6-EA8B-4315-8F7D-9436E0FEF5C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57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Practice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Lucky star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8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shows a picture on slide. Pupils have to say using the structure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There’s a _____.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correct, pupils can open a number to get stars.</a:t>
            </a:r>
            <a:r>
              <a:rPr lang="en-VN" dirty="0">
                <a:effectLst/>
              </a:rPr>
              <a:t> </a:t>
            </a:r>
            <a:endParaRPr lang="en-US" baseline="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339D6-EA8B-4315-8F7D-9436E0FEF5C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83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b="1" dirty="0"/>
              <a:t>Goal: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sing a song with the structure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 _______ in the garden.</a:t>
            </a:r>
            <a:b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Getting to know the song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and pupils read the song lyrics together.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plays the audio.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time: Pupils only listen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time: Pupils listen and sing.</a:t>
            </a:r>
            <a:r>
              <a:rPr lang="en-VN" dirty="0">
                <a:effectLst/>
              </a:rPr>
              <a:t> </a:t>
            </a:r>
            <a:endParaRPr lang="en-US" baseline="0" dirty="0"/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Sing and do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5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the audio, shows pupils some actions to do when singing the song. </a:t>
            </a:r>
            <a:endParaRPr lang="en-US" dirty="0"/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 Quick check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sings and do in teams. Better team gets more stars. </a:t>
            </a:r>
            <a:endParaRPr lang="en-US" dirty="0"/>
          </a:p>
          <a:p>
            <a:endParaRPr lang="en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092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are able to use the structure and vocabulary to write new lyrics for the song.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divides pupils into small teams (4-5 pupils/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team).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create new lyrics for the song using words and structure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is…</a:t>
            </a:r>
            <a:endParaRPr lang="en-VN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may have pupils perform the new song.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1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shows the vocabulary of the lesson on slide.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say goodbye.</a:t>
            </a:r>
            <a:r>
              <a:rPr lang="en-VN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97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17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08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52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731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743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256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010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117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440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32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834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48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0489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149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039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235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8309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609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820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1235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3849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217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30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7897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3283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523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121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12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34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25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0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20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51F4-F686-4CA1-9E80-4A2C62FE6510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12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B51F4-F686-4CA1-9E80-4A2C62FE6510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4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B51F4-F686-4CA1-9E80-4A2C62FE6510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1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B51F4-F686-4CA1-9E80-4A2C62FE6510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B10E1-D1BD-4A06-98CA-4096B8BF7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5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" y="9144"/>
            <a:ext cx="12159483" cy="68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01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2514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There’s a</a:t>
            </a:r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           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32095" y="3962400"/>
            <a:ext cx="34442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latin typeface=".VnAvant" panose="020B7200000000000000" pitchFamily="34" charset="0"/>
                <a:cs typeface="Arial" panose="020B0604020202020204" pitchFamily="34" charset="0"/>
              </a:rPr>
              <a:t>girl</a:t>
            </a:r>
            <a:endParaRPr lang="en-US" sz="6600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12889" r="29500" b="8222"/>
          <a:stretch/>
        </p:blipFill>
        <p:spPr bwMode="auto">
          <a:xfrm>
            <a:off x="6553200" y="810278"/>
            <a:ext cx="2498716" cy="303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0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040585"/>
            <a:ext cx="2895600" cy="201475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33600" y="2590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There’s a</a:t>
            </a:r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             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09084" y="4034053"/>
            <a:ext cx="34442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latin typeface=".VnAvant" panose="020B7200000000000000" pitchFamily="34" charset="0"/>
                <a:cs typeface="Arial" panose="020B0604020202020204" pitchFamily="34" charset="0"/>
              </a:rPr>
              <a:t>gate</a:t>
            </a:r>
            <a:endParaRPr lang="en-US" sz="6600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5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65960" y="231648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There’s a</a:t>
            </a:r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             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94120" y="4036194"/>
            <a:ext cx="34442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latin typeface=".VnAvant" panose="020B7200000000000000" pitchFamily="34" charset="0"/>
                <a:cs typeface="Arial" panose="020B0604020202020204" pitchFamily="34" charset="0"/>
              </a:rPr>
              <a:t>garden</a:t>
            </a:r>
            <a:endParaRPr lang="en-US" sz="6600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9" t="13333" r="22252" b="9556"/>
          <a:stretch/>
        </p:blipFill>
        <p:spPr bwMode="auto">
          <a:xfrm>
            <a:off x="6583680" y="1379220"/>
            <a:ext cx="2865120" cy="264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69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475" y="1170196"/>
            <a:ext cx="2807693" cy="28024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04B1D95-F2DC-4E65-9246-8BA7CBB40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324" y="3556461"/>
            <a:ext cx="8954477" cy="14244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spc="300" dirty="0">
                <a:solidFill>
                  <a:srgbClr val="1B1B1B"/>
                </a:solidFill>
                <a:latin typeface="Candara Light" panose="020E0502030303020204" pitchFamily="34" charset="0"/>
              </a:rPr>
              <a:t>Let’s talk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062E9-6775-2AE3-5555-918845453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E3A234-7F2B-2334-FAEC-B9746BB94A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9" y="0"/>
            <a:ext cx="11948163" cy="6583362"/>
          </a:xfrm>
        </p:spPr>
      </p:pic>
    </p:spTree>
    <p:extLst>
      <p:ext uri="{BB962C8B-B14F-4D97-AF65-F5344CB8AC3E}">
        <p14:creationId xmlns:p14="http://schemas.microsoft.com/office/powerpoint/2010/main" val="232832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5181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There’s a </a:t>
            </a:r>
            <a:r>
              <a:rPr lang="en-US" sz="6600" b="1" dirty="0">
                <a:latin typeface=".VnAvant" panose="020B7200000000000000" pitchFamily="34" charset="0"/>
                <a:cs typeface="Arial" panose="020B0604020202020204" pitchFamily="34" charset="0"/>
              </a:rPr>
              <a:t>goat</a:t>
            </a:r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9502140" y="72390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9144000" y="224028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9768840" y="448818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9128760" y="449580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9425940" y="388620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8991600" y="2202180"/>
            <a:ext cx="1524000" cy="1143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006840" y="3764280"/>
            <a:ext cx="1524000" cy="1143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0" name="5-Point Star 29"/>
          <p:cNvSpPr/>
          <p:nvPr/>
        </p:nvSpPr>
        <p:spPr>
          <a:xfrm>
            <a:off x="9677400" y="112014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8983980" y="685800"/>
            <a:ext cx="1524000" cy="11430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604" y="856992"/>
            <a:ext cx="5353797" cy="401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1" grpId="0" animBg="1"/>
      <p:bldP spid="12" grpId="0" animBg="1"/>
      <p:bldP spid="13" grpId="0" animBg="1"/>
      <p:bldP spid="15" grpId="0" animBg="1"/>
      <p:bldP spid="17" grpId="0" animBg="1"/>
      <p:bldP spid="17" grpId="1" animBg="1"/>
      <p:bldP spid="18" grpId="0" animBg="1"/>
      <p:bldP spid="18" grpId="1" animBg="1"/>
      <p:bldP spid="30" grpId="0" animBg="1"/>
      <p:bldP spid="31" grpId="0" animBg="1"/>
      <p:bldP spid="3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12889" r="29500" b="8222"/>
          <a:stretch/>
        </p:blipFill>
        <p:spPr bwMode="auto">
          <a:xfrm>
            <a:off x="4267200" y="904248"/>
            <a:ext cx="3657600" cy="444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81200" y="5181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There’s a </a:t>
            </a:r>
            <a:r>
              <a:rPr lang="en-US" sz="6600" b="1" dirty="0">
                <a:latin typeface=".VnAvant" panose="020B7200000000000000" pitchFamily="34" charset="0"/>
                <a:cs typeface="Arial" panose="020B0604020202020204" pitchFamily="34" charset="0"/>
              </a:rPr>
              <a:t>girl</a:t>
            </a:r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5-Point Star 8"/>
          <p:cNvSpPr/>
          <p:nvPr/>
        </p:nvSpPr>
        <p:spPr>
          <a:xfrm>
            <a:off x="9204960" y="102108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9418320" y="426720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9944100" y="426720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9685020" y="381000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9144000" y="388620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9707880" y="117348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8915400" y="441960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8915400" y="3642360"/>
            <a:ext cx="1562100" cy="134874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8" name="5-Point Star 27"/>
          <p:cNvSpPr/>
          <p:nvPr/>
        </p:nvSpPr>
        <p:spPr>
          <a:xfrm>
            <a:off x="9441180" y="158496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9616440" y="288036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8923020" y="2308860"/>
            <a:ext cx="1524000" cy="1143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915400" y="927108"/>
            <a:ext cx="1524000" cy="11430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5687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  <p:bldP spid="12" grpId="0" animBg="1"/>
      <p:bldP spid="16" grpId="0" animBg="1"/>
      <p:bldP spid="23" grpId="0" animBg="1"/>
      <p:bldP spid="25" grpId="0" animBg="1"/>
      <p:bldP spid="26" grpId="0" animBg="1"/>
      <p:bldP spid="26" grpId="1" animBg="1"/>
      <p:bldP spid="28" grpId="0" animBg="1"/>
      <p:bldP spid="29" grpId="0" animBg="1"/>
      <p:bldP spid="30" grpId="0" animBg="1"/>
      <p:bldP spid="30" grpId="1" animBg="1"/>
      <p:bldP spid="31" grpId="0" animBg="1"/>
      <p:bldP spid="3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81200" y="5181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There’s a </a:t>
            </a:r>
            <a:r>
              <a:rPr lang="en-US" sz="6600" b="1" dirty="0">
                <a:latin typeface=".VnAvant" panose="020B7200000000000000" pitchFamily="34" charset="0"/>
                <a:cs typeface="Arial" panose="020B0604020202020204" pitchFamily="34" charset="0"/>
              </a:rPr>
              <a:t>gate</a:t>
            </a:r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5-Point Star 8"/>
          <p:cNvSpPr/>
          <p:nvPr/>
        </p:nvSpPr>
        <p:spPr>
          <a:xfrm>
            <a:off x="9502140" y="72390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9540240" y="2918460"/>
            <a:ext cx="281940" cy="27432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9780270" y="2491740"/>
            <a:ext cx="281940" cy="27432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9395460" y="2499360"/>
            <a:ext cx="281940" cy="27432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10020300" y="4678680"/>
            <a:ext cx="281940" cy="1905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9380220" y="4686300"/>
            <a:ext cx="281940" cy="1905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9220200" y="1162050"/>
            <a:ext cx="281940" cy="1905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9734550" y="4449036"/>
            <a:ext cx="281940" cy="1905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9928860" y="2918460"/>
            <a:ext cx="281940" cy="27432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8991600" y="2202180"/>
            <a:ext cx="1524000" cy="1143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2" name="5-Point Star 21"/>
          <p:cNvSpPr/>
          <p:nvPr/>
        </p:nvSpPr>
        <p:spPr>
          <a:xfrm>
            <a:off x="10069830" y="1104900"/>
            <a:ext cx="281940" cy="1905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10054590" y="4258536"/>
            <a:ext cx="281940" cy="1905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9399270" y="4271688"/>
            <a:ext cx="281940" cy="1905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9067800" y="3972786"/>
            <a:ext cx="1524000" cy="1143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972550" y="533400"/>
            <a:ext cx="1524000" cy="11430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444" y="990200"/>
            <a:ext cx="6191837" cy="411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4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1" grpId="1" animBg="1"/>
      <p:bldP spid="22" grpId="0" animBg="1"/>
      <p:bldP spid="23" grpId="0" animBg="1"/>
      <p:bldP spid="24" grpId="0" animBg="1"/>
      <p:bldP spid="25" grpId="0" animBg="1"/>
      <p:bldP spid="25" grpId="1" animBg="1"/>
      <p:bldP spid="26" grpId="0" animBg="1"/>
      <p:bldP spid="2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9" t="13333" r="22252" b="9556"/>
          <a:stretch/>
        </p:blipFill>
        <p:spPr bwMode="auto">
          <a:xfrm>
            <a:off x="3949224" y="914400"/>
            <a:ext cx="4293552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81200" y="5181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There’s a </a:t>
            </a:r>
            <a:r>
              <a:rPr lang="en-US" sz="6600" b="1" dirty="0">
                <a:latin typeface=".VnAvant" panose="020B7200000000000000" pitchFamily="34" charset="0"/>
                <a:cs typeface="Arial" panose="020B0604020202020204" pitchFamily="34" charset="0"/>
              </a:rPr>
              <a:t>garden</a:t>
            </a:r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9502140" y="72390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9502140" y="271272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9768840" y="223266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9144000" y="2240280"/>
            <a:ext cx="533400" cy="533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9768840" y="448818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9128760" y="449580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9768840" y="388620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9144000" y="3886200"/>
            <a:ext cx="533400" cy="3810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9006840" y="533400"/>
            <a:ext cx="1524000" cy="11430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014460" y="2179320"/>
            <a:ext cx="1524000" cy="1143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006840" y="3764280"/>
            <a:ext cx="1524000" cy="1143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6760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" grpId="0" animBg="1"/>
      <p:bldP spid="4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90A9E-B1FF-4C9C-A113-DE61D076C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770" y="1351026"/>
            <a:ext cx="2801024" cy="3092958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3600" b="1" dirty="0"/>
              <a:t>Let’s sing</a:t>
            </a:r>
          </a:p>
        </p:txBody>
      </p:sp>
      <p:pic>
        <p:nvPicPr>
          <p:cNvPr id="1026" name="Picture 2" descr="Image result for singing">
            <a:extLst>
              <a:ext uri="{FF2B5EF4-FFF2-40B4-BE49-F238E27FC236}">
                <a16:creationId xmlns:a16="http://schemas.microsoft.com/office/drawing/2014/main" id="{CC3B56E5-3840-4239-A11B-DE49D262B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706" y="1016254"/>
            <a:ext cx="6065044" cy="403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604" y="3662940"/>
            <a:ext cx="1658541" cy="1852038"/>
          </a:xfrm>
          <a:prstGeom prst="rect">
            <a:avLst/>
          </a:prstGeom>
        </p:spPr>
      </p:pic>
      <p:pic>
        <p:nvPicPr>
          <p:cNvPr id="4" name="Track 0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19401" y="3111232"/>
            <a:ext cx="317769" cy="31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6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A8FCEC6-4B30-4FF2-8B32-504BEAEA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9820"/>
          <a:stretch>
            <a:fillRect/>
          </a:stretch>
        </p:blipFill>
        <p:spPr>
          <a:xfrm>
            <a:off x="1524000" y="3808678"/>
            <a:ext cx="9144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6060" y="1258279"/>
            <a:ext cx="8359883" cy="2976344"/>
          </a:xfrm>
        </p:spPr>
        <p:txBody>
          <a:bodyPr anchor="ctr">
            <a:normAutofit/>
          </a:bodyPr>
          <a:lstStyle/>
          <a:p>
            <a:pPr algn="l"/>
            <a:r>
              <a:rPr lang="en-US" sz="6600" dirty="0">
                <a:solidFill>
                  <a:srgbClr val="FFFFFF"/>
                </a:solidFill>
              </a:rPr>
              <a:t>Unit 7 – Lesson 3</a:t>
            </a:r>
            <a:br>
              <a:rPr lang="en-US" sz="6600" dirty="0">
                <a:solidFill>
                  <a:srgbClr val="FFFFFF"/>
                </a:solidFill>
              </a:rPr>
            </a:br>
            <a:r>
              <a:rPr lang="en-US" sz="8900" dirty="0">
                <a:solidFill>
                  <a:srgbClr val="FFFFFF"/>
                </a:solidFill>
              </a:rPr>
              <a:t>In the garden</a:t>
            </a:r>
            <a:endParaRPr lang="en-US" sz="66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BE00B-5C74-4EC8-8DC0-B88D32C8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7591" y="5318990"/>
            <a:ext cx="7062674" cy="723670"/>
          </a:xfrm>
        </p:spPr>
        <p:txBody>
          <a:bodyPr anchor="t">
            <a:normAutofit/>
          </a:bodyPr>
          <a:lstStyle/>
          <a:p>
            <a:pPr algn="l"/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259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3BD4C-B310-27C2-7567-012709682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BB45B3-8458-48F8-646C-A1EDFD4CF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1934938" cy="6858000"/>
          </a:xfrm>
        </p:spPr>
      </p:pic>
      <p:pic>
        <p:nvPicPr>
          <p:cNvPr id="6" name="Track 040">
            <a:hlinkClick r:id="" action="ppaction://media"/>
            <a:extLst>
              <a:ext uri="{FF2B5EF4-FFF2-40B4-BE49-F238E27FC236}">
                <a16:creationId xmlns:a16="http://schemas.microsoft.com/office/drawing/2014/main" id="{CD636717-84E2-3331-7FBD-9E3B93383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1800" y="2362200"/>
            <a:ext cx="317769" cy="31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2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0617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200" y="2743201"/>
            <a:ext cx="4578896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Further activity</a:t>
            </a:r>
          </a:p>
        </p:txBody>
      </p:sp>
    </p:spTree>
    <p:extLst>
      <p:ext uri="{BB962C8B-B14F-4D97-AF65-F5344CB8AC3E}">
        <p14:creationId xmlns:p14="http://schemas.microsoft.com/office/powerpoint/2010/main" val="1695108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0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3" y="1269257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1" y="476780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9" t="13333" r="22252" b="9556"/>
          <a:stretch/>
        </p:blipFill>
        <p:spPr bwMode="auto">
          <a:xfrm>
            <a:off x="7420611" y="1989305"/>
            <a:ext cx="3137596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966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0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3" y="1269257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1" y="476780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909" y="2743200"/>
            <a:ext cx="2896000" cy="191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0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3" y="1269257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1" y="476780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12889" r="29500" b="8222"/>
          <a:stretch/>
        </p:blipFill>
        <p:spPr bwMode="auto">
          <a:xfrm>
            <a:off x="7482835" y="2133600"/>
            <a:ext cx="2757796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41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1" y="476780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3" y="1269257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1" y="476780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080" y="2514600"/>
            <a:ext cx="2955115" cy="22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8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9483" cy="6839709"/>
          </a:xfr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1867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0129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0617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043665"/>
            <a:ext cx="4876800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000" dirty="0">
                <a:solidFill>
                  <a:srgbClr val="FFFFFF"/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161762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r>
              <a:rPr lang="en-US" sz="7200" b="1" dirty="0">
                <a:latin typeface=".VnAvant" panose="020B7200000000000000" pitchFamily="34" charset="0"/>
              </a:rPr>
              <a:t>arden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9" t="13333" r="22252" b="9556"/>
          <a:stretch/>
        </p:blipFill>
        <p:spPr bwMode="auto">
          <a:xfrm>
            <a:off x="3886200" y="1569720"/>
            <a:ext cx="5105400" cy="471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e 4"/>
          <p:cNvSpPr/>
          <p:nvPr/>
        </p:nvSpPr>
        <p:spPr>
          <a:xfrm>
            <a:off x="2895600" y="304800"/>
            <a:ext cx="7010400" cy="6477000"/>
          </a:xfrm>
          <a:prstGeom prst="pie">
            <a:avLst>
              <a:gd name="adj1" fmla="val 18577115"/>
              <a:gd name="adj2" fmla="val 1620000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98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r>
              <a:rPr lang="en-US" sz="7200" b="1" dirty="0">
                <a:latin typeface=".VnAvant" panose="020B7200000000000000" pitchFamily="34" charset="0"/>
              </a:rPr>
              <a:t>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5" t="16443" r="19000" b="12223"/>
          <a:stretch/>
        </p:blipFill>
        <p:spPr bwMode="auto">
          <a:xfrm>
            <a:off x="3767698" y="1874520"/>
            <a:ext cx="5858712" cy="399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e 4"/>
          <p:cNvSpPr/>
          <p:nvPr/>
        </p:nvSpPr>
        <p:spPr>
          <a:xfrm>
            <a:off x="2758440" y="396240"/>
            <a:ext cx="7010400" cy="6477000"/>
          </a:xfrm>
          <a:prstGeom prst="pie">
            <a:avLst>
              <a:gd name="adj1" fmla="val 18577115"/>
              <a:gd name="adj2" fmla="val 1620000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76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r>
              <a:rPr lang="en-US" sz="7200" b="1" spc="300" dirty="0">
                <a:latin typeface=".VnAvant" panose="020B7200000000000000" pitchFamily="34" charset="0"/>
              </a:rPr>
              <a:t>irl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12889" r="29500" b="8222"/>
          <a:stretch/>
        </p:blipFill>
        <p:spPr bwMode="auto">
          <a:xfrm>
            <a:off x="4114800" y="1600201"/>
            <a:ext cx="3886200" cy="4724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e 4"/>
          <p:cNvSpPr/>
          <p:nvPr/>
        </p:nvSpPr>
        <p:spPr>
          <a:xfrm>
            <a:off x="2758440" y="396240"/>
            <a:ext cx="7010400" cy="6477000"/>
          </a:xfrm>
          <a:prstGeom prst="pie">
            <a:avLst>
              <a:gd name="adj1" fmla="val 18577115"/>
              <a:gd name="adj2" fmla="val 1620000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24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976" y="1981200"/>
            <a:ext cx="5328425" cy="41059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r>
              <a:rPr lang="en-US" sz="7200" b="1" dirty="0">
                <a:latin typeface=".VnAvant" panose="020B7200000000000000" pitchFamily="34" charset="0"/>
              </a:rPr>
              <a:t>oat</a:t>
            </a:r>
          </a:p>
        </p:txBody>
      </p:sp>
      <p:sp>
        <p:nvSpPr>
          <p:cNvPr id="4" name="Pie 3"/>
          <p:cNvSpPr/>
          <p:nvPr/>
        </p:nvSpPr>
        <p:spPr>
          <a:xfrm>
            <a:off x="2971800" y="381000"/>
            <a:ext cx="7010400" cy="6477000"/>
          </a:xfrm>
          <a:prstGeom prst="pie">
            <a:avLst>
              <a:gd name="adj1" fmla="val 18577115"/>
              <a:gd name="adj2" fmla="val 1620000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0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AF26E05-F315-4D97-9628-E99749EBD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174" y="1289448"/>
            <a:ext cx="4157494" cy="2225705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3600" b="1" dirty="0">
                <a:latin typeface=".VnAvant" panose="020B7200000000000000" pitchFamily="34" charset="0"/>
              </a:rPr>
              <a:t>Listen and repeat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969" y="1875721"/>
            <a:ext cx="1493231" cy="14904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94" y="3515153"/>
            <a:ext cx="1398613" cy="139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24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5000" y="2514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There’s a</a:t>
            </a:r>
            <a:r>
              <a:rPr lang="en-US" sz="6600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              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4924" y="3948408"/>
            <a:ext cx="34442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latin typeface=".VnAvant" panose="020B7200000000000000" pitchFamily="34" charset="0"/>
                <a:cs typeface="Arial" panose="020B0604020202020204" pitchFamily="34" charset="0"/>
              </a:rPr>
              <a:t>goat</a:t>
            </a:r>
            <a:endParaRPr lang="en-US" sz="6600" dirty="0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1652292"/>
            <a:ext cx="2773132" cy="219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8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2188</TotalTime>
  <Words>675</Words>
  <Application>Microsoft Office PowerPoint</Application>
  <PresentationFormat>Widescreen</PresentationFormat>
  <Paragraphs>107</Paragraphs>
  <Slides>26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Candara Light</vt:lpstr>
      <vt:lpstr>Calibri</vt:lpstr>
      <vt:lpstr>.VnAvant</vt:lpstr>
      <vt:lpstr>UTM Avo</vt:lpstr>
      <vt:lpstr>Calibri Light</vt:lpstr>
      <vt:lpstr>Arial</vt:lpstr>
      <vt:lpstr>Office Theme</vt:lpstr>
      <vt:lpstr>1_Office Theme</vt:lpstr>
      <vt:lpstr>2_Office Theme</vt:lpstr>
      <vt:lpstr>PowerPoint Presentation</vt:lpstr>
      <vt:lpstr>Unit 7 – Lesson 3 In the garden</vt:lpstr>
      <vt:lpstr>Warm-up</vt:lpstr>
      <vt:lpstr>garden</vt:lpstr>
      <vt:lpstr>gate</vt:lpstr>
      <vt:lpstr>girl</vt:lpstr>
      <vt:lpstr>goat</vt:lpstr>
      <vt:lpstr>Listen and repeat</vt:lpstr>
      <vt:lpstr>There’s a               .</vt:lpstr>
      <vt:lpstr>There’s a            .</vt:lpstr>
      <vt:lpstr>There’s a              .</vt:lpstr>
      <vt:lpstr>There’s a              .</vt:lpstr>
      <vt:lpstr>Let’s talk</vt:lpstr>
      <vt:lpstr>PowerPoint Presentation</vt:lpstr>
      <vt:lpstr>There’s a goat.</vt:lpstr>
      <vt:lpstr>PowerPoint Presentation</vt:lpstr>
      <vt:lpstr>PowerPoint Presentation</vt:lpstr>
      <vt:lpstr>PowerPoint Presentation</vt:lpstr>
      <vt:lpstr>Let’s sing</vt:lpstr>
      <vt:lpstr>PowerPoint Presentation</vt:lpstr>
      <vt:lpstr>Further activity</vt:lpstr>
      <vt:lpstr>Goodbye</vt:lpstr>
      <vt:lpstr>Goodbye</vt:lpstr>
      <vt:lpstr>Goodbye</vt:lpstr>
      <vt:lpstr>Goodbye</vt:lpstr>
      <vt:lpstr>PowerPoint Presentation</vt:lpstr>
    </vt:vector>
  </TitlesOfParts>
  <Company>Updatesofts Forums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 In the classroom</dc:title>
  <dc:creator>DANKO</dc:creator>
  <cp:lastModifiedBy>Administrator</cp:lastModifiedBy>
  <cp:revision>44</cp:revision>
  <dcterms:created xsi:type="dcterms:W3CDTF">2019-11-28T03:59:29Z</dcterms:created>
  <dcterms:modified xsi:type="dcterms:W3CDTF">2024-12-09T12:39:56Z</dcterms:modified>
</cp:coreProperties>
</file>