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</p:embeddedFont>
    <p:embeddedFont>
      <p:font typeface="Hind" panose="020B0604020202020204" charset="0"/>
      <p:regular r:id="rId26"/>
      <p:bold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Barlow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hGvI5uZ1sJ4MjhLPAMf+wXoJTg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-46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6719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07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568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sau slides này chuyển sang </a:t>
            </a:r>
            <a:r>
              <a:rPr lang="en-US" dirty="0" smtClean="0"/>
              <a:t>sachmem.vn.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18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208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49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06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463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964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894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35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class into 2 teams (team 1 and team 2).</a:t>
            </a:r>
            <a:endParaRPr lang="en-US" b="0" dirty="0" smtClean="0">
              <a:effectLst/>
            </a:endParaRP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Each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 prepares a set of school things with different colours and takes turns to bring them to the front and shows them to the class.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other team has 30 seconds to look at the objects and remember their colours. 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in the front hide the objects and secretly pick one for each.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Pupils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the other team guess the secret object by asking: </a:t>
            </a:r>
            <a:r>
              <a:rPr lang="en-US" sz="1100" b="1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In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 seconds, if the other team can guess the object correctly, they get points.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62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617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43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937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231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43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School things including: a pen, a pencil, a ruler, an eraser.</a:t>
            </a:r>
            <a:endParaRPr lang="en-US" b="0" dirty="0" smtClean="0">
              <a:effectLst/>
            </a:endParaRPr>
          </a:p>
          <a:p>
            <a:pPr marL="158750" indent="0" rtl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invites one pupil to the front.</a:t>
            </a:r>
            <a:endParaRPr lang="en-US" b="0" dirty="0" smtClean="0">
              <a:effectLst/>
            </a:endParaRPr>
          </a:p>
          <a:p>
            <a:pPr marL="158750" indent="0" rtl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shows a word card and has the rest of the class say the word. The pupil in the front listens to the word and finds the object from the mystery box.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</p:txBody>
      </p:sp>
      <p:sp>
        <p:nvSpPr>
          <p:cNvPr id="633" name="Google Shape;6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648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4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sau slides này chuyển sang sachmem.vn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9264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4" name="Google Shape;6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34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" name="Google Shape;167;p3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3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" name="Google Shape;215;p3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37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2" name="Google Shape;232;p3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37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7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7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7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7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7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7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7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7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7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37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0" name="Google Shape;250;p3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37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8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30" cy="6383652"/>
          </a:xfrm>
        </p:grpSpPr>
        <p:sp>
          <p:nvSpPr>
            <p:cNvPr id="258" name="Google Shape;258;p38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8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8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8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38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8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8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9"/>
          <p:cNvGrpSpPr/>
          <p:nvPr/>
        </p:nvGrpSpPr>
        <p:grpSpPr>
          <a:xfrm rot="-5400000" flipH="1">
            <a:off x="2449766" y="-1400389"/>
            <a:ext cx="4250546" cy="8335771"/>
            <a:chOff x="872085" y="-1565025"/>
            <a:chExt cx="3255130" cy="6383652"/>
          </a:xfrm>
        </p:grpSpPr>
        <p:sp>
          <p:nvSpPr>
            <p:cNvPr id="278" name="Google Shape;278;p3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39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9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9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40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94" name="Google Shape;294;p4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40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0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5" name="Google Shape;315;p4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7" name="Google Shape;337;p49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8" name="Google Shape;338;p49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9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9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9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9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9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9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9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9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9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9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9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9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9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9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9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9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9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359" name="Google Shape;359;p50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0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0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0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0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0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51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1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1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1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1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1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52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2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2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2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2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2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3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3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3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53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3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3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3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3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3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3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3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3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4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4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54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54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4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4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4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4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4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4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4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5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5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5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5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5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9" name="Google Shape;439;p5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0" name="Google Shape;440;p5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5" name="Google Shape;455;p57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6" name="Google Shape;456;p57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7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7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7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7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7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7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7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7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7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7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1" name="Google Shape;471;p5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5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7" name="Google Shape;487;p5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8" name="Google Shape;488;p5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5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0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60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60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505" name="Google Shape;505;p60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60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60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60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60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60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60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p60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0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60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0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60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0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60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0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0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0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" name="Google Shape;522;p60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523" name="Google Shape;523;p60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5" name="Google Shape;525;p60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61"/>
          <p:cNvGrpSpPr/>
          <p:nvPr/>
        </p:nvGrpSpPr>
        <p:grpSpPr>
          <a:xfrm rot="5400000">
            <a:off x="2381394" y="-1400389"/>
            <a:ext cx="4250547" cy="8335772"/>
            <a:chOff x="872085" y="-1565025"/>
            <a:chExt cx="3255130" cy="6383652"/>
          </a:xfrm>
        </p:grpSpPr>
        <p:sp>
          <p:nvSpPr>
            <p:cNvPr id="531" name="Google Shape;531;p6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9" name="Google Shape;539;p61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1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0" name="Google Shape;550;p62"/>
          <p:cNvGrpSpPr/>
          <p:nvPr/>
        </p:nvGrpSpPr>
        <p:grpSpPr>
          <a:xfrm rot="-5400000" flipH="1">
            <a:off x="2449767" y="-1400389"/>
            <a:ext cx="4250547" cy="8335772"/>
            <a:chOff x="872085" y="-1565025"/>
            <a:chExt cx="3255130" cy="6383652"/>
          </a:xfrm>
        </p:grpSpPr>
        <p:sp>
          <p:nvSpPr>
            <p:cNvPr id="551" name="Google Shape;551;p6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6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63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567" name="Google Shape;567;p6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4" name="Google Shape;574;p63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63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63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3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3" name="Google Shape;73;p26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6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6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6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6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6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6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6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6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8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5"/>
          <p:cNvSpPr txBox="1">
            <a:spLocks noGrp="1"/>
          </p:cNvSpPr>
          <p:nvPr>
            <p:ph type="title"/>
          </p:nvPr>
        </p:nvSpPr>
        <p:spPr>
          <a:xfrm>
            <a:off x="1695000" y="2951150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</a:rPr>
              <a:t>L</a:t>
            </a:r>
            <a:r>
              <a:rPr lang="en-US" dirty="0"/>
              <a:t>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>
                <a:solidFill>
                  <a:srgbClr val="00B0F0"/>
                </a:solidFill>
              </a:rPr>
              <a:t>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dirty="0"/>
              <a:t>o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rgbClr val="00B0F0"/>
                </a:solidFill>
              </a:rPr>
              <a:t>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a</a:t>
            </a:r>
            <a:r>
              <a:rPr lang="en-US" dirty="0"/>
              <a:t>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</a:rPr>
              <a:t>s</a:t>
            </a:r>
            <a:r>
              <a:rPr lang="en-US" dirty="0" smtClean="0">
                <a:solidFill>
                  <a:srgbClr val="00B0F0"/>
                </a:solidFill>
              </a:rPr>
              <a:t>a</a:t>
            </a:r>
            <a:r>
              <a:rPr lang="en-US" dirty="0" smtClean="0"/>
              <a:t>y.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666" name="Google Shape;6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0975" y="1049275"/>
            <a:ext cx="2082050" cy="177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"/>
          <p:cNvSpPr/>
          <p:nvPr/>
        </p:nvSpPr>
        <p:spPr>
          <a:xfrm>
            <a:off x="584791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0"/>
          <p:cNvSpPr/>
          <p:nvPr/>
        </p:nvSpPr>
        <p:spPr>
          <a:xfrm>
            <a:off x="4864395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0"/>
          <p:cNvSpPr/>
          <p:nvPr/>
        </p:nvSpPr>
        <p:spPr>
          <a:xfrm>
            <a:off x="2248786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0"/>
          <p:cNvSpPr/>
          <p:nvPr/>
        </p:nvSpPr>
        <p:spPr>
          <a:xfrm>
            <a:off x="6315739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898" y="117347"/>
            <a:ext cx="6344714" cy="9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4411" y="1316351"/>
            <a:ext cx="5165825" cy="340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1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1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1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1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1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1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2" name="Google Shape;692;p11"/>
          <p:cNvSpPr/>
          <p:nvPr/>
        </p:nvSpPr>
        <p:spPr>
          <a:xfrm>
            <a:off x="436421" y="372384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  ____ 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3" name="Google Shape;6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0355" y="1331737"/>
            <a:ext cx="2375624" cy="2369406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1"/>
          <p:cNvSpPr/>
          <p:nvPr/>
        </p:nvSpPr>
        <p:spPr>
          <a:xfrm>
            <a:off x="4173307" y="3565855"/>
            <a:ext cx="15311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00B0F0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endParaRPr sz="1400" b="1" i="1" u="none" strike="noStrike" cap="none" dirty="0">
              <a:solidFill>
                <a:srgbClr val="00B0F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2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2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2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2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2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2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2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8" name="Google Shape;708;p12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2"/>
          <p:cNvSpPr/>
          <p:nvPr/>
        </p:nvSpPr>
        <p:spPr>
          <a:xfrm>
            <a:off x="3851816" y="3629072"/>
            <a:ext cx="22076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brown</a:t>
            </a:r>
            <a:endParaRPr sz="1400" b="1" i="1" u="none" strike="noStrike" cap="none" dirty="0">
              <a:solidFill>
                <a:schemeClr val="tx2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0" name="Google Shape;710;p12" descr="Clipart Free Ruler Pictures Png - Clip Art Of Ruler,Ruler Clipart Png -  free transparent png images - pngaaa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6133" y="1557182"/>
            <a:ext cx="3871734" cy="1943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3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3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3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3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3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3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3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4" name="Google Shape;724;p13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4186455" y="3591269"/>
            <a:ext cx="12394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Cambria"/>
                <a:ea typeface="Cambria"/>
                <a:cs typeface="Cambria"/>
                <a:sym typeface="Cambria"/>
              </a:rPr>
              <a:t>red</a:t>
            </a:r>
            <a:endParaRPr sz="1400" b="1" i="1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26" name="Google Shape;726;p13" descr="Red pen png images | PNGEg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369651">
            <a:off x="3147810" y="1057018"/>
            <a:ext cx="2752244" cy="275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4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4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4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4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4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4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4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0" name="Google Shape;740;p14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14"/>
          <p:cNvSpPr/>
          <p:nvPr/>
        </p:nvSpPr>
        <p:spPr>
          <a:xfrm>
            <a:off x="3851816" y="3629072"/>
            <a:ext cx="21948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yellow</a:t>
            </a:r>
            <a:endParaRPr sz="1400" b="1" i="1" u="none" strike="noStrike" cap="none" dirty="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42" name="Google Shape;742;p14" descr="Download yellow pencil clipart png photo | TOP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10120">
            <a:off x="2646716" y="681799"/>
            <a:ext cx="3567269" cy="3648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2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C0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92D050"/>
                </a:solidFill>
              </a:rPr>
              <a:t>’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dirty="0"/>
              <a:t> </a:t>
            </a:r>
            <a:r>
              <a:rPr lang="en-US" dirty="0" smtClean="0">
                <a:solidFill>
                  <a:srgbClr val="00B0F0"/>
                </a:solidFill>
              </a:rPr>
              <a:t>t</a:t>
            </a:r>
            <a:r>
              <a:rPr lang="en-US" dirty="0" smtClean="0"/>
              <a:t>a</a:t>
            </a:r>
            <a:r>
              <a:rPr lang="en-US" dirty="0" smtClean="0">
                <a:solidFill>
                  <a:srgbClr val="002060"/>
                </a:solidFill>
              </a:rPr>
              <a:t>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dirty="0" smtClean="0"/>
              <a:t>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748" name="Google Shape;7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0762" y="1278692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6"/>
          <p:cNvSpPr txBox="1"/>
          <p:nvPr/>
        </p:nvSpPr>
        <p:spPr>
          <a:xfrm>
            <a:off x="597782" y="364379"/>
            <a:ext cx="3265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6"/>
          <p:cNvSpPr/>
          <p:nvPr/>
        </p:nvSpPr>
        <p:spPr>
          <a:xfrm>
            <a:off x="924354" y="1550504"/>
            <a:ext cx="2584159" cy="506896"/>
          </a:xfrm>
          <a:prstGeom prst="wedgeRoundRectCallout">
            <a:avLst>
              <a:gd name="adj1" fmla="val -2136"/>
              <a:gd name="adj2" fmla="val 88371"/>
              <a:gd name="adj3" fmla="val 16667"/>
            </a:avLst>
          </a:prstGeom>
          <a:solidFill>
            <a:srgbClr val="FDF1D9"/>
          </a:solidFill>
          <a:ln>
            <a:noFill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6"/>
          <p:cNvSpPr txBox="1"/>
          <p:nvPr/>
        </p:nvSpPr>
        <p:spPr>
          <a:xfrm>
            <a:off x="891065" y="1618225"/>
            <a:ext cx="24290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colour is it?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6"/>
          <p:cNvSpPr/>
          <p:nvPr/>
        </p:nvSpPr>
        <p:spPr>
          <a:xfrm>
            <a:off x="900580" y="2502489"/>
            <a:ext cx="1500794" cy="471911"/>
          </a:xfrm>
          <a:prstGeom prst="wedgeRoundRectCallout">
            <a:avLst>
              <a:gd name="adj1" fmla="val -35451"/>
              <a:gd name="adj2" fmla="val 104351"/>
              <a:gd name="adj3" fmla="val 16667"/>
            </a:avLst>
          </a:prstGeom>
          <a:solidFill>
            <a:srgbClr val="FDF1D9"/>
          </a:solidFill>
          <a:ln>
            <a:noFill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6"/>
          <p:cNvSpPr/>
          <p:nvPr/>
        </p:nvSpPr>
        <p:spPr>
          <a:xfrm>
            <a:off x="900580" y="2538390"/>
            <a:ext cx="14052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___.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477" y="1319798"/>
            <a:ext cx="4966201" cy="287451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6"/>
          <p:cNvSpPr txBox="1"/>
          <p:nvPr/>
        </p:nvSpPr>
        <p:spPr>
          <a:xfrm>
            <a:off x="1169539" y="396723"/>
            <a:ext cx="4679716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1BC8E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8"/>
          <p:cNvSpPr/>
          <p:nvPr/>
        </p:nvSpPr>
        <p:spPr>
          <a:xfrm>
            <a:off x="4830099" y="2890105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>
            <a:off x="6852150" y="1115925"/>
            <a:ext cx="106047" cy="143748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>
            <a:off x="5859621" y="8264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>
            <a:off x="5073108" y="1715983"/>
            <a:ext cx="224577" cy="18359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>
            <a:off x="4613053" y="1302853"/>
            <a:ext cx="460041" cy="37597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8"/>
          <p:cNvSpPr txBox="1"/>
          <p:nvPr/>
        </p:nvSpPr>
        <p:spPr>
          <a:xfrm>
            <a:off x="4299278" y="228867"/>
            <a:ext cx="415733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</a:pPr>
            <a:r>
              <a:rPr lang="en-US" sz="2400" b="1" i="0" u="none" strike="noStrike" cap="none" dirty="0">
                <a:solidFill>
                  <a:srgbClr val="7030A0"/>
                </a:solidFill>
                <a:latin typeface="Barlow"/>
                <a:ea typeface="Barlow"/>
                <a:cs typeface="Barlow"/>
                <a:sym typeface="Barlow"/>
              </a:rPr>
              <a:t>Memory Game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756" t="18604" r="17082" b="14377"/>
          <a:stretch/>
        </p:blipFill>
        <p:spPr>
          <a:xfrm>
            <a:off x="771524" y="1115925"/>
            <a:ext cx="3152775" cy="2409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"/>
          <p:cNvSpPr txBox="1"/>
          <p:nvPr/>
        </p:nvSpPr>
        <p:spPr>
          <a:xfrm>
            <a:off x="1194999" y="1604182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Period 1</a:t>
            </a:r>
            <a:endParaRPr sz="2400" b="0" i="0" u="none" strike="noStrike" cap="none" dirty="0">
              <a:solidFill>
                <a:schemeClr val="accent2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"/>
          <p:cNvSpPr txBox="1"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/>
              <a:t>CLASSROOM RULES</a:t>
            </a:r>
            <a:endParaRPr/>
          </a:p>
        </p:txBody>
      </p:sp>
      <p:pic>
        <p:nvPicPr>
          <p:cNvPr id="612" name="Google Shape;6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"/>
          <p:cNvSpPr/>
          <p:nvPr/>
        </p:nvSpPr>
        <p:spPr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3" descr="Cartoon Raise Your Hand, Hd Png Download - Raise Hand Clip Art Transparent  Png (#5247403) - Pin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0575" y="2143272"/>
            <a:ext cx="1791595" cy="2557942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"/>
          <p:cNvSpPr/>
          <p:nvPr/>
        </p:nvSpPr>
        <p:spPr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"/>
          <p:cNvSpPr/>
          <p:nvPr/>
        </p:nvSpPr>
        <p:spPr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3" descr="5,229 Child Listening Illustrations &amp;amp; Clip Art - i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9628" y="1975616"/>
            <a:ext cx="2556692" cy="261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"/>
          <p:cNvSpPr txBox="1"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i="1"/>
              <a:t>Put your hands</a:t>
            </a:r>
            <a:br>
              <a:rPr lang="en-US" i="1"/>
            </a:br>
            <a:r>
              <a:rPr lang="en-US" i="1">
                <a:solidFill>
                  <a:srgbClr val="FD720E"/>
                </a:solidFill>
              </a:rPr>
              <a:t>On my desk.</a:t>
            </a:r>
            <a:r>
              <a:rPr lang="en-US" i="1"/>
              <a:t/>
            </a:r>
            <a:br>
              <a:rPr lang="en-US" i="1"/>
            </a:br>
            <a:r>
              <a:rPr lang="en-US" i="1"/>
              <a:t>Who’s the best?</a:t>
            </a:r>
            <a:br>
              <a:rPr lang="en-US" i="1"/>
            </a:br>
            <a:r>
              <a:rPr lang="en-US" i="1">
                <a:solidFill>
                  <a:srgbClr val="FD720E"/>
                </a:solidFill>
              </a:rPr>
              <a:t>It’s me!</a:t>
            </a:r>
            <a:endParaRPr>
              <a:solidFill>
                <a:srgbClr val="FD720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"/>
          <p:cNvSpPr/>
          <p:nvPr/>
        </p:nvSpPr>
        <p:spPr>
          <a:xfrm>
            <a:off x="3805036" y="833091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5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lang="en-US" dirty="0">
              <a:solidFill>
                <a:srgbClr val="CCE0F5"/>
              </a:solidFill>
            </a:endParaRPr>
          </a:p>
        </p:txBody>
      </p:sp>
      <p:sp>
        <p:nvSpPr>
          <p:cNvPr id="629" name="Google Shape;629;p5"/>
          <p:cNvSpPr txBox="1">
            <a:spLocks noGrp="1"/>
          </p:cNvSpPr>
          <p:nvPr>
            <p:ph type="title" idx="2"/>
          </p:nvPr>
        </p:nvSpPr>
        <p:spPr>
          <a:xfrm>
            <a:off x="3999171" y="1033016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6" descr="mystery box png - mystery gift box 5 PNG image with transparent background  | TOP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589" y="378187"/>
            <a:ext cx="2972518" cy="30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"/>
          <p:cNvSpPr txBox="1"/>
          <p:nvPr/>
        </p:nvSpPr>
        <p:spPr>
          <a:xfrm>
            <a:off x="731519" y="3179275"/>
            <a:ext cx="7419703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5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5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5000" b="1" i="0" u="none" strike="noStrike" cap="non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5000" b="1" i="0" u="none" strike="noStrike" cap="none" dirty="0">
                <a:solidFill>
                  <a:srgbClr val="59B568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i="0" u="none" strike="noStrike" cap="none" dirty="0">
                <a:solidFill>
                  <a:srgbClr val="3584D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5000" b="1" i="0" u="none" strike="noStrike" cap="none" dirty="0">
                <a:solidFill>
                  <a:srgbClr val="FF6666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X?</a:t>
            </a:r>
            <a:endParaRPr sz="5000" b="1" i="0" u="none" strike="noStrike" cap="none" dirty="0">
              <a:solidFill>
                <a:srgbClr val="CCE0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"/>
          <p:cNvSpPr txBox="1">
            <a:spLocks noGrp="1"/>
          </p:cNvSpPr>
          <p:nvPr>
            <p:ph type="title"/>
          </p:nvPr>
        </p:nvSpPr>
        <p:spPr>
          <a:xfrm>
            <a:off x="1786244" y="26892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L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dirty="0" smtClean="0">
                <a:solidFill>
                  <a:srgbClr val="FFC000"/>
                </a:solidFill>
              </a:rPr>
              <a:t>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2"/>
                </a:solidFill>
              </a:rPr>
              <a:t>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en-US" dirty="0" smtClean="0"/>
              <a:t>. 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42" name="Google Shape;6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"/>
          <p:cNvSpPr/>
          <p:nvPr/>
        </p:nvSpPr>
        <p:spPr>
          <a:xfrm>
            <a:off x="584791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4864395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"/>
          <p:cNvSpPr/>
          <p:nvPr/>
        </p:nvSpPr>
        <p:spPr>
          <a:xfrm>
            <a:off x="2248786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"/>
          <p:cNvSpPr/>
          <p:nvPr/>
        </p:nvSpPr>
        <p:spPr>
          <a:xfrm>
            <a:off x="6315739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0533"/>
            <a:ext cx="4295955" cy="3042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597" y="1130534"/>
            <a:ext cx="4677404" cy="3182674"/>
          </a:xfrm>
          <a:prstGeom prst="rect">
            <a:avLst/>
          </a:prstGeom>
        </p:spPr>
      </p:pic>
      <p:pic>
        <p:nvPicPr>
          <p:cNvPr id="2" name="Track 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"/>
          <p:cNvSpPr txBox="1"/>
          <p:nvPr/>
        </p:nvSpPr>
        <p:spPr>
          <a:xfrm>
            <a:off x="1521285" y="3703773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5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US" sz="5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5000" b="1" i="0" u="none" strike="noStrike" cap="none" dirty="0">
              <a:solidFill>
                <a:srgbClr val="CCE0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7" name="Google Shape;657;p9" descr="Color Splash Clipart Blue - Png Download (#22328) is a creative clipart.  Download the transparent clipart and us… in 2021 | Color splash, Clip art,  Kids painting activiti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27" y="151526"/>
            <a:ext cx="2161977" cy="196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" descr="jpg stock mud vector - brown clipart PNG image with transparent background  | TOP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425" y="1494402"/>
            <a:ext cx="2161977" cy="221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" descr="Red Clipart | Free Download Clip Art | Free Clip Art |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1642" y="151526"/>
            <a:ext cx="2025272" cy="191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9" descr="Yellow Splatter Clipart - Yellow Paint Splatter Clip Art - Free Transparent  PNG Clipart Images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5715" y="1738682"/>
            <a:ext cx="2773337" cy="2139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233</Words>
  <Application>Microsoft Office PowerPoint</Application>
  <PresentationFormat>On-screen Show (16:9)</PresentationFormat>
  <Paragraphs>44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Comic Sans MS</vt:lpstr>
      <vt:lpstr>Hind</vt:lpstr>
      <vt:lpstr>Times New Roman</vt:lpstr>
      <vt:lpstr>Arial</vt:lpstr>
      <vt:lpstr>Montserrat</vt:lpstr>
      <vt:lpstr>Cambria</vt:lpstr>
      <vt:lpstr>Barlow</vt:lpstr>
      <vt:lpstr>Over The Rainbow by Slidesgo</vt:lpstr>
      <vt:lpstr>1_Over The Rainbow by Slidesgo</vt:lpstr>
      <vt:lpstr>PowerPoint Presentation</vt:lpstr>
      <vt:lpstr>PowerPoint Presentation</vt:lpstr>
      <vt:lpstr>CLASSROOM RULES</vt:lpstr>
      <vt:lpstr>Put your hands On my desk. Who’s the best? It’s me!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14</cp:revision>
  <dcterms:modified xsi:type="dcterms:W3CDTF">2022-05-17T09:11:13Z</dcterms:modified>
</cp:coreProperties>
</file>