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07" r:id="rId3"/>
  </p:sldMasterIdLst>
  <p:notesMasterIdLst>
    <p:notesMasterId r:id="rId32"/>
  </p:notesMasterIdLst>
  <p:sldIdLst>
    <p:sldId id="320" r:id="rId4"/>
    <p:sldId id="257" r:id="rId5"/>
    <p:sldId id="390" r:id="rId6"/>
    <p:sldId id="376" r:id="rId7"/>
    <p:sldId id="285" r:id="rId8"/>
    <p:sldId id="321" r:id="rId9"/>
    <p:sldId id="377" r:id="rId10"/>
    <p:sldId id="355" r:id="rId11"/>
    <p:sldId id="378" r:id="rId12"/>
    <p:sldId id="393" r:id="rId13"/>
    <p:sldId id="399" r:id="rId14"/>
    <p:sldId id="400" r:id="rId15"/>
    <p:sldId id="394" r:id="rId16"/>
    <p:sldId id="395" r:id="rId17"/>
    <p:sldId id="396" r:id="rId18"/>
    <p:sldId id="379" r:id="rId19"/>
    <p:sldId id="360" r:id="rId20"/>
    <p:sldId id="380" r:id="rId21"/>
    <p:sldId id="381" r:id="rId22"/>
    <p:sldId id="358" r:id="rId23"/>
    <p:sldId id="402" r:id="rId24"/>
    <p:sldId id="384" r:id="rId25"/>
    <p:sldId id="389" r:id="rId26"/>
    <p:sldId id="397" r:id="rId27"/>
    <p:sldId id="403" r:id="rId28"/>
    <p:sldId id="398" r:id="rId29"/>
    <p:sldId id="386" r:id="rId30"/>
    <p:sldId id="35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2E6F4"/>
    <a:srgbClr val="FFF0C7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4A2A-1F08-4089-B2BF-DE339026ADC7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87CBF-E9A9-481D-904C-FCE55060F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3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87CBF-E9A9-481D-904C-FCE55060FE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47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2024/9/2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6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89252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77556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925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764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305960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9513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672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5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93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2024/9/2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69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87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7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46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3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8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57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62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66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8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2024/9/2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3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200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2024/9/2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30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344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EAE73-EF1C-86D8-8FB2-64817EC7F306}"/>
              </a:ext>
            </a:extLst>
          </p:cNvPr>
          <p:cNvGrpSpPr/>
          <p:nvPr userDrawn="1"/>
        </p:nvGrpSpPr>
        <p:grpSpPr>
          <a:xfrm>
            <a:off x="119454" y="-467832"/>
            <a:ext cx="11872521" cy="7072076"/>
            <a:chOff x="639096" y="1013468"/>
            <a:chExt cx="10913807" cy="48212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BA499D9-BFF9-64BC-7325-69E16D187493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6214AA9-B7AD-416B-080D-DEE1AC567742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526F8CB-CF79-547D-2C84-C5A04EC13B68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7" name="Heart 6">
              <a:extLst>
                <a:ext uri="{FF2B5EF4-FFF2-40B4-BE49-F238E27FC236}">
                  <a16:creationId xmlns:a16="http://schemas.microsoft.com/office/drawing/2014/main" id="{F6455C9F-7FDD-65E2-E1EA-A28DA1A79DD1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04851B3-41F2-BB0F-B74C-76A9A580D3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532" y="5191566"/>
            <a:ext cx="1373221" cy="137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9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16041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83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501090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48719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6021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54563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4229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16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1038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485709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472452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16770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92454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460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6248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74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7698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392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4757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F98B802-A3BE-995A-F85F-AFF22C1A2D1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00" y="8654902"/>
            <a:ext cx="1706252" cy="17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3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2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63EA442-95C6-F47E-8336-C9429CAC49C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02" y="-3997842"/>
            <a:ext cx="1706252" cy="17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39.sv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sv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svg"/><Relationship Id="rId2" Type="http://schemas.openxmlformats.org/officeDocument/2006/relationships/image" Target="../media/image47.png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svg"/><Relationship Id="rId15" Type="http://schemas.openxmlformats.org/officeDocument/2006/relationships/image" Target="../media/image60.png"/><Relationship Id="rId10" Type="http://schemas.openxmlformats.org/officeDocument/2006/relationships/image" Target="../media/image55.gif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15.png"/><Relationship Id="rId5" Type="http://schemas.openxmlformats.org/officeDocument/2006/relationships/image" Target="../media/image28.svg"/><Relationship Id="rId15" Type="http://schemas.openxmlformats.org/officeDocument/2006/relationships/image" Target="../media/image62.png"/><Relationship Id="rId10" Type="http://schemas.openxmlformats.org/officeDocument/2006/relationships/image" Target="../media/image14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10" Type="http://schemas.openxmlformats.org/officeDocument/2006/relationships/image" Target="../media/image65.png"/><Relationship Id="rId4" Type="http://schemas.openxmlformats.org/officeDocument/2006/relationships/image" Target="../media/image14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0.svg"/><Relationship Id="rId12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14.png"/><Relationship Id="rId5" Type="http://schemas.openxmlformats.org/officeDocument/2006/relationships/image" Target="../media/image28.svg"/><Relationship Id="rId1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32833" y="599720"/>
            <a:ext cx="3250883" cy="5195705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BEDB66-9660-4A61-9C56-BF88E7EC3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670" y="0"/>
            <a:ext cx="754860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343277" y="459911"/>
            <a:ext cx="1017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từ in đậm trong mỗi câu sau được dùng để thay cho từ ngữ nào?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5C506-7923-A9FA-D264-37BA836715C6}"/>
              </a:ext>
            </a:extLst>
          </p:cNvPr>
          <p:cNvSpPr txBox="1"/>
          <p:nvPr/>
        </p:nvSpPr>
        <p:spPr>
          <a:xfrm>
            <a:off x="466725" y="1343025"/>
            <a:ext cx="1158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Nắng vàng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ng. Lúa cũng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lvl="0" algn="just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Cây tre này cao và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câ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kia cũng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Cánh đồng vàng ruộm báo hiệu một vụ mùa bội thu.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là thành quả lao động vất vả, “một nắng hai sương” của các cô bác nông dân.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60F7D8-953E-F782-26E8-A7B823F59ACB}"/>
              </a:ext>
            </a:extLst>
          </p:cNvPr>
          <p:cNvCxnSpPr>
            <a:cxnSpLocks/>
          </p:cNvCxnSpPr>
          <p:nvPr/>
        </p:nvCxnSpPr>
        <p:spPr>
          <a:xfrm>
            <a:off x="5191125" y="1828800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7098AB-83BB-9808-5AFF-4E866B79BF02}"/>
              </a:ext>
            </a:extLst>
          </p:cNvPr>
          <p:cNvCxnSpPr>
            <a:cxnSpLocks/>
          </p:cNvCxnSpPr>
          <p:nvPr/>
        </p:nvCxnSpPr>
        <p:spPr>
          <a:xfrm>
            <a:off x="7972425" y="2333625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69A828-0E29-1D99-8AE4-C403988ADC55}"/>
              </a:ext>
            </a:extLst>
          </p:cNvPr>
          <p:cNvCxnSpPr>
            <a:cxnSpLocks/>
          </p:cNvCxnSpPr>
          <p:nvPr/>
        </p:nvCxnSpPr>
        <p:spPr>
          <a:xfrm>
            <a:off x="9991725" y="2809875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DA773B-B233-F0E6-627F-2F96DD58CDF2}"/>
              </a:ext>
            </a:extLst>
          </p:cNvPr>
          <p:cNvCxnSpPr/>
          <p:nvPr/>
        </p:nvCxnSpPr>
        <p:spPr>
          <a:xfrm>
            <a:off x="1943100" y="1866900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1A25A2-2BA6-8A3E-77E6-BA15C29ABC79}"/>
              </a:ext>
            </a:extLst>
          </p:cNvPr>
          <p:cNvCxnSpPr>
            <a:cxnSpLocks/>
          </p:cNvCxnSpPr>
          <p:nvPr/>
        </p:nvCxnSpPr>
        <p:spPr>
          <a:xfrm>
            <a:off x="2823030" y="2339686"/>
            <a:ext cx="21812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C6EB0A-F68E-C0F9-79D9-CA4F2DB2E9EA}"/>
              </a:ext>
            </a:extLst>
          </p:cNvPr>
          <p:cNvCxnSpPr>
            <a:cxnSpLocks/>
          </p:cNvCxnSpPr>
          <p:nvPr/>
        </p:nvCxnSpPr>
        <p:spPr>
          <a:xfrm>
            <a:off x="981075" y="2809875"/>
            <a:ext cx="88106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45FE492-B7F9-C647-2A18-67B8930FD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439784"/>
            <a:ext cx="83153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98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30588" y="282626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343277" y="459911"/>
            <a:ext cx="1017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từ in đậm trong mỗi câu sau được dùng để thay cho từ ngữ nào?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283" y="1694533"/>
            <a:ext cx="11320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c. Cánh đồng vàng ruộm báo hiệu một vụ mùa bội thu. </a:t>
            </a:r>
            <a:r>
              <a:rPr lang="vi-VN" sz="3200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Đó</a:t>
            </a:r>
            <a:r>
              <a:rPr lang="vi-VN" sz="32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 là thành quả lao động vất vả, “một nắng hai sương” của các cô bác nông dân.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69A828-0E29-1D99-8AE4-C403988ADC55}"/>
              </a:ext>
            </a:extLst>
          </p:cNvPr>
          <p:cNvCxnSpPr>
            <a:cxnSpLocks/>
          </p:cNvCxnSpPr>
          <p:nvPr/>
        </p:nvCxnSpPr>
        <p:spPr>
          <a:xfrm>
            <a:off x="9552709" y="2280803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62255" y="2297256"/>
            <a:ext cx="311900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230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30588" y="282626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343277" y="459911"/>
            <a:ext cx="1017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từ in đậm trong mỗi câu sau được dùng để thay cho từ ngữ nào?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283" y="1694533"/>
            <a:ext cx="11320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c. Cánh đồng vàng ruộm báo hiệu một vụ mùa bội thu. </a:t>
            </a:r>
            <a:r>
              <a:rPr lang="vi-VN" sz="3200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Đó</a:t>
            </a:r>
            <a:r>
              <a:rPr lang="vi-VN" sz="32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 là thành quả lao động vất vả, “một nắng hai sương” của các cô bác nông dân.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69A828-0E29-1D99-8AE4-C403988ADC55}"/>
              </a:ext>
            </a:extLst>
          </p:cNvPr>
          <p:cNvCxnSpPr>
            <a:cxnSpLocks/>
          </p:cNvCxnSpPr>
          <p:nvPr/>
        </p:nvCxnSpPr>
        <p:spPr>
          <a:xfrm>
            <a:off x="9552709" y="2212778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78700" y="2212778"/>
            <a:ext cx="3509848" cy="190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25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343277" y="459911"/>
            <a:ext cx="1017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từ in đậm trong mỗi câu sau được dùng để thay cho từ ngữ nào?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5C506-7923-A9FA-D264-37BA836715C6}"/>
              </a:ext>
            </a:extLst>
          </p:cNvPr>
          <p:cNvSpPr txBox="1"/>
          <p:nvPr/>
        </p:nvSpPr>
        <p:spPr>
          <a:xfrm>
            <a:off x="466725" y="1343025"/>
            <a:ext cx="1158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Nắng vàng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ng. Lúa cũng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lvl="0" algn="just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Cây tre này cao và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cây kia cũng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Cánh đồng vàng ruộm báo hiệu một vụ mùa bội thu.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là thành quả lao động vất vả, “một nắng hai sương” của các cô bác nông dân.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60F7D8-953E-F782-26E8-A7B823F59ACB}"/>
              </a:ext>
            </a:extLst>
          </p:cNvPr>
          <p:cNvCxnSpPr>
            <a:cxnSpLocks/>
          </p:cNvCxnSpPr>
          <p:nvPr/>
        </p:nvCxnSpPr>
        <p:spPr>
          <a:xfrm>
            <a:off x="5191125" y="1828800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7098AB-83BB-9808-5AFF-4E866B79BF02}"/>
              </a:ext>
            </a:extLst>
          </p:cNvPr>
          <p:cNvCxnSpPr>
            <a:cxnSpLocks/>
          </p:cNvCxnSpPr>
          <p:nvPr/>
        </p:nvCxnSpPr>
        <p:spPr>
          <a:xfrm>
            <a:off x="7972425" y="2333625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69A828-0E29-1D99-8AE4-C403988ADC55}"/>
              </a:ext>
            </a:extLst>
          </p:cNvPr>
          <p:cNvCxnSpPr>
            <a:cxnSpLocks/>
          </p:cNvCxnSpPr>
          <p:nvPr/>
        </p:nvCxnSpPr>
        <p:spPr>
          <a:xfrm>
            <a:off x="9991725" y="2809875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DA773B-B233-F0E6-627F-2F96DD58CDF2}"/>
              </a:ext>
            </a:extLst>
          </p:cNvPr>
          <p:cNvCxnSpPr/>
          <p:nvPr/>
        </p:nvCxnSpPr>
        <p:spPr>
          <a:xfrm>
            <a:off x="1943100" y="1866900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1A25A2-2BA6-8A3E-77E6-BA15C29ABC79}"/>
              </a:ext>
            </a:extLst>
          </p:cNvPr>
          <p:cNvCxnSpPr>
            <a:cxnSpLocks/>
          </p:cNvCxnSpPr>
          <p:nvPr/>
        </p:nvCxnSpPr>
        <p:spPr>
          <a:xfrm>
            <a:off x="2905125" y="2333625"/>
            <a:ext cx="21812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C6EB0A-F68E-C0F9-79D9-CA4F2DB2E9EA}"/>
              </a:ext>
            </a:extLst>
          </p:cNvPr>
          <p:cNvCxnSpPr>
            <a:cxnSpLocks/>
          </p:cNvCxnSpPr>
          <p:nvPr/>
        </p:nvCxnSpPr>
        <p:spPr>
          <a:xfrm>
            <a:off x="981075" y="2809875"/>
            <a:ext cx="88106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45FE492-B7F9-C647-2A18-67B8930FD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439784"/>
            <a:ext cx="83153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17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343277" y="459911"/>
            <a:ext cx="1017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từ in đậm trong mỗi câu sau được dùng để thay cho từ ngữ nào?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5C506-7923-A9FA-D264-37BA836715C6}"/>
              </a:ext>
            </a:extLst>
          </p:cNvPr>
          <p:cNvSpPr txBox="1"/>
          <p:nvPr/>
        </p:nvSpPr>
        <p:spPr>
          <a:xfrm>
            <a:off x="466725" y="1343025"/>
            <a:ext cx="1158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Nắng vàng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ng. Lúa cũng 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Cây tre này cao và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thẳng. Các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 kia cũng 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và thẳng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Cánh đồng vàng ruộm báo hiệu một vụ mùa bội thu. 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 đồng vàng ruộm báo hiệu một vụ mùa bội thu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 thành quả lao động vất vả, “một nắng hai sương” của các cô bác nông dân.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45FE492-B7F9-C647-2A18-67B8930FD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475018"/>
            <a:ext cx="8315325" cy="19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9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343277" y="459911"/>
            <a:ext cx="1017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từ in đậm trong mỗi câu sau được dùng để thay cho từ ngữ nào?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5C506-7923-A9FA-D264-37BA836715C6}"/>
              </a:ext>
            </a:extLst>
          </p:cNvPr>
          <p:cNvSpPr txBox="1"/>
          <p:nvPr/>
        </p:nvSpPr>
        <p:spPr>
          <a:xfrm>
            <a:off x="466725" y="1343025"/>
            <a:ext cx="1158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Nắng vàng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ng. Lúa cũng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lvl="0" algn="just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Cây tre này cao và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cây kia cũng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Cánh đồng vàng ruộm báo hiệu một vụ mùa bội thu.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là thành quả lao động vất vả, “một nắng hai sương” của các cô bác nông dân.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60F7D8-953E-F782-26E8-A7B823F59ACB}"/>
              </a:ext>
            </a:extLst>
          </p:cNvPr>
          <p:cNvCxnSpPr>
            <a:cxnSpLocks/>
          </p:cNvCxnSpPr>
          <p:nvPr/>
        </p:nvCxnSpPr>
        <p:spPr>
          <a:xfrm>
            <a:off x="5191125" y="1828800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7098AB-83BB-9808-5AFF-4E866B79BF02}"/>
              </a:ext>
            </a:extLst>
          </p:cNvPr>
          <p:cNvCxnSpPr>
            <a:cxnSpLocks/>
          </p:cNvCxnSpPr>
          <p:nvPr/>
        </p:nvCxnSpPr>
        <p:spPr>
          <a:xfrm>
            <a:off x="7972425" y="2333625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69A828-0E29-1D99-8AE4-C403988ADC55}"/>
              </a:ext>
            </a:extLst>
          </p:cNvPr>
          <p:cNvCxnSpPr>
            <a:cxnSpLocks/>
          </p:cNvCxnSpPr>
          <p:nvPr/>
        </p:nvCxnSpPr>
        <p:spPr>
          <a:xfrm>
            <a:off x="9991725" y="2809875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DA773B-B233-F0E6-627F-2F96DD58CDF2}"/>
              </a:ext>
            </a:extLst>
          </p:cNvPr>
          <p:cNvCxnSpPr/>
          <p:nvPr/>
        </p:nvCxnSpPr>
        <p:spPr>
          <a:xfrm>
            <a:off x="1943100" y="1866900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1A25A2-2BA6-8A3E-77E6-BA15C29ABC79}"/>
              </a:ext>
            </a:extLst>
          </p:cNvPr>
          <p:cNvCxnSpPr>
            <a:cxnSpLocks/>
          </p:cNvCxnSpPr>
          <p:nvPr/>
        </p:nvCxnSpPr>
        <p:spPr>
          <a:xfrm>
            <a:off x="2905125" y="2333625"/>
            <a:ext cx="21812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C6EB0A-F68E-C0F9-79D9-CA4F2DB2E9EA}"/>
              </a:ext>
            </a:extLst>
          </p:cNvPr>
          <p:cNvCxnSpPr>
            <a:cxnSpLocks/>
          </p:cNvCxnSpPr>
          <p:nvPr/>
        </p:nvCxnSpPr>
        <p:spPr>
          <a:xfrm>
            <a:off x="981075" y="2809875"/>
            <a:ext cx="88106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45FE492-B7F9-C647-2A18-67B8930FD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439784"/>
            <a:ext cx="83153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69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3656CD-0FFC-BE33-C3F0-EABE249E58DD}"/>
              </a:ext>
            </a:extLst>
          </p:cNvPr>
          <p:cNvGrpSpPr/>
          <p:nvPr/>
        </p:nvGrpSpPr>
        <p:grpSpPr>
          <a:xfrm>
            <a:off x="495299" y="2656885"/>
            <a:ext cx="3971925" cy="1665108"/>
            <a:chOff x="6448424" y="4218985"/>
            <a:chExt cx="3971925" cy="16651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5AAE76-21C4-D60C-5975-EDE42DD53E1A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9" name="Freeform 1286">
                <a:extLst>
                  <a:ext uri="{FF2B5EF4-FFF2-40B4-BE49-F238E27FC236}">
                    <a16:creationId xmlns:a16="http://schemas.microsoft.com/office/drawing/2014/main" id="{640FC5E0-3215-2458-8235-FE25FD76D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Freeform 1287">
                <a:extLst>
                  <a:ext uri="{FF2B5EF4-FFF2-40B4-BE49-F238E27FC236}">
                    <a16:creationId xmlns:a16="http://schemas.microsoft.com/office/drawing/2014/main" id="{BFF68591-48AC-BE4B-48BF-C59E2F1C1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Freeform 1288">
                <a:extLst>
                  <a:ext uri="{FF2B5EF4-FFF2-40B4-BE49-F238E27FC236}">
                    <a16:creationId xmlns:a16="http://schemas.microsoft.com/office/drawing/2014/main" id="{574264F6-C737-1362-788A-2606142AA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Freeform 1289">
                <a:extLst>
                  <a:ext uri="{FF2B5EF4-FFF2-40B4-BE49-F238E27FC236}">
                    <a16:creationId xmlns:a16="http://schemas.microsoft.com/office/drawing/2014/main" id="{DECBDC73-E7EC-299A-6476-EE0EE8280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reeform 1290">
                <a:extLst>
                  <a:ext uri="{FF2B5EF4-FFF2-40B4-BE49-F238E27FC236}">
                    <a16:creationId xmlns:a16="http://schemas.microsoft.com/office/drawing/2014/main" id="{D8500B28-F936-72E7-DD84-6D2AF59EB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Freeform 1291">
                <a:extLst>
                  <a:ext uri="{FF2B5EF4-FFF2-40B4-BE49-F238E27FC236}">
                    <a16:creationId xmlns:a16="http://schemas.microsoft.com/office/drawing/2014/main" id="{BD5457F2-F38B-F9E0-8E4A-148F645FE8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Freeform 1292">
                <a:extLst>
                  <a:ext uri="{FF2B5EF4-FFF2-40B4-BE49-F238E27FC236}">
                    <a16:creationId xmlns:a16="http://schemas.microsoft.com/office/drawing/2014/main" id="{A475C219-7A63-6077-735C-58C715AA01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F47C00-3AB0-F55F-DDEF-B3F298973334}"/>
                </a:ext>
              </a:extLst>
            </p:cNvPr>
            <p:cNvSpPr txBox="1"/>
            <p:nvPr/>
          </p:nvSpPr>
          <p:spPr>
            <a:xfrm>
              <a:off x="6877049" y="4629150"/>
              <a:ext cx="33432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F0D6E2E-113C-5D61-632E-4122259255ED}"/>
              </a:ext>
            </a:extLst>
          </p:cNvPr>
          <p:cNvSpPr/>
          <p:nvPr/>
        </p:nvSpPr>
        <p:spPr>
          <a:xfrm>
            <a:off x="4810125" y="3009900"/>
            <a:ext cx="1590675" cy="9048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F2F50-E8D3-7376-2B5E-B1B91E349848}"/>
              </a:ext>
            </a:extLst>
          </p:cNvPr>
          <p:cNvGrpSpPr/>
          <p:nvPr/>
        </p:nvGrpSpPr>
        <p:grpSpPr>
          <a:xfrm>
            <a:off x="6486525" y="2594536"/>
            <a:ext cx="5138749" cy="1707028"/>
            <a:chOff x="6486525" y="2594536"/>
            <a:chExt cx="5138749" cy="170702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07AB9F-ECB5-0CD4-C2E4-51727674C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6525" y="2594536"/>
              <a:ext cx="5138749" cy="170702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FDAD58-7D34-E450-A68F-A54D6DB1CA9B}"/>
                </a:ext>
              </a:extLst>
            </p:cNvPr>
            <p:cNvSpPr txBox="1"/>
            <p:nvPr/>
          </p:nvSpPr>
          <p:spPr>
            <a:xfrm>
              <a:off x="7467600" y="3048000"/>
              <a:ext cx="3667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ĐẠI TỪ THAY THẾ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160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820360"/>
            <a:ext cx="11842697" cy="5350526"/>
            <a:chOff x="639096" y="945439"/>
            <a:chExt cx="10913807" cy="488930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utewritten" panose="02000503000000000000" pitchFamily="2" charset="0"/>
                  <a:ea typeface="+mn-ea"/>
                  <a:cs typeface="+mn-cs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975390"/>
              <a:ext cx="10913807" cy="4859353"/>
              <a:chOff x="639096" y="975390"/>
              <a:chExt cx="10913807" cy="4859353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975390"/>
                <a:ext cx="9067714" cy="37876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id-ID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817649" y="945244"/>
              <a:ext cx="10445660" cy="449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những đoạn trích dưới đây, từ nào được dùng để hỏi?</a:t>
              </a:r>
              <a:endPara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D84FDA-BDEB-AC4E-8F4A-E605778D917C}"/>
              </a:ext>
            </a:extLst>
          </p:cNvPr>
          <p:cNvGrpSpPr/>
          <p:nvPr/>
        </p:nvGrpSpPr>
        <p:grpSpPr>
          <a:xfrm>
            <a:off x="495300" y="1600200"/>
            <a:ext cx="2800350" cy="2305050"/>
            <a:chOff x="495300" y="1752600"/>
            <a:chExt cx="2800350" cy="23050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C1E594-4797-7A73-40F2-733B07B52E1E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EE3819-D1DC-7180-8CF3-423534260E0E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lphaLcParenR"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Ai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(Võ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7D2290-B3AC-A87C-E3CB-AC90338569A9}"/>
              </a:ext>
            </a:extLst>
          </p:cNvPr>
          <p:cNvGrpSpPr/>
          <p:nvPr/>
        </p:nvGrpSpPr>
        <p:grpSpPr>
          <a:xfrm>
            <a:off x="4057650" y="1609725"/>
            <a:ext cx="3390900" cy="2305050"/>
            <a:chOff x="495300" y="1752600"/>
            <a:chExt cx="2800350" cy="23050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2A0219-DF14-8CE1-2BA6-C0E9C54DCE75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21AC30-3B3B-D30E-DC79-392F4E069CCA}"/>
                </a:ext>
              </a:extLst>
            </p:cNvPr>
            <p:cNvSpPr txBox="1"/>
            <p:nvPr/>
          </p:nvSpPr>
          <p:spPr>
            <a:xfrm>
              <a:off x="600075" y="1971675"/>
              <a:ext cx="2695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ngủ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gặp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Thuỵ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Anh)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611CE9-0B8C-4E15-233B-4B084EA17128}"/>
              </a:ext>
            </a:extLst>
          </p:cNvPr>
          <p:cNvGrpSpPr/>
          <p:nvPr/>
        </p:nvGrpSpPr>
        <p:grpSpPr>
          <a:xfrm>
            <a:off x="8315325" y="1581150"/>
            <a:ext cx="3390900" cy="2305050"/>
            <a:chOff x="495300" y="1752600"/>
            <a:chExt cx="2800350" cy="23050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4701FB-7059-4FD6-E0C1-6176DF34026B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34C637-3C4A-84F6-306F-6FAC4D4ACBDE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Ve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rả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5FD199A-BA00-4A38-3F29-56A03C028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3876675"/>
            <a:ext cx="10563225" cy="222885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8591D1C-DF03-B23E-0B10-42B0A27EB1C2}"/>
              </a:ext>
            </a:extLst>
          </p:cNvPr>
          <p:cNvGrpSpPr/>
          <p:nvPr/>
        </p:nvGrpSpPr>
        <p:grpSpPr>
          <a:xfrm>
            <a:off x="3740329" y="4301364"/>
            <a:ext cx="4950998" cy="2175001"/>
            <a:chOff x="892354" y="3758439"/>
            <a:chExt cx="4950998" cy="2175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A45529-E706-D4A2-4126-4ED5A24CB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DDC586B-6E4F-8347-0B1E-D73474BA9434}"/>
                </a:ext>
              </a:extLst>
            </p:cNvPr>
            <p:cNvSpPr/>
            <p:nvPr/>
          </p:nvSpPr>
          <p:spPr>
            <a:xfrm>
              <a:off x="1442720" y="5405120"/>
              <a:ext cx="4400632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2 – 2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01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820360"/>
            <a:ext cx="11842697" cy="5350526"/>
            <a:chOff x="639096" y="945439"/>
            <a:chExt cx="10913807" cy="488930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utewritten" panose="02000503000000000000" pitchFamily="2" charset="0"/>
                  <a:ea typeface="+mn-ea"/>
                  <a:cs typeface="+mn-cs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975390"/>
              <a:ext cx="10913807" cy="4859353"/>
              <a:chOff x="639096" y="975390"/>
              <a:chExt cx="10913807" cy="4859353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975390"/>
                <a:ext cx="9067714" cy="37876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id-ID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817649" y="945244"/>
              <a:ext cx="10445660" cy="449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những đoạn trích dưới đây, từ nào được dùng để hỏi?</a:t>
              </a:r>
              <a:endPara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D84FDA-BDEB-AC4E-8F4A-E605778D917C}"/>
              </a:ext>
            </a:extLst>
          </p:cNvPr>
          <p:cNvGrpSpPr/>
          <p:nvPr/>
        </p:nvGrpSpPr>
        <p:grpSpPr>
          <a:xfrm>
            <a:off x="495300" y="1600200"/>
            <a:ext cx="2800350" cy="2305050"/>
            <a:chOff x="495300" y="1752600"/>
            <a:chExt cx="2800350" cy="23050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C1E594-4797-7A73-40F2-733B07B52E1E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EE3819-D1DC-7180-8CF3-423534260E0E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Ai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(Võ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7D2290-B3AC-A87C-E3CB-AC90338569A9}"/>
              </a:ext>
            </a:extLst>
          </p:cNvPr>
          <p:cNvGrpSpPr/>
          <p:nvPr/>
        </p:nvGrpSpPr>
        <p:grpSpPr>
          <a:xfrm>
            <a:off x="4057650" y="1609725"/>
            <a:ext cx="3390900" cy="2305050"/>
            <a:chOff x="495300" y="1752600"/>
            <a:chExt cx="2800350" cy="23050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2A0219-DF14-8CE1-2BA6-C0E9C54DCE75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21AC30-3B3B-D30E-DC79-392F4E069CCA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ngủ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gặp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Thuỵ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Anh)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611CE9-0B8C-4E15-233B-4B084EA17128}"/>
              </a:ext>
            </a:extLst>
          </p:cNvPr>
          <p:cNvGrpSpPr/>
          <p:nvPr/>
        </p:nvGrpSpPr>
        <p:grpSpPr>
          <a:xfrm>
            <a:off x="8315325" y="1581150"/>
            <a:ext cx="3390900" cy="2305050"/>
            <a:chOff x="495300" y="1752600"/>
            <a:chExt cx="2800350" cy="23050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4701FB-7059-4FD6-E0C1-6176DF34026B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34C637-3C4A-84F6-306F-6FAC4D4ACBDE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phượng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khắp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B70A23-F532-9D36-7F89-50B91B43C558}"/>
              </a:ext>
            </a:extLst>
          </p:cNvPr>
          <p:cNvCxnSpPr/>
          <p:nvPr/>
        </p:nvCxnSpPr>
        <p:spPr>
          <a:xfrm>
            <a:off x="838200" y="2667000"/>
            <a:ext cx="30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4A1AA0-22E3-DC30-EAEF-B7BE7DFB73CA}"/>
              </a:ext>
            </a:extLst>
          </p:cNvPr>
          <p:cNvCxnSpPr>
            <a:cxnSpLocks/>
          </p:cNvCxnSpPr>
          <p:nvPr/>
        </p:nvCxnSpPr>
        <p:spPr>
          <a:xfrm>
            <a:off x="6010275" y="2695575"/>
            <a:ext cx="495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D63D19-07BE-3538-22E6-1FDCF0DEBDEB}"/>
              </a:ext>
            </a:extLst>
          </p:cNvPr>
          <p:cNvCxnSpPr>
            <a:cxnSpLocks/>
          </p:cNvCxnSpPr>
          <p:nvPr/>
        </p:nvCxnSpPr>
        <p:spPr>
          <a:xfrm>
            <a:off x="9544050" y="2266950"/>
            <a:ext cx="495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41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3656CD-0FFC-BE33-C3F0-EABE249E58DD}"/>
              </a:ext>
            </a:extLst>
          </p:cNvPr>
          <p:cNvGrpSpPr/>
          <p:nvPr/>
        </p:nvGrpSpPr>
        <p:grpSpPr>
          <a:xfrm>
            <a:off x="495299" y="2656885"/>
            <a:ext cx="3971925" cy="1665108"/>
            <a:chOff x="6448424" y="4218985"/>
            <a:chExt cx="3971925" cy="16651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5AAE76-21C4-D60C-5975-EDE42DD53E1A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9" name="Freeform 1286">
                <a:extLst>
                  <a:ext uri="{FF2B5EF4-FFF2-40B4-BE49-F238E27FC236}">
                    <a16:creationId xmlns:a16="http://schemas.microsoft.com/office/drawing/2014/main" id="{640FC5E0-3215-2458-8235-FE25FD76D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Freeform 1287">
                <a:extLst>
                  <a:ext uri="{FF2B5EF4-FFF2-40B4-BE49-F238E27FC236}">
                    <a16:creationId xmlns:a16="http://schemas.microsoft.com/office/drawing/2014/main" id="{BFF68591-48AC-BE4B-48BF-C59E2F1C1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Freeform 1288">
                <a:extLst>
                  <a:ext uri="{FF2B5EF4-FFF2-40B4-BE49-F238E27FC236}">
                    <a16:creationId xmlns:a16="http://schemas.microsoft.com/office/drawing/2014/main" id="{574264F6-C737-1362-788A-2606142AA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Freeform 1289">
                <a:extLst>
                  <a:ext uri="{FF2B5EF4-FFF2-40B4-BE49-F238E27FC236}">
                    <a16:creationId xmlns:a16="http://schemas.microsoft.com/office/drawing/2014/main" id="{DECBDC73-E7EC-299A-6476-EE0EE8280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reeform 1290">
                <a:extLst>
                  <a:ext uri="{FF2B5EF4-FFF2-40B4-BE49-F238E27FC236}">
                    <a16:creationId xmlns:a16="http://schemas.microsoft.com/office/drawing/2014/main" id="{D8500B28-F936-72E7-DD84-6D2AF59EB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Freeform 1291">
                <a:extLst>
                  <a:ext uri="{FF2B5EF4-FFF2-40B4-BE49-F238E27FC236}">
                    <a16:creationId xmlns:a16="http://schemas.microsoft.com/office/drawing/2014/main" id="{BD5457F2-F38B-F9E0-8E4A-148F645FE8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Freeform 1292">
                <a:extLst>
                  <a:ext uri="{FF2B5EF4-FFF2-40B4-BE49-F238E27FC236}">
                    <a16:creationId xmlns:a16="http://schemas.microsoft.com/office/drawing/2014/main" id="{A475C219-7A63-6077-735C-58C715AA01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F47C00-3AB0-F55F-DDEF-B3F298973334}"/>
                </a:ext>
              </a:extLst>
            </p:cNvPr>
            <p:cNvSpPr txBox="1"/>
            <p:nvPr/>
          </p:nvSpPr>
          <p:spPr>
            <a:xfrm>
              <a:off x="6877049" y="4629150"/>
              <a:ext cx="33432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F0D6E2E-113C-5D61-632E-4122259255ED}"/>
              </a:ext>
            </a:extLst>
          </p:cNvPr>
          <p:cNvSpPr/>
          <p:nvPr/>
        </p:nvSpPr>
        <p:spPr>
          <a:xfrm>
            <a:off x="4810125" y="3009900"/>
            <a:ext cx="1590675" cy="9048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F2F50-E8D3-7376-2B5E-B1B91E349848}"/>
              </a:ext>
            </a:extLst>
          </p:cNvPr>
          <p:cNvGrpSpPr/>
          <p:nvPr/>
        </p:nvGrpSpPr>
        <p:grpSpPr>
          <a:xfrm>
            <a:off x="6486525" y="2594536"/>
            <a:ext cx="5138749" cy="1707028"/>
            <a:chOff x="6486525" y="2594536"/>
            <a:chExt cx="5138749" cy="170702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07AB9F-ECB5-0CD4-C2E4-51727674C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6525" y="2594536"/>
              <a:ext cx="5138749" cy="170702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FDAD58-7D34-E450-A68F-A54D6DB1CA9B}"/>
                </a:ext>
              </a:extLst>
            </p:cNvPr>
            <p:cNvSpPr txBox="1"/>
            <p:nvPr/>
          </p:nvSpPr>
          <p:spPr>
            <a:xfrm>
              <a:off x="7467600" y="3048000"/>
              <a:ext cx="3667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ĐẠI TỪ NGHI VẤN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1840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60" y="0"/>
            <a:ext cx="12202160" cy="6858000"/>
          </a:xfrm>
          <a:custGeom>
            <a:avLst/>
            <a:gdLst/>
            <a:ahLst/>
            <a:cxnLst/>
            <a:rect l="l" t="t" r="r" b="b"/>
            <a:pathLst>
              <a:path w="8639803" h="8229600">
                <a:moveTo>
                  <a:pt x="0" y="0"/>
                </a:moveTo>
                <a:lnTo>
                  <a:pt x="8639804" y="0"/>
                </a:lnTo>
                <a:lnTo>
                  <a:pt x="86398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00400" y="2514600"/>
            <a:ext cx="2755900" cy="3962400"/>
          </a:xfrm>
          <a:custGeom>
            <a:avLst/>
            <a:gdLst/>
            <a:ahLst/>
            <a:cxnLst/>
            <a:rect l="l" t="t" r="r" b="b"/>
            <a:pathLst>
              <a:path w="5657850" h="8229600">
                <a:moveTo>
                  <a:pt x="0" y="0"/>
                </a:moveTo>
                <a:lnTo>
                  <a:pt x="5657850" y="0"/>
                </a:lnTo>
                <a:lnTo>
                  <a:pt x="56578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5943600" y="2413000"/>
            <a:ext cx="2895600" cy="3993076"/>
          </a:xfrm>
          <a:custGeom>
            <a:avLst/>
            <a:gdLst/>
            <a:ahLst/>
            <a:cxnLst/>
            <a:rect l="l" t="t" r="r" b="b"/>
            <a:pathLst>
              <a:path w="5575554" h="8229600">
                <a:moveTo>
                  <a:pt x="0" y="0"/>
                </a:moveTo>
                <a:lnTo>
                  <a:pt x="5575554" y="0"/>
                </a:lnTo>
                <a:lnTo>
                  <a:pt x="55755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401C16-3931-6CFA-FB8F-500C475A9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31800"/>
            <a:ext cx="10083658" cy="1182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603771"/>
            <a:ext cx="12013580" cy="6000472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714753" y="545636"/>
            <a:ext cx="7915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 câu chuyện dưới đây và trả lời câu hỏi.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B45DD0-6F2F-187F-AA92-49273B684F5F}"/>
              </a:ext>
            </a:extLst>
          </p:cNvPr>
          <p:cNvSpPr txBox="1"/>
          <p:nvPr/>
        </p:nvSpPr>
        <p:spPr>
          <a:xfrm>
            <a:off x="11605368" y="576571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15DD2B-09F9-A5C4-229D-307021608A67}"/>
              </a:ext>
            </a:extLst>
          </p:cNvPr>
          <p:cNvSpPr txBox="1"/>
          <p:nvPr/>
        </p:nvSpPr>
        <p:spPr>
          <a:xfrm>
            <a:off x="485776" y="1181100"/>
            <a:ext cx="7743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 thóc</a:t>
            </a:r>
            <a:endParaRPr lang="vi-VN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 thóc được mẹ lúa yêu thương, chiều chuộng nên rất kiêu. Thóc nói với ngô, khoai, sắn: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là hạt vàng đấy,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ạ. Chẳng ai bằng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được.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 liền nói: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ơi,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nghĩ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chỉ là hạt vàng khi ở trên cánh đồng này thôi. Còn nếu ở trong bát cơm, chắc chắn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sẽ bị gắp bỏ ra ngoài.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 thóc nghe xong, im lặng.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(Phan Tự Gia Bách)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AE40D-69D0-DE9E-8F35-26DEBA100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037" y="2224087"/>
            <a:ext cx="3781425" cy="2562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E96DAB-0359-0787-1C5E-198B15C881C4}"/>
              </a:ext>
            </a:extLst>
          </p:cNvPr>
          <p:cNvSpPr/>
          <p:nvPr/>
        </p:nvSpPr>
        <p:spPr>
          <a:xfrm>
            <a:off x="419100" y="4981575"/>
            <a:ext cx="10172700" cy="561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Các từ in đậm trong câu chuyện trên được dùng để làm gì?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15883-10E9-6609-F9F4-48B562E102C8}"/>
              </a:ext>
            </a:extLst>
          </p:cNvPr>
          <p:cNvSpPr/>
          <p:nvPr/>
        </p:nvSpPr>
        <p:spPr>
          <a:xfrm>
            <a:off x="381000" y="5734050"/>
            <a:ext cx="10172700" cy="8286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Trong số các từ đó, những từ nào chỉ người nói, những từ nào chỉ người nghe?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486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50108" y="168433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B45DD0-6F2F-187F-AA92-49273B684F5F}"/>
              </a:ext>
            </a:extLst>
          </p:cNvPr>
          <p:cNvSpPr txBox="1"/>
          <p:nvPr/>
        </p:nvSpPr>
        <p:spPr>
          <a:xfrm>
            <a:off x="11605368" y="576571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5881" y="708038"/>
            <a:ext cx="10220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PHIẾU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endParaRPr lang="en-US" sz="2800" b="1" dirty="0"/>
          </a:p>
          <a:p>
            <a:r>
              <a:rPr lang="en-US" sz="2800" b="1" dirty="0"/>
              <a:t>a.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in </a:t>
            </a:r>
            <a:r>
              <a:rPr lang="en-US" sz="2800" b="1" dirty="0" err="1"/>
              <a:t>đậm</a:t>
            </a:r>
            <a:r>
              <a:rPr lang="en-US" sz="2800" b="1" dirty="0"/>
              <a:t> ta, </a:t>
            </a:r>
            <a:r>
              <a:rPr lang="en-US" sz="2800" b="1" dirty="0" err="1"/>
              <a:t>bạn</a:t>
            </a:r>
            <a:r>
              <a:rPr lang="en-US" sz="2800" b="1" dirty="0"/>
              <a:t>, </a:t>
            </a:r>
            <a:r>
              <a:rPr lang="en-US" sz="2800" b="1" dirty="0" err="1"/>
              <a:t>cậu</a:t>
            </a:r>
            <a:r>
              <a:rPr lang="en-US" sz="2800" b="1" dirty="0"/>
              <a:t>, </a:t>
            </a:r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xưng</a:t>
            </a:r>
            <a:r>
              <a:rPr lang="en-US" sz="2800" b="1" dirty="0"/>
              <a:t> </a:t>
            </a:r>
            <a:r>
              <a:rPr lang="en-US" sz="2800" b="1" dirty="0" err="1"/>
              <a:t>hô</a:t>
            </a:r>
            <a:r>
              <a:rPr lang="en-US" sz="2800" b="1" dirty="0"/>
              <a:t> </a:t>
            </a:r>
            <a:r>
              <a:rPr lang="en-US" sz="2800" b="1" dirty="0" err="1"/>
              <a:t>giữa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nhân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thóc</a:t>
            </a:r>
            <a:r>
              <a:rPr lang="en-US" sz="2800" b="1" dirty="0"/>
              <a:t>, </a:t>
            </a:r>
            <a:r>
              <a:rPr lang="en-US" sz="2800" b="1" dirty="0" err="1"/>
              <a:t>ngô</a:t>
            </a:r>
            <a:r>
              <a:rPr lang="en-US" sz="2800" b="1" dirty="0"/>
              <a:t>, </a:t>
            </a:r>
            <a:r>
              <a:rPr lang="en-US" sz="2800" b="1" dirty="0" err="1"/>
              <a:t>khoai</a:t>
            </a:r>
            <a:r>
              <a:rPr lang="en-US" sz="2800" b="1" dirty="0"/>
              <a:t>, </a:t>
            </a:r>
            <a:r>
              <a:rPr lang="en-US" sz="2800" b="1" dirty="0" err="1"/>
              <a:t>sắn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nhau</a:t>
            </a:r>
            <a:r>
              <a:rPr lang="en-US" sz="2800" b="1" dirty="0"/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5881" y="2124685"/>
            <a:ext cx="929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b.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 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04467"/>
              </p:ext>
            </p:extLst>
          </p:nvPr>
        </p:nvGraphicFramePr>
        <p:xfrm>
          <a:off x="801671" y="2632638"/>
          <a:ext cx="922482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940">
                  <a:extLst>
                    <a:ext uri="{9D8B030D-6E8A-4147-A177-3AD203B41FA5}">
                      <a16:colId xmlns:a16="http://schemas.microsoft.com/office/drawing/2014/main" val="2808904434"/>
                    </a:ext>
                  </a:extLst>
                </a:gridCol>
                <a:gridCol w="3074940">
                  <a:extLst>
                    <a:ext uri="{9D8B030D-6E8A-4147-A177-3AD203B41FA5}">
                      <a16:colId xmlns:a16="http://schemas.microsoft.com/office/drawing/2014/main" val="2487044750"/>
                    </a:ext>
                  </a:extLst>
                </a:gridCol>
                <a:gridCol w="3074940">
                  <a:extLst>
                    <a:ext uri="{9D8B030D-6E8A-4147-A177-3AD203B41FA5}">
                      <a16:colId xmlns:a16="http://schemas.microsoft.com/office/drawing/2014/main" val="3386693060"/>
                    </a:ext>
                  </a:extLst>
                </a:gridCol>
              </a:tblGrid>
              <a:tr h="175952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800" b="1" dirty="0" err="1"/>
                        <a:t>Các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từ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800" b="1" dirty="0" err="1"/>
                        <a:t>Người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nói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800" b="1" dirty="0" err="1"/>
                        <a:t>Người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nghe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671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800" b="1" dirty="0"/>
                        <a:t>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800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endParaRPr lang="en-US" sz="2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525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800" b="1" dirty="0" err="1"/>
                        <a:t>Bạn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800" b="1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110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800" b="1" dirty="0" err="1"/>
                        <a:t>Cậu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800" b="1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310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800" b="1" dirty="0" err="1"/>
                        <a:t>Tớ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800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693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57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603771"/>
            <a:ext cx="12013580" cy="6000472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B45DD0-6F2F-187F-AA92-49273B684F5F}"/>
              </a:ext>
            </a:extLst>
          </p:cNvPr>
          <p:cNvSpPr txBox="1"/>
          <p:nvPr/>
        </p:nvSpPr>
        <p:spPr>
          <a:xfrm>
            <a:off x="11605368" y="576571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C5E998-D5C1-BFD5-8278-88A8B47FC157}"/>
              </a:ext>
            </a:extLst>
          </p:cNvPr>
          <p:cNvGrpSpPr/>
          <p:nvPr/>
        </p:nvGrpSpPr>
        <p:grpSpPr>
          <a:xfrm>
            <a:off x="257175" y="2656885"/>
            <a:ext cx="3952875" cy="1665108"/>
            <a:chOff x="6448424" y="4218985"/>
            <a:chExt cx="3971925" cy="16651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69F456-8CBB-3DF0-7874-B84F69EF33CD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11" name="Freeform 1286">
                <a:extLst>
                  <a:ext uri="{FF2B5EF4-FFF2-40B4-BE49-F238E27FC236}">
                    <a16:creationId xmlns:a16="http://schemas.microsoft.com/office/drawing/2014/main" id="{6106BBEF-3463-FF45-4F1E-223DB7025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Freeform 1287">
                <a:extLst>
                  <a:ext uri="{FF2B5EF4-FFF2-40B4-BE49-F238E27FC236}">
                    <a16:creationId xmlns:a16="http://schemas.microsoft.com/office/drawing/2014/main" id="{50C8B402-871B-DBC0-BE39-EB691404F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Freeform 1288">
                <a:extLst>
                  <a:ext uri="{FF2B5EF4-FFF2-40B4-BE49-F238E27FC236}">
                    <a16:creationId xmlns:a16="http://schemas.microsoft.com/office/drawing/2014/main" id="{E8B6AB46-A637-6FCA-9201-92CBDF5BD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reeform 1289">
                <a:extLst>
                  <a:ext uri="{FF2B5EF4-FFF2-40B4-BE49-F238E27FC236}">
                    <a16:creationId xmlns:a16="http://schemas.microsoft.com/office/drawing/2014/main" id="{106DD1B7-09DD-F8C3-7C87-07AB65E71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Freeform 1290">
                <a:extLst>
                  <a:ext uri="{FF2B5EF4-FFF2-40B4-BE49-F238E27FC236}">
                    <a16:creationId xmlns:a16="http://schemas.microsoft.com/office/drawing/2014/main" id="{F3768D56-7B2F-0E62-30B4-45CF99E04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Freeform 1291">
                <a:extLst>
                  <a:ext uri="{FF2B5EF4-FFF2-40B4-BE49-F238E27FC236}">
                    <a16:creationId xmlns:a16="http://schemas.microsoft.com/office/drawing/2014/main" id="{DE74C8F8-BAE4-15CF-ECD0-05DCFF7CFF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reeform 1292">
                <a:extLst>
                  <a:ext uri="{FF2B5EF4-FFF2-40B4-BE49-F238E27FC236}">
                    <a16:creationId xmlns:a16="http://schemas.microsoft.com/office/drawing/2014/main" id="{82D685A0-73F2-32EC-AD33-A73876131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7F77DE-E6D2-E0D9-EC5A-9C8210D72E9C}"/>
                </a:ext>
              </a:extLst>
            </p:cNvPr>
            <p:cNvSpPr txBox="1"/>
            <p:nvPr/>
          </p:nvSpPr>
          <p:spPr>
            <a:xfrm>
              <a:off x="6877049" y="4629150"/>
              <a:ext cx="3343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cậu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9402526-69A7-6185-36F3-1A18E27F08E6}"/>
              </a:ext>
            </a:extLst>
          </p:cNvPr>
          <p:cNvSpPr/>
          <p:nvPr/>
        </p:nvSpPr>
        <p:spPr>
          <a:xfrm>
            <a:off x="4352925" y="2990850"/>
            <a:ext cx="1590675" cy="9048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45B3AC-75B4-2C88-E64A-A73B2983F32C}"/>
              </a:ext>
            </a:extLst>
          </p:cNvPr>
          <p:cNvGrpSpPr/>
          <p:nvPr/>
        </p:nvGrpSpPr>
        <p:grpSpPr>
          <a:xfrm>
            <a:off x="5886451" y="2594536"/>
            <a:ext cx="5738824" cy="1707028"/>
            <a:chOff x="6486525" y="2594536"/>
            <a:chExt cx="5138749" cy="170702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A3BD46E-9E79-42E5-4510-7EF17FE8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6525" y="2594536"/>
              <a:ext cx="5138749" cy="170702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02525F-FBD5-DE7A-655C-6FBEB00987CE}"/>
                </a:ext>
              </a:extLst>
            </p:cNvPr>
            <p:cNvSpPr txBox="1"/>
            <p:nvPr/>
          </p:nvSpPr>
          <p:spPr>
            <a:xfrm>
              <a:off x="7467599" y="3048000"/>
              <a:ext cx="39657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xưng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hô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818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55C6533-53BD-ADEC-4698-E06649026844}"/>
              </a:ext>
            </a:extLst>
          </p:cNvPr>
          <p:cNvGrpSpPr/>
          <p:nvPr/>
        </p:nvGrpSpPr>
        <p:grpSpPr>
          <a:xfrm>
            <a:off x="428625" y="2223917"/>
            <a:ext cx="3024000" cy="2264220"/>
            <a:chOff x="428625" y="2223917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21DCB8BD-A4DE-0C65-31B9-70234068E3DD}"/>
                </a:ext>
              </a:extLst>
            </p:cNvPr>
            <p:cNvSpPr/>
            <p:nvPr/>
          </p:nvSpPr>
          <p:spPr>
            <a:xfrm>
              <a:off x="428625" y="2223917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5B0831-E2CC-8D71-5F36-E13FFDA4DAEB}"/>
                </a:ext>
              </a:extLst>
            </p:cNvPr>
            <p:cNvSpPr txBox="1"/>
            <p:nvPr/>
          </p:nvSpPr>
          <p:spPr>
            <a:xfrm>
              <a:off x="1047750" y="2895600"/>
              <a:ext cx="214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ĐẠI TỪ</a:t>
              </a:r>
            </a:p>
          </p:txBody>
        </p: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48A3E7BF-BA7A-C054-DD9B-84370AE2136A}"/>
              </a:ext>
            </a:extLst>
          </p:cNvPr>
          <p:cNvSpPr/>
          <p:nvPr/>
        </p:nvSpPr>
        <p:spPr>
          <a:xfrm>
            <a:off x="2391825" y="1209676"/>
            <a:ext cx="1951575" cy="1240366"/>
          </a:xfrm>
          <a:custGeom>
            <a:avLst/>
            <a:gdLst/>
            <a:ahLst/>
            <a:cxnLst/>
            <a:rect l="l" t="t" r="r" b="b"/>
            <a:pathLst>
              <a:path w="3024000" h="2475782">
                <a:moveTo>
                  <a:pt x="0" y="0"/>
                </a:moveTo>
                <a:lnTo>
                  <a:pt x="3024000" y="0"/>
                </a:lnTo>
                <a:lnTo>
                  <a:pt x="3024000" y="2475782"/>
                </a:lnTo>
                <a:lnTo>
                  <a:pt x="0" y="2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59521F-C9BD-D2E0-19E5-B092F22F88B3}"/>
              </a:ext>
            </a:extLst>
          </p:cNvPr>
          <p:cNvGrpSpPr/>
          <p:nvPr/>
        </p:nvGrpSpPr>
        <p:grpSpPr>
          <a:xfrm>
            <a:off x="4175475" y="716851"/>
            <a:ext cx="4025550" cy="1111950"/>
            <a:chOff x="4404075" y="602550"/>
            <a:chExt cx="5315519" cy="1483055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D8390102-BBBA-4996-72D5-69DDE4D9B02F}"/>
                </a:ext>
              </a:extLst>
            </p:cNvPr>
            <p:cNvSpPr/>
            <p:nvPr/>
          </p:nvSpPr>
          <p:spPr>
            <a:xfrm>
              <a:off x="4404075" y="602550"/>
              <a:ext cx="4957286" cy="1483055"/>
            </a:xfrm>
            <a:custGeom>
              <a:avLst/>
              <a:gdLst/>
              <a:ahLst/>
              <a:cxnLst/>
              <a:rect l="l" t="t" r="r" b="b"/>
              <a:pathLst>
                <a:path w="4957286" h="1483055">
                  <a:moveTo>
                    <a:pt x="0" y="0"/>
                  </a:moveTo>
                  <a:lnTo>
                    <a:pt x="4957286" y="0"/>
                  </a:lnTo>
                  <a:lnTo>
                    <a:pt x="4957286" y="1483055"/>
                  </a:lnTo>
                  <a:lnTo>
                    <a:pt x="0" y="1483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546C0C-295D-473A-FCCC-E54D7471A051}"/>
                </a:ext>
              </a:extLst>
            </p:cNvPr>
            <p:cNvSpPr txBox="1"/>
            <p:nvPr/>
          </p:nvSpPr>
          <p:spPr>
            <a:xfrm>
              <a:off x="5876925" y="1038225"/>
              <a:ext cx="3842669" cy="697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2" name="Freeform 6">
            <a:extLst>
              <a:ext uri="{FF2B5EF4-FFF2-40B4-BE49-F238E27FC236}">
                <a16:creationId xmlns:a16="http://schemas.microsoft.com/office/drawing/2014/main" id="{ED88B380-53D4-02C3-C1F1-E0E2DABB7252}"/>
              </a:ext>
            </a:extLst>
          </p:cNvPr>
          <p:cNvSpPr/>
          <p:nvPr/>
        </p:nvSpPr>
        <p:spPr>
          <a:xfrm>
            <a:off x="3101975" y="2933700"/>
            <a:ext cx="1393825" cy="553062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BA3E2F78-4C27-B6A5-5107-8D0CBFDE3BA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52125" y="1117950"/>
            <a:ext cx="1029333" cy="4632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B6D9C64-645F-5DBA-A466-36CF2283D3F3}"/>
              </a:ext>
            </a:extLst>
          </p:cNvPr>
          <p:cNvGrpSpPr/>
          <p:nvPr/>
        </p:nvGrpSpPr>
        <p:grpSpPr>
          <a:xfrm>
            <a:off x="9010649" y="95250"/>
            <a:ext cx="2428876" cy="1762125"/>
            <a:chOff x="8877299" y="85725"/>
            <a:chExt cx="2428876" cy="1876425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CC372A77-0C6E-6CC7-0420-01200C43068F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0C2353-DCDA-2A88-0D7A-4B0A22615283}"/>
                </a:ext>
              </a:extLst>
            </p:cNvPr>
            <p:cNvSpPr txBox="1"/>
            <p:nvPr/>
          </p:nvSpPr>
          <p:spPr>
            <a:xfrm>
              <a:off x="9010650" y="875940"/>
              <a:ext cx="2200275" cy="101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,…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822E32-F0BD-4AA8-2941-CEBC7927E753}"/>
              </a:ext>
            </a:extLst>
          </p:cNvPr>
          <p:cNvGrpSpPr/>
          <p:nvPr/>
        </p:nvGrpSpPr>
        <p:grpSpPr>
          <a:xfrm>
            <a:off x="4414649" y="2652152"/>
            <a:ext cx="3910201" cy="1234048"/>
            <a:chOff x="4414649" y="2652152"/>
            <a:chExt cx="3910201" cy="1234048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0D335C5-2258-3700-1576-A21FF7391A45}"/>
                </a:ext>
              </a:extLst>
            </p:cNvPr>
            <p:cNvSpPr/>
            <p:nvPr/>
          </p:nvSpPr>
          <p:spPr>
            <a:xfrm>
              <a:off x="4414649" y="2652152"/>
              <a:ext cx="3624451" cy="1234048"/>
            </a:xfrm>
            <a:custGeom>
              <a:avLst/>
              <a:gdLst/>
              <a:ahLst/>
              <a:cxnLst/>
              <a:rect l="l" t="t" r="r" b="b"/>
              <a:pathLst>
                <a:path w="3024000" h="1045800">
                  <a:moveTo>
                    <a:pt x="0" y="0"/>
                  </a:moveTo>
                  <a:lnTo>
                    <a:pt x="3024000" y="0"/>
                  </a:lnTo>
                  <a:lnTo>
                    <a:pt x="3024000" y="1045800"/>
                  </a:lnTo>
                  <a:lnTo>
                    <a:pt x="0" y="104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29CC745-6443-EBB5-9E3F-CDF2EC8D71DB}"/>
                </a:ext>
              </a:extLst>
            </p:cNvPr>
            <p:cNvSpPr txBox="1"/>
            <p:nvPr/>
          </p:nvSpPr>
          <p:spPr>
            <a:xfrm>
              <a:off x="5414719" y="3034232"/>
              <a:ext cx="2910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vấn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1" name="Picture 3">
            <a:extLst>
              <a:ext uri="{FF2B5EF4-FFF2-40B4-BE49-F238E27FC236}">
                <a16:creationId xmlns:a16="http://schemas.microsoft.com/office/drawing/2014/main" id="{75368B9F-F091-2918-2B58-664E348ACC9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625" y="3032475"/>
            <a:ext cx="1029333" cy="46320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3F86C82-BDA6-40F3-85B9-1DFC193AC23F}"/>
              </a:ext>
            </a:extLst>
          </p:cNvPr>
          <p:cNvGrpSpPr/>
          <p:nvPr/>
        </p:nvGrpSpPr>
        <p:grpSpPr>
          <a:xfrm>
            <a:off x="9025268" y="1957720"/>
            <a:ext cx="2743201" cy="1876425"/>
            <a:chOff x="8877299" y="85725"/>
            <a:chExt cx="2428876" cy="1876425"/>
          </a:xfrm>
        </p:grpSpPr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A642BE11-9B0D-0BCD-2CEA-A33729087D77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900E110-A09B-3722-CB84-F68C654A3C2B}"/>
                </a:ext>
              </a:extLst>
            </p:cNvPr>
            <p:cNvSpPr txBox="1"/>
            <p:nvPr/>
          </p:nvSpPr>
          <p:spPr>
            <a:xfrm>
              <a:off x="8953797" y="990600"/>
              <a:ext cx="2200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bao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,..</a:t>
              </a:r>
            </a:p>
          </p:txBody>
        </p:sp>
      </p:grpSp>
      <p:sp>
        <p:nvSpPr>
          <p:cNvPr id="55" name="Freeform 2">
            <a:extLst>
              <a:ext uri="{FF2B5EF4-FFF2-40B4-BE49-F238E27FC236}">
                <a16:creationId xmlns:a16="http://schemas.microsoft.com/office/drawing/2014/main" id="{1052381C-C5EF-4B93-2B7B-0BB443267561}"/>
              </a:ext>
            </a:extLst>
          </p:cNvPr>
          <p:cNvSpPr/>
          <p:nvPr/>
        </p:nvSpPr>
        <p:spPr>
          <a:xfrm flipV="1">
            <a:off x="2506125" y="3857625"/>
            <a:ext cx="1951575" cy="1409701"/>
          </a:xfrm>
          <a:custGeom>
            <a:avLst/>
            <a:gdLst/>
            <a:ahLst/>
            <a:cxnLst/>
            <a:rect l="l" t="t" r="r" b="b"/>
            <a:pathLst>
              <a:path w="3024000" h="2475782">
                <a:moveTo>
                  <a:pt x="0" y="0"/>
                </a:moveTo>
                <a:lnTo>
                  <a:pt x="3024000" y="0"/>
                </a:lnTo>
                <a:lnTo>
                  <a:pt x="3024000" y="2475782"/>
                </a:lnTo>
                <a:lnTo>
                  <a:pt x="0" y="2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3996B7-17CE-DC3F-2BB6-5F33382034A0}"/>
              </a:ext>
            </a:extLst>
          </p:cNvPr>
          <p:cNvGrpSpPr/>
          <p:nvPr/>
        </p:nvGrpSpPr>
        <p:grpSpPr>
          <a:xfrm>
            <a:off x="4377799" y="4362450"/>
            <a:ext cx="3908951" cy="1200149"/>
            <a:chOff x="4377799" y="4362450"/>
            <a:chExt cx="3908951" cy="1200149"/>
          </a:xfrm>
        </p:grpSpPr>
        <p:sp>
          <p:nvSpPr>
            <p:cNvPr id="58" name="Freeform 4">
              <a:extLst>
                <a:ext uri="{FF2B5EF4-FFF2-40B4-BE49-F238E27FC236}">
                  <a16:creationId xmlns:a16="http://schemas.microsoft.com/office/drawing/2014/main" id="{7C0B88C9-33B5-57D6-8DDA-EEE94CFD4C4C}"/>
                </a:ext>
              </a:extLst>
            </p:cNvPr>
            <p:cNvSpPr/>
            <p:nvPr/>
          </p:nvSpPr>
          <p:spPr>
            <a:xfrm>
              <a:off x="4377799" y="4362450"/>
              <a:ext cx="3708925" cy="1200149"/>
            </a:xfrm>
            <a:custGeom>
              <a:avLst/>
              <a:gdLst/>
              <a:ahLst/>
              <a:cxnLst/>
              <a:rect l="l" t="t" r="r" b="b"/>
              <a:pathLst>
                <a:path w="3024000" h="876960">
                  <a:moveTo>
                    <a:pt x="0" y="0"/>
                  </a:moveTo>
                  <a:lnTo>
                    <a:pt x="3024000" y="0"/>
                  </a:lnTo>
                  <a:lnTo>
                    <a:pt x="3024000" y="876960"/>
                  </a:lnTo>
                  <a:lnTo>
                    <a:pt x="0" y="876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B1CDEF3-D29E-3B54-4E4E-394C3E480F71}"/>
                </a:ext>
              </a:extLst>
            </p:cNvPr>
            <p:cNvSpPr txBox="1"/>
            <p:nvPr/>
          </p:nvSpPr>
          <p:spPr>
            <a:xfrm>
              <a:off x="5376619" y="4720157"/>
              <a:ext cx="2910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xưng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hô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1" name="Picture 3">
            <a:extLst>
              <a:ext uri="{FF2B5EF4-FFF2-40B4-BE49-F238E27FC236}">
                <a16:creationId xmlns:a16="http://schemas.microsoft.com/office/drawing/2014/main" id="{FFBDE370-A1D5-E7D8-4C50-072C79157E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99775" y="4842225"/>
            <a:ext cx="1029333" cy="46320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AB3213A8-F97D-EA20-2147-8F8CA5808D08}"/>
              </a:ext>
            </a:extLst>
          </p:cNvPr>
          <p:cNvGrpSpPr/>
          <p:nvPr/>
        </p:nvGrpSpPr>
        <p:grpSpPr>
          <a:xfrm>
            <a:off x="9029697" y="3914774"/>
            <a:ext cx="2819401" cy="2222118"/>
            <a:chOff x="8877299" y="85725"/>
            <a:chExt cx="2496345" cy="1876425"/>
          </a:xfrm>
        </p:grpSpPr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E5779D23-4289-7713-776C-8C388C880353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E6270CE-CA70-FC90-631F-22F592F0FB98}"/>
                </a:ext>
              </a:extLst>
            </p:cNvPr>
            <p:cNvSpPr txBox="1"/>
            <p:nvPr/>
          </p:nvSpPr>
          <p:spPr>
            <a:xfrm>
              <a:off x="8885734" y="888154"/>
              <a:ext cx="2487910" cy="1013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Ta, 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/>
                </a:rPr>
                <a:t>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ớ,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tớ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625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5C506-7923-A9FA-D264-37BA836715C6}"/>
              </a:ext>
            </a:extLst>
          </p:cNvPr>
          <p:cNvSpPr txBox="1"/>
          <p:nvPr/>
        </p:nvSpPr>
        <p:spPr>
          <a:xfrm>
            <a:off x="466725" y="1343025"/>
            <a:ext cx="11582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</a:rPr>
              <a:t>GHI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NHỚ</a:t>
            </a:r>
            <a:endParaRPr lang="en-US" sz="4000" b="1" dirty="0">
              <a:solidFill>
                <a:srgbClr val="FF0066"/>
              </a:solidFill>
            </a:endParaRPr>
          </a:p>
          <a:p>
            <a:pPr lvl="0" algn="just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  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Đại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xưng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hô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dùng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để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thay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thế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như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thế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vậy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đó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này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….(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đại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thay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thế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),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để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hỏi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như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ai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gì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nào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sao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bao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nhiêu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đâu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…(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đại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nghi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vấn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)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hoặc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để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xưng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hô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như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tôi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tớ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chúng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tớ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mày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chúng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ta, … (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đại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xưng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hô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).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Ngoài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ra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tiếng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Việt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nhiều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danh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được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dùng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để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xưng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hô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như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bà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bố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mẹ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anh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chị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 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em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cháu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thầy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 new "/>
              </a:rPr>
              <a:t>bạn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 new 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533070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02651" y="870200"/>
            <a:ext cx="3250883" cy="519570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757055" y="1221662"/>
            <a:ext cx="594257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HOẠT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ĐỘNG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6320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5C506-7923-A9FA-D264-37BA836715C6}"/>
              </a:ext>
            </a:extLst>
          </p:cNvPr>
          <p:cNvSpPr txBox="1"/>
          <p:nvPr/>
        </p:nvSpPr>
        <p:spPr>
          <a:xfrm>
            <a:off x="466725" y="1343025"/>
            <a:ext cx="1158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7409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FC2B15F-4AFB-99E5-601C-AB60026051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783" y="2269972"/>
            <a:ext cx="2737300" cy="4050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05FC8-9F3E-4DBB-8FD4-1E8F1BCE5C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" y="2029309"/>
            <a:ext cx="7686675" cy="25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44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1326D-672A-4C0B-B5AA-EC59A59949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6172" y="1932702"/>
            <a:ext cx="552345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831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304800" y="168016"/>
            <a:ext cx="12801600" cy="6886575"/>
            <a:chOff x="-333" y="106"/>
            <a:chExt cx="20160" cy="10845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333" y="106"/>
              <a:ext cx="20160" cy="10845"/>
              <a:chOff x="243" y="417"/>
              <a:chExt cx="19538" cy="10516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24" y="6936"/>
                <a:ext cx="3112" cy="311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3" y="634"/>
                <a:ext cx="2740" cy="2740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7886766">
                <a:off x="16799" y="418"/>
                <a:ext cx="2984" cy="2981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1" y="8235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2529183-3A2F-4172-2E95-4F767ED9F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644" y="3348165"/>
            <a:ext cx="3139712" cy="14570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7C4174-0B26-5215-58EB-31F3FE609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782" y="1866847"/>
            <a:ext cx="3273836" cy="12193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25169D-BF63-B22F-050F-27BEDA0A29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0982" y="1876372"/>
            <a:ext cx="3273836" cy="12193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A345F3-B65D-46F1-FB79-09C90642D4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3332" y="1743022"/>
            <a:ext cx="3273836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7669B6-E00A-485D-983C-AF726093A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D2382E2-A124-4D4A-AF15-D20F5B0C2CDC}"/>
              </a:ext>
            </a:extLst>
          </p:cNvPr>
          <p:cNvSpPr/>
          <p:nvPr/>
        </p:nvSpPr>
        <p:spPr>
          <a:xfrm rot="1713007">
            <a:off x="38040" y="124648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2CF9BBB-03E0-4508-BCB1-9F252909B32A}"/>
              </a:ext>
            </a:extLst>
          </p:cNvPr>
          <p:cNvSpPr/>
          <p:nvPr/>
        </p:nvSpPr>
        <p:spPr>
          <a:xfrm>
            <a:off x="5189241" y="658030"/>
            <a:ext cx="1977006" cy="5325531"/>
          </a:xfrm>
          <a:custGeom>
            <a:avLst/>
            <a:gdLst>
              <a:gd name="connsiteX0" fmla="*/ 0 w 1977006"/>
              <a:gd name="connsiteY0" fmla="*/ 7160512 h 7160512"/>
              <a:gd name="connsiteX1" fmla="*/ 988503 w 1977006"/>
              <a:gd name="connsiteY1" fmla="*/ 0 h 7160512"/>
              <a:gd name="connsiteX2" fmla="*/ 1977006 w 1977006"/>
              <a:gd name="connsiteY2" fmla="*/ 7160512 h 7160512"/>
              <a:gd name="connsiteX3" fmla="*/ 0 w 1977006"/>
              <a:gd name="connsiteY3" fmla="*/ 7160512 h 7160512"/>
              <a:gd name="connsiteX0" fmla="*/ 0 w 1977006"/>
              <a:gd name="connsiteY0" fmla="*/ 5320423 h 5320423"/>
              <a:gd name="connsiteX1" fmla="*/ 819170 w 1977006"/>
              <a:gd name="connsiteY1" fmla="*/ 0 h 5320423"/>
              <a:gd name="connsiteX2" fmla="*/ 1977006 w 1977006"/>
              <a:gd name="connsiteY2" fmla="*/ 5320423 h 5320423"/>
              <a:gd name="connsiteX3" fmla="*/ 0 w 1977006"/>
              <a:gd name="connsiteY3" fmla="*/ 5320423 h 5320423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06" h="5325531">
                <a:moveTo>
                  <a:pt x="0" y="5325531"/>
                </a:moveTo>
                <a:lnTo>
                  <a:pt x="819170" y="5108"/>
                </a:lnTo>
                <a:cubicBezTo>
                  <a:pt x="847150" y="146780"/>
                  <a:pt x="1067042" y="-95371"/>
                  <a:pt x="1095022" y="46301"/>
                </a:cubicBezTo>
                <a:lnTo>
                  <a:pt x="1977006" y="5325531"/>
                </a:lnTo>
                <a:lnTo>
                  <a:pt x="0" y="5325531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41FBC51-3941-4C05-BE64-14FED5BE16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5" r="46974" b="42467"/>
          <a:stretch/>
        </p:blipFill>
        <p:spPr>
          <a:xfrm>
            <a:off x="5863734" y="205588"/>
            <a:ext cx="590158" cy="69443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DC0A078-CB26-4CFF-826C-FC447666AB95}"/>
              </a:ext>
            </a:extLst>
          </p:cNvPr>
          <p:cNvSpPr/>
          <p:nvPr/>
        </p:nvSpPr>
        <p:spPr>
          <a:xfrm rot="1097091">
            <a:off x="7946380" y="704380"/>
            <a:ext cx="1826472" cy="5580780"/>
          </a:xfrm>
          <a:custGeom>
            <a:avLst/>
            <a:gdLst>
              <a:gd name="connsiteX0" fmla="*/ 0 w 1826472"/>
              <a:gd name="connsiteY0" fmla="*/ 6642758 h 6642758"/>
              <a:gd name="connsiteX1" fmla="*/ 402463 w 1826472"/>
              <a:gd name="connsiteY1" fmla="*/ 0 h 6642758"/>
              <a:gd name="connsiteX2" fmla="*/ 1826472 w 1826472"/>
              <a:gd name="connsiteY2" fmla="*/ 6642758 h 6642758"/>
              <a:gd name="connsiteX3" fmla="*/ 0 w 1826472"/>
              <a:gd name="connsiteY3" fmla="*/ 6642758 h 6642758"/>
              <a:gd name="connsiteX0" fmla="*/ 0 w 1826472"/>
              <a:gd name="connsiteY0" fmla="*/ 5536198 h 5536198"/>
              <a:gd name="connsiteX1" fmla="*/ 363864 w 1826472"/>
              <a:gd name="connsiteY1" fmla="*/ 0 h 5536198"/>
              <a:gd name="connsiteX2" fmla="*/ 1826472 w 1826472"/>
              <a:gd name="connsiteY2" fmla="*/ 5536198 h 5536198"/>
              <a:gd name="connsiteX3" fmla="*/ 0 w 1826472"/>
              <a:gd name="connsiteY3" fmla="*/ 5536198 h 5536198"/>
              <a:gd name="connsiteX0" fmla="*/ 0 w 1826472"/>
              <a:gd name="connsiteY0" fmla="*/ 5580780 h 5580780"/>
              <a:gd name="connsiteX1" fmla="*/ 363864 w 1826472"/>
              <a:gd name="connsiteY1" fmla="*/ 44582 h 5580780"/>
              <a:gd name="connsiteX2" fmla="*/ 624125 w 1826472"/>
              <a:gd name="connsiteY2" fmla="*/ 26087 h 5580780"/>
              <a:gd name="connsiteX3" fmla="*/ 1826472 w 1826472"/>
              <a:gd name="connsiteY3" fmla="*/ 5580780 h 5580780"/>
              <a:gd name="connsiteX4" fmla="*/ 0 w 1826472"/>
              <a:gd name="connsiteY4" fmla="*/ 5580780 h 55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472" h="5580780">
                <a:moveTo>
                  <a:pt x="0" y="5580780"/>
                </a:moveTo>
                <a:lnTo>
                  <a:pt x="363864" y="44582"/>
                </a:lnTo>
                <a:cubicBezTo>
                  <a:pt x="389659" y="141784"/>
                  <a:pt x="598330" y="-71115"/>
                  <a:pt x="624125" y="26087"/>
                </a:cubicBezTo>
                <a:lnTo>
                  <a:pt x="1826472" y="5580780"/>
                </a:lnTo>
                <a:lnTo>
                  <a:pt x="0" y="5580780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C8558611-4986-4B11-88EF-7B7004489C9A}"/>
              </a:ext>
            </a:extLst>
          </p:cNvPr>
          <p:cNvSpPr/>
          <p:nvPr/>
        </p:nvSpPr>
        <p:spPr>
          <a:xfrm rot="20269675">
            <a:off x="1406185" y="221293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E220550-7AC0-450A-9369-A34169E05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85073" b="28343"/>
          <a:stretch/>
        </p:blipFill>
        <p:spPr>
          <a:xfrm rot="593221">
            <a:off x="2359377" y="87253"/>
            <a:ext cx="904299" cy="864901"/>
          </a:xfrm>
          <a:prstGeom prst="rect">
            <a:avLst/>
          </a:prstGeom>
        </p:spPr>
      </p:pic>
      <p:sp>
        <p:nvSpPr>
          <p:cNvPr id="32" name="Isosceles Triangle 15">
            <a:extLst>
              <a:ext uri="{FF2B5EF4-FFF2-40B4-BE49-F238E27FC236}">
                <a16:creationId xmlns:a16="http://schemas.microsoft.com/office/drawing/2014/main" id="{6FA9906F-1BBD-433E-953B-590F83E2105B}"/>
              </a:ext>
            </a:extLst>
          </p:cNvPr>
          <p:cNvSpPr/>
          <p:nvPr/>
        </p:nvSpPr>
        <p:spPr>
          <a:xfrm rot="19383673">
            <a:off x="9627832" y="328000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1BB11EA-7A48-448B-BB94-4F29F45A8F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7" r="11193"/>
          <a:stretch/>
        </p:blipFill>
        <p:spPr>
          <a:xfrm>
            <a:off x="9091812" y="195150"/>
            <a:ext cx="428978" cy="1207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DE80A2-2996-4CA9-8411-2B9EA8BED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964" y="679899"/>
            <a:ext cx="4986960" cy="1012024"/>
          </a:xfrm>
          <a:prstGeom prst="rect">
            <a:avLst/>
          </a:prstGeom>
        </p:spPr>
      </p:pic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92001B9-AE5C-B286-9B69-F19C94421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233" y="2740754"/>
            <a:ext cx="2737300" cy="4050571"/>
          </a:xfrm>
          <a:prstGeom prst="rect">
            <a:avLst/>
          </a:prstGeom>
        </p:spPr>
      </p:pic>
      <p:pic>
        <p:nvPicPr>
          <p:cNvPr id="8" name="Picture 7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C9A96854-7677-6A12-8A3B-29DA4812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B5AD83-F8B3-8BC3-4E87-1998EEBA8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411" y="1332888"/>
            <a:ext cx="9260627" cy="5316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B94A6E4-D6D1-1F5E-8EFF-4EEB310DE1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3065" y="1348150"/>
            <a:ext cx="6376969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n làng qua ống kính l Bản Vãn - Sơn A">
            <a:hlinkClick r:id="" action="ppaction://media"/>
            <a:extLst>
              <a:ext uri="{FF2B5EF4-FFF2-40B4-BE49-F238E27FC236}">
                <a16:creationId xmlns:a16="http://schemas.microsoft.com/office/drawing/2014/main" id="{38B2A8E6-5871-21AD-55CE-0AFA223089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9" end="9286.25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98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343277" y="459911"/>
            <a:ext cx="1017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từ in đậm trong mỗi câu sau được dùng để thay cho từ ngữ nào?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5C506-7923-A9FA-D264-37BA836715C6}"/>
              </a:ext>
            </a:extLst>
          </p:cNvPr>
          <p:cNvSpPr txBox="1"/>
          <p:nvPr/>
        </p:nvSpPr>
        <p:spPr>
          <a:xfrm>
            <a:off x="466725" y="1343025"/>
            <a:ext cx="1158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Nắng vàng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ng. Lúa cũng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Cây tre này cao và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thẳng. Các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 kia cũng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Cánh đồng vàng ruộm báo hiệu một vụ mùa bội thu.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là thành quả lao động vất vả, “một nắng hai sương” của các cô bác nông dân.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5FE492-B7F9-C647-2A18-67B8930FD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412" y="3529012"/>
            <a:ext cx="8315325" cy="29432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D073F1-7D40-999B-47F6-6F4171FDFEDE}"/>
              </a:ext>
            </a:extLst>
          </p:cNvPr>
          <p:cNvGrpSpPr/>
          <p:nvPr/>
        </p:nvGrpSpPr>
        <p:grpSpPr>
          <a:xfrm>
            <a:off x="454204" y="4301364"/>
            <a:ext cx="11503578" cy="2242169"/>
            <a:chOff x="892354" y="3758439"/>
            <a:chExt cx="11503578" cy="22421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211CBF-7D9D-3B66-98D3-E9CE77E43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65BFAD9-1EA6-AEF0-E441-7FA1C8A3C8A4}"/>
                </a:ext>
              </a:extLst>
            </p:cNvPr>
            <p:cNvSpPr/>
            <p:nvPr/>
          </p:nvSpPr>
          <p:spPr>
            <a:xfrm>
              <a:off x="8117482" y="5472288"/>
              <a:ext cx="427845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2- 2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2863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9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343277" y="459911"/>
            <a:ext cx="1017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từ in đậm trong mỗi câu sau được dùng để thay cho từ ngữ nào?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5C506-7923-A9FA-D264-37BA836715C6}"/>
              </a:ext>
            </a:extLst>
          </p:cNvPr>
          <p:cNvSpPr txBox="1"/>
          <p:nvPr/>
        </p:nvSpPr>
        <p:spPr>
          <a:xfrm>
            <a:off x="466725" y="1343025"/>
            <a:ext cx="1158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Nắng vàng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ng. Lúa cũng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lvl="0" algn="just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Cây tre này cao và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cây kia cũng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Cánh đồng vàng ruộm báo hiệu một vụ mùa bội thu.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là thành quả lao động vất vả, “một nắng hai sương” của các cô bác nông dân.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60F7D8-953E-F782-26E8-A7B823F59ACB}"/>
              </a:ext>
            </a:extLst>
          </p:cNvPr>
          <p:cNvCxnSpPr>
            <a:cxnSpLocks/>
          </p:cNvCxnSpPr>
          <p:nvPr/>
        </p:nvCxnSpPr>
        <p:spPr>
          <a:xfrm>
            <a:off x="5191125" y="1828800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7098AB-83BB-9808-5AFF-4E866B79BF02}"/>
              </a:ext>
            </a:extLst>
          </p:cNvPr>
          <p:cNvCxnSpPr>
            <a:cxnSpLocks/>
          </p:cNvCxnSpPr>
          <p:nvPr/>
        </p:nvCxnSpPr>
        <p:spPr>
          <a:xfrm>
            <a:off x="7972425" y="2333625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69A828-0E29-1D99-8AE4-C403988ADC55}"/>
              </a:ext>
            </a:extLst>
          </p:cNvPr>
          <p:cNvCxnSpPr>
            <a:cxnSpLocks/>
          </p:cNvCxnSpPr>
          <p:nvPr/>
        </p:nvCxnSpPr>
        <p:spPr>
          <a:xfrm>
            <a:off x="9991725" y="2809875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DA773B-B233-F0E6-627F-2F96DD58CDF2}"/>
              </a:ext>
            </a:extLst>
          </p:cNvPr>
          <p:cNvCxnSpPr/>
          <p:nvPr/>
        </p:nvCxnSpPr>
        <p:spPr>
          <a:xfrm>
            <a:off x="1943100" y="1866900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1A25A2-2BA6-8A3E-77E6-BA15C29ABC79}"/>
              </a:ext>
            </a:extLst>
          </p:cNvPr>
          <p:cNvCxnSpPr>
            <a:cxnSpLocks/>
          </p:cNvCxnSpPr>
          <p:nvPr/>
        </p:nvCxnSpPr>
        <p:spPr>
          <a:xfrm>
            <a:off x="2905125" y="2333625"/>
            <a:ext cx="21812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C6EB0A-F68E-C0F9-79D9-CA4F2DB2E9EA}"/>
              </a:ext>
            </a:extLst>
          </p:cNvPr>
          <p:cNvCxnSpPr>
            <a:cxnSpLocks/>
          </p:cNvCxnSpPr>
          <p:nvPr/>
        </p:nvCxnSpPr>
        <p:spPr>
          <a:xfrm>
            <a:off x="981075" y="2809875"/>
            <a:ext cx="88106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45FE492-B7F9-C647-2A18-67B8930FD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439784"/>
            <a:ext cx="83153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51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1280</Words>
  <Application>Microsoft Office PowerPoint</Application>
  <PresentationFormat>Widescreen</PresentationFormat>
  <Paragraphs>123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微软雅黑</vt:lpstr>
      <vt:lpstr>宋体</vt:lpstr>
      <vt:lpstr>Arial</vt:lpstr>
      <vt:lpstr>Calibri</vt:lpstr>
      <vt:lpstr>Cambria</vt:lpstr>
      <vt:lpstr>Cutewritten</vt:lpstr>
      <vt:lpstr>SVN-Gretoon</vt:lpstr>
      <vt:lpstr>Time new </vt:lpstr>
      <vt:lpstr>Times New Roman</vt:lpstr>
      <vt:lpstr>自定义设计方案</vt:lpstr>
      <vt:lpstr>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92</cp:revision>
  <dcterms:created xsi:type="dcterms:W3CDTF">2024-06-12T09:55:41Z</dcterms:created>
  <dcterms:modified xsi:type="dcterms:W3CDTF">2024-09-02T09:59:51Z</dcterms:modified>
</cp:coreProperties>
</file>