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4" r:id="rId3"/>
    <p:sldMasterId id="2147483687" r:id="rId4"/>
  </p:sldMasterIdLst>
  <p:notesMasterIdLst>
    <p:notesMasterId r:id="rId19"/>
  </p:notesMasterIdLst>
  <p:sldIdLst>
    <p:sldId id="280" r:id="rId5"/>
    <p:sldId id="316" r:id="rId6"/>
    <p:sldId id="282" r:id="rId7"/>
    <p:sldId id="315" r:id="rId8"/>
    <p:sldId id="284" r:id="rId9"/>
    <p:sldId id="285" r:id="rId10"/>
    <p:sldId id="301" r:id="rId11"/>
    <p:sldId id="268" r:id="rId12"/>
    <p:sldId id="269" r:id="rId13"/>
    <p:sldId id="314" r:id="rId14"/>
    <p:sldId id="304" r:id="rId15"/>
    <p:sldId id="305" r:id="rId16"/>
    <p:sldId id="306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D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7853C-536D-4A76-A0AE-DD22124D55A5}" styleName="主题样式 1 - 强调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04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765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8751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8/31/2024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8/31/2024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2024/8/31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4385" y="1213834"/>
            <a:ext cx="10972800" cy="45259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794385" y="1861503"/>
            <a:ext cx="10602913" cy="1198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457200" marR="0" lvl="1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Xin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chào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tất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cả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các</a:t>
            </a:r>
            <a:r>
              <a:rPr kumimoji="0" lang="en-US" altLang="zh-CN" sz="7200" b="1" i="0" u="none" strike="noStrike" kern="1200" cap="none" spc="0" normalizeH="0" baseline="0" noProof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+mj-lt"/>
                <a:ea typeface="字魂17号-萌趣果冻体"/>
                <a:cs typeface="+mj-lt"/>
              </a:rPr>
              <a:t> </a:t>
            </a:r>
            <a:r>
              <a:rPr lang="en-US" altLang="zh-CN" sz="7200" b="1" dirty="0" err="1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em</a:t>
            </a:r>
            <a:r>
              <a:rPr lang="en-US" altLang="zh-CN" sz="7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字魂17号-萌趣果冻体"/>
                <a:cs typeface="+mj-lt"/>
              </a:rPr>
              <a:t>!</a:t>
            </a:r>
            <a:endParaRPr kumimoji="0" lang="en-US" altLang="zh-CN" sz="7200" b="1" i="0" u="none" strike="noStrike" kern="1200" cap="none" spc="0" normalizeH="0" baseline="0" noProof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+mj-lt"/>
              <a:ea typeface="字魂17号-萌趣果冻体"/>
              <a:cs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3820"/>
            <a:ext cx="2293620" cy="1066800"/>
          </a:xfrm>
          <a:prstGeom prst="rect">
            <a:avLst/>
          </a:prstGeom>
        </p:spPr>
      </p:pic>
      <p:graphicFrame>
        <p:nvGraphicFramePr>
          <p:cNvPr id="6" name="Table 5"/>
          <p:cNvGraphicFramePr/>
          <p:nvPr/>
        </p:nvGraphicFramePr>
        <p:xfrm>
          <a:off x="92583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86 - 32 = 54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s 9"/>
          <p:cNvSpPr/>
          <p:nvPr/>
        </p:nvSpPr>
        <p:spPr>
          <a:xfrm>
            <a:off x="3853815" y="301879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86</a:t>
            </a:r>
          </a:p>
        </p:txBody>
      </p:sp>
      <p:sp>
        <p:nvSpPr>
          <p:cNvPr id="7" name="Rectangles 6"/>
          <p:cNvSpPr/>
          <p:nvPr/>
        </p:nvSpPr>
        <p:spPr>
          <a:xfrm>
            <a:off x="3884295" y="3688715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32</a:t>
            </a:r>
          </a:p>
        </p:txBody>
      </p:sp>
      <p:sp>
        <p:nvSpPr>
          <p:cNvPr id="8" name="Rectangles 7"/>
          <p:cNvSpPr/>
          <p:nvPr/>
        </p:nvSpPr>
        <p:spPr>
          <a:xfrm>
            <a:off x="3853815" y="4366260"/>
            <a:ext cx="12274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54</a:t>
            </a:r>
          </a:p>
        </p:txBody>
      </p:sp>
      <p:graphicFrame>
        <p:nvGraphicFramePr>
          <p:cNvPr id="9" name="Table 8"/>
          <p:cNvGraphicFramePr/>
          <p:nvPr/>
        </p:nvGraphicFramePr>
        <p:xfrm>
          <a:off x="6362700" y="2312035"/>
          <a:ext cx="4272280" cy="2632075"/>
        </p:xfrm>
        <a:graphic>
          <a:graphicData uri="http://schemas.openxmlformats.org/drawingml/2006/table">
            <a:tbl>
              <a:tblPr firstRow="1">
                <a:tableStyleId>{69C7853C-536D-4A76-A0AE-DD22124D55A5}</a:tableStyleId>
              </a:tblPr>
              <a:tblGrid>
                <a:gridCol w="2886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55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1985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600"/>
                        <a:t>47 - 20 = 27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54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26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19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36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s 12"/>
          <p:cNvSpPr/>
          <p:nvPr/>
        </p:nvSpPr>
        <p:spPr>
          <a:xfrm>
            <a:off x="9290050" y="301879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47</a:t>
            </a:r>
          </a:p>
        </p:txBody>
      </p:sp>
      <p:sp>
        <p:nvSpPr>
          <p:cNvPr id="11" name="Rectangles 10"/>
          <p:cNvSpPr/>
          <p:nvPr/>
        </p:nvSpPr>
        <p:spPr>
          <a:xfrm>
            <a:off x="9340850" y="3688715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20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9351010" y="4366260"/>
            <a:ext cx="1176655" cy="57785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27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0" grpId="1" animBg="1"/>
      <p:bldP spid="7" grpId="0" bldLvl="0" animBg="1"/>
      <p:bldP spid="7" grpId="1" animBg="1"/>
      <p:bldP spid="8" grpId="0" bldLvl="0" animBg="1"/>
      <p:bldP spid="8" grpId="1" animBg="1"/>
      <p:bldP spid="13" grpId="0" bldLvl="0" animBg="1"/>
      <p:bldP spid="13" grpId="1" animBg="1"/>
      <p:bldP spid="11" grpId="0" bldLvl="0" animBg="1"/>
      <p:bldP spid="11" grpId="1" animBg="1"/>
      <p:bldP spid="12" grpId="0" bldLvl="0" animBg="1"/>
      <p:bldP spid="1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375" y="0"/>
            <a:ext cx="1432560" cy="693420"/>
          </a:xfrm>
          <a:prstGeom prst="rect">
            <a:avLst/>
          </a:prstGeom>
        </p:spPr>
      </p:pic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  <p:graphicFrame>
        <p:nvGraphicFramePr>
          <p:cNvPr id="3" name="Table 2"/>
          <p:cNvGraphicFramePr/>
          <p:nvPr/>
        </p:nvGraphicFramePr>
        <p:xfrm>
          <a:off x="1572260" y="1701165"/>
          <a:ext cx="9230995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06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062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0104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bị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57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Số trừ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Hiệu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4000"/>
                        <a:t>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Rectangles 10"/>
          <p:cNvSpPr/>
          <p:nvPr/>
        </p:nvSpPr>
        <p:spPr>
          <a:xfrm>
            <a:off x="5775960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23</a:t>
            </a:r>
          </a:p>
        </p:txBody>
      </p:sp>
      <p:sp>
        <p:nvSpPr>
          <p:cNvPr id="12" name="Rectangles 11"/>
          <p:cNvSpPr/>
          <p:nvPr/>
        </p:nvSpPr>
        <p:spPr>
          <a:xfrm>
            <a:off x="7523480" y="3170555"/>
            <a:ext cx="107632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50</a:t>
            </a:r>
          </a:p>
        </p:txBody>
      </p:sp>
      <p:sp>
        <p:nvSpPr>
          <p:cNvPr id="13" name="Rectangles 12"/>
          <p:cNvSpPr/>
          <p:nvPr/>
        </p:nvSpPr>
        <p:spPr>
          <a:xfrm>
            <a:off x="9189085" y="3170555"/>
            <a:ext cx="1085215" cy="5168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/>
              <a:t>42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450" y="274955"/>
            <a:ext cx="5151755" cy="27920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345" y="274955"/>
            <a:ext cx="5098415" cy="2446020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1125220" y="322580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739775" y="4303395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4888230" y="3287395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33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4543425" y="430276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  <p:sp>
        <p:nvSpPr>
          <p:cNvPr id="12" name="Text Box 11"/>
          <p:cNvSpPr txBox="1"/>
          <p:nvPr/>
        </p:nvSpPr>
        <p:spPr>
          <a:xfrm>
            <a:off x="8164195" y="3286760"/>
            <a:ext cx="2272030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</a:p>
          <a:p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－</a:t>
            </a:r>
          </a:p>
          <a:p>
            <a:r>
              <a:rPr lang="en-US" sz="4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7900670" y="4414520"/>
            <a:ext cx="26352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 descr="Capture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0" y="274955"/>
            <a:ext cx="10755630" cy="10661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6685" y="2357755"/>
            <a:ext cx="5039995" cy="239585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5535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15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16648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3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748905" y="2566035"/>
            <a:ext cx="781050" cy="8318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/>
              <a:t>12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7059295" y="3722370"/>
            <a:ext cx="689610" cy="6680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/>
              <a:t>12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bldLvl="0" animBg="1"/>
      <p:bldP spid="9" grpId="1" animBg="1"/>
      <p:bldP spid="10" grpId="0" bldLvl="0" animBg="1"/>
      <p:bldP spid="10" grpId="1" animBg="1"/>
      <p:bldP spid="11" grpId="0" bldLvl="0" animBg="1"/>
      <p:bldP spid="1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8523768" y="576145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</p:spTree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ột với một là hai, hai thêm hai là bốn - Bài hát Bé tập đếm - Thiếu nhi Channel - Hình ảnh đẹp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959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380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189188" y="1939893"/>
            <a:ext cx="7441982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lang="en-US" altLang="zh-CN" sz="72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1</a:t>
            </a:r>
          </a:p>
          <a:p>
            <a:pPr algn="ctr" defTabSz="457200">
              <a:defRPr/>
            </a:pPr>
            <a:r>
              <a:rPr lang="en-US" altLang="zh-CN" sz="72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Số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72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hạng</a:t>
            </a:r>
            <a:r>
              <a:rPr lang="en-US" altLang="zh-CN" sz="7200" b="1" dirty="0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7200" b="1" dirty="0" err="1" smtClean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tổng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50" advTm="10000">
        <p15:prstTrans prst="airplane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/>
      </p:par>
    </p:tnLst>
    <p:bldLst>
      <p:bldP spid="3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7658" y="641353"/>
            <a:ext cx="6583451" cy="3005588"/>
          </a:xfrm>
          <a:prstGeom prst="rect">
            <a:avLst/>
          </a:prstGeom>
          <a:ln>
            <a:solidFill>
              <a:srgbClr val="F7FDFE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1927" y="729848"/>
            <a:ext cx="2712390" cy="17000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1109" y="2358972"/>
            <a:ext cx="3116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 + 3 = 9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3721995" y="4407110"/>
            <a:ext cx="0" cy="689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456090" y="6005089"/>
            <a:ext cx="4281511" cy="7025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+ 3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Rectangle 2"/>
          <p:cNvSpPr/>
          <p:nvPr/>
        </p:nvSpPr>
        <p:spPr>
          <a:xfrm>
            <a:off x="3334556" y="3805838"/>
            <a:ext cx="774878" cy="577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5953876" y="3771937"/>
            <a:ext cx="774878" cy="6351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8483265" y="3771936"/>
            <a:ext cx="774878" cy="577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713130" y="3829376"/>
            <a:ext cx="774878" cy="577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7347937" y="3791041"/>
            <a:ext cx="774878" cy="57773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endParaRPr lang="en-US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6371090" y="4407110"/>
            <a:ext cx="0" cy="689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V="1">
            <a:off x="8868558" y="4368656"/>
            <a:ext cx="0" cy="6893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885029" y="5165160"/>
            <a:ext cx="1598440" cy="5487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122815" y="5130128"/>
            <a:ext cx="1598440" cy="5837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653487" y="5165160"/>
            <a:ext cx="1598440" cy="54876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251927" y="2904386"/>
            <a:ext cx="36576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9 con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06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5" grpId="0" animBg="1"/>
      <p:bldP spid="3" grpId="0" animBg="1"/>
      <p:bldP spid="20" grpId="0" animBg="1"/>
      <p:bldP spid="23" grpId="0" animBg="1"/>
      <p:bldP spid="24" grpId="0" animBg="1"/>
      <p:bldP spid="26" grpId="0" animBg="1"/>
      <p:bldP spid="13" grpId="0" animBg="1"/>
      <p:bldP spid="29" grpId="0" animBg="1"/>
      <p:bldP spid="30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7000"/>
            <a:ext cx="2374900" cy="10001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1934213"/>
            <a:ext cx="9924415" cy="257810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075545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489315" y="376301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904372" y="3783330"/>
            <a:ext cx="791210" cy="497205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526801" y="2784427"/>
            <a:ext cx="7296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  <p:bldP spid="8" grpId="2" animBg="1"/>
      <p:bldP spid="9" grpId="1" animBg="1"/>
      <p:bldP spid="9" grpId="2" animBg="1"/>
      <p:bldP spid="10" grpId="1" animBg="1"/>
      <p:bldP spid="10" grpId="2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295910" y="98425"/>
            <a:ext cx="8766175" cy="97790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/>
              <a:t>Bài</a:t>
            </a:r>
            <a:r>
              <a:rPr lang="en-US" sz="3200" dirty="0" smtClean="0"/>
              <a:t> 2. </a:t>
            </a:r>
            <a:r>
              <a:rPr lang="en-US" sz="3200" dirty="0"/>
              <a:t>Đặt tính rồi tính tổng, biết các số hạng là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93060" y="1304290"/>
            <a:ext cx="5055870" cy="1180465"/>
          </a:xfrm>
          <a:prstGeom prst="rect">
            <a:avLst/>
          </a:prstGeom>
        </p:spPr>
      </p:pic>
      <p:sp>
        <p:nvSpPr>
          <p:cNvPr id="8" name="Text Box 7"/>
          <p:cNvSpPr txBox="1"/>
          <p:nvPr/>
        </p:nvSpPr>
        <p:spPr>
          <a:xfrm>
            <a:off x="2843815" y="3412668"/>
            <a:ext cx="3346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+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3204218" y="4410089"/>
            <a:ext cx="800731" cy="640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0" name="Text Box 6"/>
          <p:cNvSpPr txBox="1"/>
          <p:nvPr/>
        </p:nvSpPr>
        <p:spPr>
          <a:xfrm>
            <a:off x="3232768" y="3671626"/>
            <a:ext cx="1325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35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Text Box 6"/>
          <p:cNvSpPr txBox="1"/>
          <p:nvPr/>
        </p:nvSpPr>
        <p:spPr>
          <a:xfrm>
            <a:off x="3232768" y="3046909"/>
            <a:ext cx="1325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42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Text Box 6"/>
          <p:cNvSpPr txBox="1"/>
          <p:nvPr/>
        </p:nvSpPr>
        <p:spPr>
          <a:xfrm>
            <a:off x="3518362" y="4332815"/>
            <a:ext cx="1325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Text Box 6"/>
          <p:cNvSpPr txBox="1"/>
          <p:nvPr/>
        </p:nvSpPr>
        <p:spPr>
          <a:xfrm>
            <a:off x="3191339" y="4332815"/>
            <a:ext cx="1325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7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763486" y="800100"/>
            <a:ext cx="1414974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755571" y="849086"/>
            <a:ext cx="1387929" cy="0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8" grpId="1"/>
      <p:bldP spid="8" grpId="2"/>
      <p:bldP spid="20" grpId="1"/>
      <p:bldP spid="20" grpId="2"/>
      <p:bldP spid="23" grpId="0"/>
      <p:bldP spid="23" grpId="1"/>
      <p:bldP spid="24" grpId="0"/>
      <p:bldP spid="24" grpId="1"/>
      <p:bldP spid="25" grpId="0"/>
      <p:bldP spid="2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3"/>
          <p:cNvSpPr/>
          <p:nvPr/>
        </p:nvSpPr>
        <p:spPr>
          <a:xfrm>
            <a:off x="187961" y="272415"/>
            <a:ext cx="11647724" cy="9779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Bài</a:t>
            </a:r>
            <a:r>
              <a:rPr lang="en-US" sz="3200" b="1" dirty="0" smtClean="0"/>
              <a:t> 3. </a:t>
            </a:r>
            <a:r>
              <a:rPr lang="en-US" sz="3200" dirty="0"/>
              <a:t>Từ các số hạng và tổng, em hãy lập các phép cộng thích hợp.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1120" y="1417955"/>
            <a:ext cx="9098915" cy="24358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65515" y="4033152"/>
            <a:ext cx="2400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+ 4 = 36</a:t>
            </a:r>
          </a:p>
          <a:p>
            <a:r>
              <a:rPr lang="en-US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+ 32 = 36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10843" y="4000497"/>
            <a:ext cx="300445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+ 21 = 44</a:t>
            </a:r>
          </a:p>
          <a:p>
            <a:r>
              <a:rPr lang="en-US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 + 23 = 44</a:t>
            </a:r>
          </a:p>
          <a:p>
            <a:endParaRPr lang="en-US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47338" y="4016824"/>
            <a:ext cx="8327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  <p:bldP spid="2" grpId="0"/>
      <p:bldP spid="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204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435" y="85090"/>
            <a:ext cx="2217420" cy="9829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45" y="1306830"/>
            <a:ext cx="9090660" cy="27432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290" y="4358640"/>
            <a:ext cx="7287895" cy="2208530"/>
          </a:xfrm>
          <a:prstGeom prst="rect">
            <a:avLst/>
          </a:prstGeom>
        </p:spPr>
      </p:pic>
      <p:pic>
        <p:nvPicPr>
          <p:cNvPr id="2" name="Content Placeholder 1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206</Words>
  <Application>Microsoft Office PowerPoint</Application>
  <PresentationFormat>Widescreen</PresentationFormat>
  <Paragraphs>103</Paragraphs>
  <Slides>14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等线</vt:lpstr>
      <vt:lpstr>ITC Avant Garde Std Bk</vt:lpstr>
      <vt:lpstr>Microsoft YaHei</vt:lpstr>
      <vt:lpstr>Microsoft YaHei</vt:lpstr>
      <vt:lpstr>宋体</vt:lpstr>
      <vt:lpstr>宋体</vt:lpstr>
      <vt:lpstr>字魂17号-萌趣果冻体</vt:lpstr>
      <vt:lpstr>Arial</vt:lpstr>
      <vt:lpstr>Calibri</vt:lpstr>
      <vt:lpstr>Calibri Light</vt:lpstr>
      <vt:lpstr>Times New Roman</vt:lpstr>
      <vt:lpstr>2_Office Theme</vt:lpstr>
      <vt:lpstr>3_Office Theme</vt:lpstr>
      <vt:lpstr>1_Office 主题​​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LIEN THANH</cp:lastModifiedBy>
  <cp:revision>44</cp:revision>
  <dcterms:created xsi:type="dcterms:W3CDTF">2021-05-04T10:26:00Z</dcterms:created>
  <dcterms:modified xsi:type="dcterms:W3CDTF">2024-08-31T08:27:26Z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