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7"/>
  </p:notesMasterIdLst>
  <p:sldIdLst>
    <p:sldId id="296" r:id="rId3"/>
    <p:sldId id="304" r:id="rId4"/>
    <p:sldId id="303" r:id="rId5"/>
    <p:sldId id="292" r:id="rId6"/>
    <p:sldId id="293" r:id="rId7"/>
    <p:sldId id="295" r:id="rId8"/>
    <p:sldId id="294" r:id="rId9"/>
    <p:sldId id="302" r:id="rId10"/>
    <p:sldId id="270" r:id="rId11"/>
    <p:sldId id="271" r:id="rId12"/>
    <p:sldId id="282" r:id="rId13"/>
    <p:sldId id="285" r:id="rId14"/>
    <p:sldId id="280" r:id="rId15"/>
    <p:sldId id="290" r:id="rId16"/>
  </p:sldIdLst>
  <p:sldSz cx="18288000" cy="10287000"/>
  <p:notesSz cx="6858000" cy="9144000"/>
  <p:embeddedFontLst>
    <p:embeddedFont>
      <p:font typeface="Tahoma" panose="020B060403050404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engXian" panose="020B0604020202020204" charset="0"/>
      <p:regular r:id="rId24"/>
      <p:bold r:id="rId25"/>
    </p:embeddedFont>
    <p:embeddedFont>
      <p:font typeface="Paytone One" panose="020B0604020202020204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Franklin Gothic Medium" panose="020B0603020102020204" pitchFamily="34" charset="0"/>
      <p:regular r:id="rId31"/>
      <p:italic r:id="rId32"/>
    </p:embeddedFont>
    <p:embeddedFont>
      <p:font typeface="Franklin Gothic Book" panose="020B0503020102020204" pitchFamily="34" charset="0"/>
      <p:regular r:id="rId33"/>
      <p: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69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422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99f37503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199f3750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3485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226" y="2595604"/>
            <a:ext cx="11297246" cy="1806459"/>
          </a:xfrm>
        </p:spPr>
        <p:txBody>
          <a:bodyPr bIns="13709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555" y="3706397"/>
            <a:ext cx="13022262" cy="493889"/>
          </a:xfrm>
        </p:spPr>
        <p:txBody>
          <a:bodyPr tIns="13709">
            <a:normAutofit/>
          </a:bodyPr>
          <a:lstStyle>
            <a:lvl1pPr marL="0" indent="0" algn="l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October 17,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1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38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638798" y="2590115"/>
            <a:ext cx="11301984" cy="1811264"/>
          </a:xfrm>
        </p:spPr>
        <p:txBody>
          <a:bodyPr bIns="13709" anchor="b"/>
          <a:lstStyle>
            <a:lvl1pPr algn="l">
              <a:defRPr kumimoji="0" 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2432304" y="3702456"/>
            <a:ext cx="13021056" cy="493776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3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8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72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7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8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6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5956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0032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41495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8300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0032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0032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942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6674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5689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2581278" y="-2581275"/>
            <a:ext cx="10287000" cy="15449556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569860" y="2364164"/>
            <a:ext cx="10424160" cy="1634141"/>
          </a:xfrm>
        </p:spPr>
        <p:txBody>
          <a:bodyPr bIns="0" anchor="b"/>
          <a:lstStyle>
            <a:lvl1pPr algn="l">
              <a:defRPr kumimoji="0" lang="en-US" sz="4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9114" y="3928378"/>
            <a:ext cx="7615559" cy="498703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595916" y="3380079"/>
            <a:ext cx="11589521" cy="934971"/>
          </a:xfrm>
        </p:spPr>
        <p:txBody>
          <a:bodyPr>
            <a:normAutofit/>
          </a:bodyPr>
          <a:lstStyle>
            <a:lvl1pPr marL="0" indent="0">
              <a:buNone/>
              <a:defRPr lang="en-US" sz="21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648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57652" y="0"/>
            <a:ext cx="14230350" cy="10287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74185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7572375"/>
            <a:ext cx="7143750" cy="271462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342394" y="2576252"/>
            <a:ext cx="10972800" cy="1301166"/>
          </a:xfrm>
        </p:spPr>
        <p:txBody>
          <a:bodyPr anchor="b"/>
          <a:lstStyle>
            <a:lvl1pPr algn="l">
              <a:defRPr sz="42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286967" y="3270794"/>
            <a:ext cx="12193091" cy="1110996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654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7088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70175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7017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0846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34791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4763" y="7575950"/>
            <a:ext cx="7148514" cy="271105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7576948"/>
            <a:ext cx="18292760" cy="271006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548640"/>
            <a:ext cx="15041880" cy="822960"/>
          </a:xfrm>
          <a:prstGeom prst="rect">
            <a:avLst/>
          </a:prstGeom>
        </p:spPr>
        <p:txBody>
          <a:bodyPr vert="horz" lIns="137093" tIns="68549" rIns="137093" bIns="6854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50952"/>
            <a:ext cx="15041880" cy="5369774"/>
          </a:xfrm>
          <a:prstGeom prst="rect">
            <a:avLst/>
          </a:prstGeom>
        </p:spPr>
        <p:txBody>
          <a:bodyPr vert="horz" lIns="137093" tIns="68549" rIns="137093" bIns="685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402336" y="8805672"/>
            <a:ext cx="4352544" cy="301752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62B1B13E-D5AF-485E-81A1-82A140076526}" type="datetime4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October 17, 2024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029" y="9427683"/>
            <a:ext cx="9448800" cy="411480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r">
              <a:defRPr sz="1500" cap="all" spc="300" baseline="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02076" y="9256233"/>
            <a:ext cx="1005840" cy="75438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3709" tIns="13709" rIns="13709" bIns="13709" rtlCol="0" anchor="ctr">
            <a:normAutofit/>
          </a:bodyPr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2754ED01-E2A0-4C1E-8E21-014B99041579}" type="slidenum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‹#›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2406997"/>
            <a:ext cx="18288000" cy="692498"/>
          </a:xfrm>
          <a:prstGeom prst="rect">
            <a:avLst/>
          </a:prstGeom>
          <a:noFill/>
        </p:spPr>
        <p:txBody>
          <a:bodyPr vert="horz" lIns="137093" tIns="68549" rIns="137093" bIns="68549" rtlCol="0">
            <a:spAutoFit/>
          </a:bodyPr>
          <a:lstStyle/>
          <a:p>
            <a:pPr algn="ctr" defTabSz="1370918">
              <a:buClrTx/>
              <a:buFontTx/>
              <a:buNone/>
            </a:pPr>
            <a:r>
              <a:rPr lang="en-US" sz="3600" kern="1200">
                <a:solidFill>
                  <a:srgbClr val="CFCFCF"/>
                </a:solidFill>
                <a:latin typeface="Franklin Gothic Book"/>
                <a:ea typeface="+mn-ea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5300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/>
  </p:transition>
  <p:txStyles>
    <p:titleStyle>
      <a:lvl1pPr algn="l" defTabSz="1370918" rtl="0" eaLnBrk="1" latinLnBrk="0" hangingPunct="1"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95" indent="-514095" algn="l" defTabSz="1370918" rtl="0" eaLnBrk="1" latinLnBrk="0" hangingPunct="1">
        <a:spcBef>
          <a:spcPts val="12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0477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0320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45932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8659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095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28956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683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68699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918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373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1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289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74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20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6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6.jpeg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TÂN VIÊN</a:t>
            </a:r>
            <a:endParaRPr lang="en-US" altLang="en-US" sz="4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Liên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4093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1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7" name="Google Shape;527;p28"/>
          <p:cNvPicPr preferRelativeResize="0"/>
          <p:nvPr/>
        </p:nvPicPr>
        <p:blipFill rotWithShape="1">
          <a:blip r:embed="rId4">
            <a:alphaModFix/>
          </a:blip>
          <a:srcRect l="25348" t="28508" r="30202" b="31558"/>
          <a:stretch/>
        </p:blipFill>
        <p:spPr>
          <a:xfrm rot="21137760">
            <a:off x="399664" y="327080"/>
            <a:ext cx="4376768" cy="210982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8"/>
          <p:cNvSpPr txBox="1"/>
          <p:nvPr/>
        </p:nvSpPr>
        <p:spPr>
          <a:xfrm>
            <a:off x="1676316" y="910955"/>
            <a:ext cx="2727981" cy="7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36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3600" dirty="0">
              <a:solidFill>
                <a:srgbClr val="00B050"/>
              </a:solidFill>
            </a:endParaRPr>
          </a:p>
        </p:txBody>
      </p:sp>
      <p:sp>
        <p:nvSpPr>
          <p:cNvPr id="525" name="Google Shape;525;p28"/>
          <p:cNvSpPr txBox="1"/>
          <p:nvPr/>
        </p:nvSpPr>
        <p:spPr>
          <a:xfrm>
            <a:off x="843064" y="2616895"/>
            <a:ext cx="9177170" cy="222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rgbClr val="0000CC"/>
                </a:solidFill>
                <a:latin typeface="+mj-lt"/>
              </a:rPr>
              <a:t>Bước 1: Sử dụng máy tìm kiếm google.com để tìm kiếm với từ khoá Các điểm tham quan ở Sa </a:t>
            </a:r>
            <a:r>
              <a:rPr lang="vi-VN" sz="3600" dirty="0" smtClean="0">
                <a:solidFill>
                  <a:srgbClr val="0000CC"/>
                </a:solidFill>
                <a:latin typeface="+mj-lt"/>
              </a:rPr>
              <a:t>Pa.Em 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sẽ nhận được kết quả tương tự Hình 17.</a:t>
            </a:r>
            <a:endParaRPr lang="en-US" sz="36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1" name="Google Shape;525;p28">
            <a:extLst>
              <a:ext uri="{FF2B5EF4-FFF2-40B4-BE49-F238E27FC236}">
                <a16:creationId xmlns:a16="http://schemas.microsoft.com/office/drawing/2014/main" id="{7C291E89-5503-4F0F-AFB7-4014608BF272}"/>
              </a:ext>
            </a:extLst>
          </p:cNvPr>
          <p:cNvSpPr txBox="1"/>
          <p:nvPr/>
        </p:nvSpPr>
        <p:spPr>
          <a:xfrm>
            <a:off x="843064" y="5079372"/>
            <a:ext cx="8679427" cy="371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2: 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thông tin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phù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hợp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nhất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với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từ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khoá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được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xếp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ở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đầu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danh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sách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kết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quả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. Em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nháy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chuột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từng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kết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quả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để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mở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trang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web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chứa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thông tin,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đọc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và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thu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thập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thông tin liên quan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đến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vấn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00CC"/>
                </a:solidFill>
                <a:latin typeface="+mj-lt"/>
              </a:rPr>
              <a:t>đề</a:t>
            </a:r>
            <a:r>
              <a:rPr lang="vi-VN" sz="3600" dirty="0">
                <a:solidFill>
                  <a:srgbClr val="0000CC"/>
                </a:solidFill>
                <a:latin typeface="+mj-lt"/>
              </a:rPr>
              <a:t> em đang quan tâm.</a:t>
            </a:r>
            <a:endParaRPr lang="en-US" sz="36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7" name="Google Shape;525;p28">
            <a:extLst>
              <a:ext uri="{FF2B5EF4-FFF2-40B4-BE49-F238E27FC236}">
                <a16:creationId xmlns:a16="http://schemas.microsoft.com/office/drawing/2014/main" id="{358BA359-C7D3-4C31-A5B5-7A9E1A049178}"/>
              </a:ext>
            </a:extLst>
          </p:cNvPr>
          <p:cNvSpPr txBox="1"/>
          <p:nvPr/>
        </p:nvSpPr>
        <p:spPr>
          <a:xfrm>
            <a:off x="11345015" y="9072900"/>
            <a:ext cx="5247224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 17. </a:t>
            </a:r>
            <a:r>
              <a:rPr lang="vi-VN" sz="3600" b="1" i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latin typeface="+mj-lt"/>
              </a:rPr>
              <a:t>kiếm</a:t>
            </a:r>
            <a:endParaRPr lang="en-US" sz="36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Google Shape;525;p28">
            <a:extLst>
              <a:ext uri="{FF2B5EF4-FFF2-40B4-BE49-F238E27FC236}">
                <a16:creationId xmlns:a16="http://schemas.microsoft.com/office/drawing/2014/main" id="{8F5FDAC8-B5FE-487C-9D3B-DCCE99AE634F}"/>
              </a:ext>
            </a:extLst>
          </p:cNvPr>
          <p:cNvSpPr txBox="1"/>
          <p:nvPr/>
        </p:nvSpPr>
        <p:spPr>
          <a:xfrm>
            <a:off x="5271062" y="491243"/>
            <a:ext cx="12671498" cy="222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Thông tin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kiếm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thu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thập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nguồn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khác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nhau: ti vi,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sách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mọi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xung quanh,…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đặc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biệt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Internet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55A66-AD69-4A80-BE1B-05D1A183D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200" y="2616895"/>
            <a:ext cx="7633842" cy="6533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/>
      <p:bldP spid="21" grpId="0"/>
      <p:bldP spid="47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" name="Google Shape;614;p32"/>
          <p:cNvSpPr txBox="1"/>
          <p:nvPr/>
        </p:nvSpPr>
        <p:spPr>
          <a:xfrm>
            <a:off x="451354" y="290915"/>
            <a:ext cx="4659491" cy="323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71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32"/>
          <p:cNvSpPr txBox="1"/>
          <p:nvPr/>
        </p:nvSpPr>
        <p:spPr>
          <a:xfrm>
            <a:off x="2131555" y="4393871"/>
            <a:ext cx="14420951" cy="494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+mj-lt"/>
              </a:rPr>
              <a:t>Tìm kiếm cho thấy Sa Pa có nhiều điểm tham quan gần và xa, có đèo, suối, cũng như những điểm chụp ảnh đẹp. 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+mj-lt"/>
              </a:rPr>
              <a:t>Lựa chọn điểm tham quan phụ thuộc vào đặc điểm chuyến đi như thời gian, thành phần tham gia, và nhu cầu chung. 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i="1" dirty="0" err="1">
                <a:latin typeface="+mj-lt"/>
              </a:rPr>
              <a:t>Ví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dụ</a:t>
            </a:r>
            <a:r>
              <a:rPr lang="vi-VN" sz="4000" i="1" dirty="0">
                <a:latin typeface="+mj-lt"/>
              </a:rPr>
              <a:t>, </a:t>
            </a:r>
            <a:r>
              <a:rPr lang="vi-VN" sz="4000" i="1" dirty="0" err="1">
                <a:latin typeface="+mj-lt"/>
              </a:rPr>
              <a:t>nếu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có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người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già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và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trẻ</a:t>
            </a:r>
            <a:r>
              <a:rPr lang="vi-VN" sz="4000" i="1" dirty="0">
                <a:latin typeface="+mj-lt"/>
              </a:rPr>
              <a:t> em trong </a:t>
            </a:r>
            <a:r>
              <a:rPr lang="vi-VN" sz="4000" i="1" dirty="0" err="1">
                <a:latin typeface="+mj-lt"/>
              </a:rPr>
              <a:t>đoàn</a:t>
            </a:r>
            <a:r>
              <a:rPr lang="vi-VN" sz="4000" i="1" dirty="0">
                <a:latin typeface="+mj-lt"/>
              </a:rPr>
              <a:t>, không nên </a:t>
            </a:r>
            <a:r>
              <a:rPr lang="vi-VN" sz="4000" i="1" dirty="0" err="1">
                <a:latin typeface="+mj-lt"/>
              </a:rPr>
              <a:t>chọn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những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điểm</a:t>
            </a:r>
            <a:r>
              <a:rPr lang="vi-VN" sz="4000" i="1" dirty="0">
                <a:latin typeface="+mj-lt"/>
              </a:rPr>
              <a:t> tham quan xa </a:t>
            </a:r>
            <a:r>
              <a:rPr lang="vi-VN" sz="4000" i="1" dirty="0" err="1">
                <a:latin typeface="+mj-lt"/>
              </a:rPr>
              <a:t>và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khó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đi.đã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biết</a:t>
            </a:r>
            <a:r>
              <a:rPr lang="vi-VN" sz="4000" i="1" dirty="0">
                <a:latin typeface="+mj-lt"/>
              </a:rPr>
              <a:t>.</a:t>
            </a:r>
            <a:endParaRPr lang="vi-VN" sz="4000" i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33665E-050A-4DE9-9A1E-45D81CA3F64B}"/>
              </a:ext>
            </a:extLst>
          </p:cNvPr>
          <p:cNvGrpSpPr/>
          <p:nvPr/>
        </p:nvGrpSpPr>
        <p:grpSpPr>
          <a:xfrm>
            <a:off x="1289078" y="753957"/>
            <a:ext cx="15055822" cy="2189267"/>
            <a:chOff x="529399" y="132261"/>
            <a:chExt cx="5225284" cy="1005338"/>
          </a:xfrm>
        </p:grpSpPr>
        <p:sp>
          <p:nvSpPr>
            <p:cNvPr id="42" name="Shape 97894">
              <a:extLst>
                <a:ext uri="{FF2B5EF4-FFF2-40B4-BE49-F238E27FC236}">
                  <a16:creationId xmlns:a16="http://schemas.microsoft.com/office/drawing/2014/main" id="{B5BCB9A3-51F3-4148-82BA-A354B55AF8E9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Shape 1030">
              <a:extLst>
                <a:ext uri="{FF2B5EF4-FFF2-40B4-BE49-F238E27FC236}">
                  <a16:creationId xmlns:a16="http://schemas.microsoft.com/office/drawing/2014/main" id="{E68769E5-8F2F-4463-8FE1-06200846BA5F}"/>
                </a:ext>
              </a:extLst>
            </p:cNvPr>
            <p:cNvSpPr/>
            <p:nvPr/>
          </p:nvSpPr>
          <p:spPr>
            <a:xfrm>
              <a:off x="563763" y="13858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4" name="Shape 1031">
              <a:extLst>
                <a:ext uri="{FF2B5EF4-FFF2-40B4-BE49-F238E27FC236}">
                  <a16:creationId xmlns:a16="http://schemas.microsoft.com/office/drawing/2014/main" id="{447A2FAF-BE0B-4608-8D3C-397E3E8D55B0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1032">
              <a:extLst>
                <a:ext uri="{FF2B5EF4-FFF2-40B4-BE49-F238E27FC236}">
                  <a16:creationId xmlns:a16="http://schemas.microsoft.com/office/drawing/2014/main" id="{B7759AF5-DCE7-4BFF-A5C1-D5A169A609D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Shape 1033">
              <a:extLst>
                <a:ext uri="{FF2B5EF4-FFF2-40B4-BE49-F238E27FC236}">
                  <a16:creationId xmlns:a16="http://schemas.microsoft.com/office/drawing/2014/main" id="{2B543A0C-5963-4392-9D90-85973996A34F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1034">
              <a:extLst>
                <a:ext uri="{FF2B5EF4-FFF2-40B4-BE49-F238E27FC236}">
                  <a16:creationId xmlns:a16="http://schemas.microsoft.com/office/drawing/2014/main" id="{C266803E-89BE-4CF3-88D8-A518416FC19A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1035">
              <a:extLst>
                <a:ext uri="{FF2B5EF4-FFF2-40B4-BE49-F238E27FC236}">
                  <a16:creationId xmlns:a16="http://schemas.microsoft.com/office/drawing/2014/main" id="{BFB7C431-207A-46FA-96A3-A6EE977C0A5D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Shape 1036">
              <a:extLst>
                <a:ext uri="{FF2B5EF4-FFF2-40B4-BE49-F238E27FC236}">
                  <a16:creationId xmlns:a16="http://schemas.microsoft.com/office/drawing/2014/main" id="{1E986A6A-0B22-426D-8551-4CF058BB8D21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Shape 1037">
              <a:extLst>
                <a:ext uri="{FF2B5EF4-FFF2-40B4-BE49-F238E27FC236}">
                  <a16:creationId xmlns:a16="http://schemas.microsoft.com/office/drawing/2014/main" id="{BD107547-9D5A-4F50-BA8F-025807D62E2D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1038">
              <a:extLst>
                <a:ext uri="{FF2B5EF4-FFF2-40B4-BE49-F238E27FC236}">
                  <a16:creationId xmlns:a16="http://schemas.microsoft.com/office/drawing/2014/main" id="{3C8750D6-6C68-496B-B352-24A01778FF0A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Shape 1039">
              <a:extLst>
                <a:ext uri="{FF2B5EF4-FFF2-40B4-BE49-F238E27FC236}">
                  <a16:creationId xmlns:a16="http://schemas.microsoft.com/office/drawing/2014/main" id="{FCF43898-0F49-4C2D-BCA3-1E85DA9051EB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1040">
              <a:extLst>
                <a:ext uri="{FF2B5EF4-FFF2-40B4-BE49-F238E27FC236}">
                  <a16:creationId xmlns:a16="http://schemas.microsoft.com/office/drawing/2014/main" id="{E8B8860D-22D3-4844-923C-18887B8F3AE2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41">
              <a:extLst>
                <a:ext uri="{FF2B5EF4-FFF2-40B4-BE49-F238E27FC236}">
                  <a16:creationId xmlns:a16="http://schemas.microsoft.com/office/drawing/2014/main" id="{472C10DE-4A36-4E0D-861A-9BAB6AC3085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42">
              <a:extLst>
                <a:ext uri="{FF2B5EF4-FFF2-40B4-BE49-F238E27FC236}">
                  <a16:creationId xmlns:a16="http://schemas.microsoft.com/office/drawing/2014/main" id="{863FC604-DEFC-4FF3-92AA-5138AF615312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43">
              <a:extLst>
                <a:ext uri="{FF2B5EF4-FFF2-40B4-BE49-F238E27FC236}">
                  <a16:creationId xmlns:a16="http://schemas.microsoft.com/office/drawing/2014/main" id="{0FA5B8C7-36C0-4FEA-BEAE-43A8174DA0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44">
              <a:extLst>
                <a:ext uri="{FF2B5EF4-FFF2-40B4-BE49-F238E27FC236}">
                  <a16:creationId xmlns:a16="http://schemas.microsoft.com/office/drawing/2014/main" id="{DF4A2924-63AE-415C-B396-2AB7D392F8BA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45">
              <a:extLst>
                <a:ext uri="{FF2B5EF4-FFF2-40B4-BE49-F238E27FC236}">
                  <a16:creationId xmlns:a16="http://schemas.microsoft.com/office/drawing/2014/main" id="{2D034462-572D-4B67-9AE4-57E544364DC6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Shape 1046">
              <a:extLst>
                <a:ext uri="{FF2B5EF4-FFF2-40B4-BE49-F238E27FC236}">
                  <a16:creationId xmlns:a16="http://schemas.microsoft.com/office/drawing/2014/main" id="{8558B1A3-E104-4A2A-8003-7F60F9B0DB6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21D37F8-9365-4BEB-93FF-02F3A153C9E0}"/>
              </a:ext>
            </a:extLst>
          </p:cNvPr>
          <p:cNvSpPr txBox="1"/>
          <p:nvPr/>
        </p:nvSpPr>
        <p:spPr>
          <a:xfrm>
            <a:off x="1611899" y="855387"/>
            <a:ext cx="14429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</a:rPr>
              <a:t>NHIỆM VỤ 2: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em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quan ở Sa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em. </a:t>
            </a:r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Google Shape;527;p28">
            <a:extLst>
              <a:ext uri="{FF2B5EF4-FFF2-40B4-BE49-F238E27FC236}">
                <a16:creationId xmlns:a16="http://schemas.microsoft.com/office/drawing/2014/main" id="{423143E5-40D6-43C0-A037-D223EFEADE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348" t="28508" r="30202" b="31558"/>
          <a:stretch/>
        </p:blipFill>
        <p:spPr>
          <a:xfrm rot="21137760">
            <a:off x="244426" y="3075574"/>
            <a:ext cx="3643014" cy="133537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519;p28">
            <a:extLst>
              <a:ext uri="{FF2B5EF4-FFF2-40B4-BE49-F238E27FC236}">
                <a16:creationId xmlns:a16="http://schemas.microsoft.com/office/drawing/2014/main" id="{2AF4EA6B-0120-44F0-9C92-6F828DAFEAF9}"/>
              </a:ext>
            </a:extLst>
          </p:cNvPr>
          <p:cNvSpPr txBox="1"/>
          <p:nvPr/>
        </p:nvSpPr>
        <p:spPr>
          <a:xfrm>
            <a:off x="1007831" y="3419770"/>
            <a:ext cx="2892365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28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28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2800" dirty="0">
              <a:solidFill>
                <a:srgbClr val="00B050"/>
              </a:solidFill>
            </a:endParaRPr>
          </a:p>
        </p:txBody>
      </p:sp>
      <p:pic>
        <p:nvPicPr>
          <p:cNvPr id="67" name="Google Shape;679;p33">
            <a:extLst>
              <a:ext uri="{FF2B5EF4-FFF2-40B4-BE49-F238E27FC236}">
                <a16:creationId xmlns:a16="http://schemas.microsoft.com/office/drawing/2014/main" id="{ED9BBF16-5BCB-434A-812B-0F78AE6AEE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4866" t="18612" r="34772" b="18612"/>
          <a:stretch/>
        </p:blipFill>
        <p:spPr>
          <a:xfrm>
            <a:off x="16148035" y="8289914"/>
            <a:ext cx="1669391" cy="1600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E8B9CC7-CEF9-4A06-AAFC-379DC55C8881}"/>
              </a:ext>
            </a:extLst>
          </p:cNvPr>
          <p:cNvGrpSpPr/>
          <p:nvPr/>
        </p:nvGrpSpPr>
        <p:grpSpPr>
          <a:xfrm>
            <a:off x="5008945" y="696216"/>
            <a:ext cx="12923269" cy="6584752"/>
            <a:chOff x="487611" y="132261"/>
            <a:chExt cx="5267072" cy="1005338"/>
          </a:xfrm>
        </p:grpSpPr>
        <p:sp>
          <p:nvSpPr>
            <p:cNvPr id="24" name="Shape 97894">
              <a:extLst>
                <a:ext uri="{FF2B5EF4-FFF2-40B4-BE49-F238E27FC236}">
                  <a16:creationId xmlns:a16="http://schemas.microsoft.com/office/drawing/2014/main" id="{2D82B974-75A7-4C47-9730-62B079EE0925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Shape 1030">
              <a:extLst>
                <a:ext uri="{FF2B5EF4-FFF2-40B4-BE49-F238E27FC236}">
                  <a16:creationId xmlns:a16="http://schemas.microsoft.com/office/drawing/2014/main" id="{1DCCC9CA-10BD-44F2-B80C-F44CA93D3F21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Shape 1031">
              <a:extLst>
                <a:ext uri="{FF2B5EF4-FFF2-40B4-BE49-F238E27FC236}">
                  <a16:creationId xmlns:a16="http://schemas.microsoft.com/office/drawing/2014/main" id="{0850FF7B-4F62-42B8-8661-4427D5AEB063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Shape 1032">
              <a:extLst>
                <a:ext uri="{FF2B5EF4-FFF2-40B4-BE49-F238E27FC236}">
                  <a16:creationId xmlns:a16="http://schemas.microsoft.com/office/drawing/2014/main" id="{DFBAC3FC-1FE4-4B7A-AB86-29E5548407E7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Shape 1033">
              <a:extLst>
                <a:ext uri="{FF2B5EF4-FFF2-40B4-BE49-F238E27FC236}">
                  <a16:creationId xmlns:a16="http://schemas.microsoft.com/office/drawing/2014/main" id="{06E814D8-0020-4020-BBDA-8789A84B8E4D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Shape 1034">
              <a:extLst>
                <a:ext uri="{FF2B5EF4-FFF2-40B4-BE49-F238E27FC236}">
                  <a16:creationId xmlns:a16="http://schemas.microsoft.com/office/drawing/2014/main" id="{04A8A30C-BED9-464A-BBD9-FFF29C060D30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Shape 1035">
              <a:extLst>
                <a:ext uri="{FF2B5EF4-FFF2-40B4-BE49-F238E27FC236}">
                  <a16:creationId xmlns:a16="http://schemas.microsoft.com/office/drawing/2014/main" id="{3D8AF342-DA2F-4B46-8FE8-BA1F6E0C513B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Shape 1036">
              <a:extLst>
                <a:ext uri="{FF2B5EF4-FFF2-40B4-BE49-F238E27FC236}">
                  <a16:creationId xmlns:a16="http://schemas.microsoft.com/office/drawing/2014/main" id="{99EFC008-3D37-4DDE-8151-C9D5915A9927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Shape 1037">
              <a:extLst>
                <a:ext uri="{FF2B5EF4-FFF2-40B4-BE49-F238E27FC236}">
                  <a16:creationId xmlns:a16="http://schemas.microsoft.com/office/drawing/2014/main" id="{41BF0933-2B91-4493-9038-F0C1DAFF802C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Shape 1038">
              <a:extLst>
                <a:ext uri="{FF2B5EF4-FFF2-40B4-BE49-F238E27FC236}">
                  <a16:creationId xmlns:a16="http://schemas.microsoft.com/office/drawing/2014/main" id="{5B47A514-5BD0-4D5D-84D9-A6FA6B363CD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Shape 1039">
              <a:extLst>
                <a:ext uri="{FF2B5EF4-FFF2-40B4-BE49-F238E27FC236}">
                  <a16:creationId xmlns:a16="http://schemas.microsoft.com/office/drawing/2014/main" id="{057A4DC2-0B3D-4365-9DFE-A7ACA921C248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Shape 1040">
              <a:extLst>
                <a:ext uri="{FF2B5EF4-FFF2-40B4-BE49-F238E27FC236}">
                  <a16:creationId xmlns:a16="http://schemas.microsoft.com/office/drawing/2014/main" id="{2D612923-0E8C-40BC-AF41-DEEB12756D7B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Shape 1041">
              <a:extLst>
                <a:ext uri="{FF2B5EF4-FFF2-40B4-BE49-F238E27FC236}">
                  <a16:creationId xmlns:a16="http://schemas.microsoft.com/office/drawing/2014/main" id="{C66A2546-68E2-4D3C-ABA0-39594BC48AD7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Shape 1042">
              <a:extLst>
                <a:ext uri="{FF2B5EF4-FFF2-40B4-BE49-F238E27FC236}">
                  <a16:creationId xmlns:a16="http://schemas.microsoft.com/office/drawing/2014/main" id="{D704DF20-BD07-4BCE-9984-F7B6B973C415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Shape 1043">
              <a:extLst>
                <a:ext uri="{FF2B5EF4-FFF2-40B4-BE49-F238E27FC236}">
                  <a16:creationId xmlns:a16="http://schemas.microsoft.com/office/drawing/2014/main" id="{581F5678-9472-44E2-A073-353AD9F3B5D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Shape 1044">
              <a:extLst>
                <a:ext uri="{FF2B5EF4-FFF2-40B4-BE49-F238E27FC236}">
                  <a16:creationId xmlns:a16="http://schemas.microsoft.com/office/drawing/2014/main" id="{4B8A746E-BB84-4637-99BA-97AD06E41E0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Shape 1045">
              <a:extLst>
                <a:ext uri="{FF2B5EF4-FFF2-40B4-BE49-F238E27FC236}">
                  <a16:creationId xmlns:a16="http://schemas.microsoft.com/office/drawing/2014/main" id="{1B941194-D917-440C-93F4-A5EA5F8108C2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Shape 1046">
              <a:extLst>
                <a:ext uri="{FF2B5EF4-FFF2-40B4-BE49-F238E27FC236}">
                  <a16:creationId xmlns:a16="http://schemas.microsoft.com/office/drawing/2014/main" id="{67E76D33-A1E1-4076-B675-78BAB8B1DD8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1" name="Google Shape;437;p25">
            <a:extLst>
              <a:ext uri="{FF2B5EF4-FFF2-40B4-BE49-F238E27FC236}">
                <a16:creationId xmlns:a16="http://schemas.microsoft.com/office/drawing/2014/main" id="{CEC771EE-4864-4772-A801-7D43BC1128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1953" y="7538231"/>
            <a:ext cx="13230116" cy="242709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24;p14">
            <a:extLst>
              <a:ext uri="{FF2B5EF4-FFF2-40B4-BE49-F238E27FC236}">
                <a16:creationId xmlns:a16="http://schemas.microsoft.com/office/drawing/2014/main" id="{9119EF01-B859-4D5A-8EAC-C69B9B87A0FC}"/>
              </a:ext>
            </a:extLst>
          </p:cNvPr>
          <p:cNvSpPr txBox="1"/>
          <p:nvPr/>
        </p:nvSpPr>
        <p:spPr>
          <a:xfrm>
            <a:off x="5980049" y="975556"/>
            <a:ext cx="6501366" cy="75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vi-VN" sz="4000" dirty="0" err="1">
                <a:solidFill>
                  <a:srgbClr val="FF0000"/>
                </a:solidFill>
                <a:latin typeface="+mj-lt"/>
              </a:rPr>
              <a:t>Chọn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+mj-lt"/>
              </a:rPr>
              <a:t>phát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+mj-lt"/>
              </a:rPr>
              <a:t>biểu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Sai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.</a:t>
            </a:r>
            <a:endParaRPr lang="vi-VN" sz="4000" b="0" i="0" u="none" strike="noStrike" cap="none" dirty="0">
              <a:solidFill>
                <a:srgbClr val="FF0000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30E38A-224B-4FFD-A316-1A697E44B42F}"/>
              </a:ext>
            </a:extLst>
          </p:cNvPr>
          <p:cNvSpPr txBox="1"/>
          <p:nvPr/>
        </p:nvSpPr>
        <p:spPr>
          <a:xfrm>
            <a:off x="6228111" y="1971716"/>
            <a:ext cx="9909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D322C4-BA6D-498E-ABBD-941F3B6C62B6}"/>
              </a:ext>
            </a:extLst>
          </p:cNvPr>
          <p:cNvSpPr txBox="1"/>
          <p:nvPr/>
        </p:nvSpPr>
        <p:spPr>
          <a:xfrm>
            <a:off x="6228111" y="3027159"/>
            <a:ext cx="10287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D16139-308D-4EF7-8410-ACC376CDA03A}"/>
              </a:ext>
            </a:extLst>
          </p:cNvPr>
          <p:cNvSpPr txBox="1"/>
          <p:nvPr/>
        </p:nvSpPr>
        <p:spPr>
          <a:xfrm>
            <a:off x="6228110" y="4020803"/>
            <a:ext cx="10604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không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49524A-4CCC-45BE-9857-02590B4EE60D}"/>
              </a:ext>
            </a:extLst>
          </p:cNvPr>
          <p:cNvSpPr/>
          <p:nvPr/>
        </p:nvSpPr>
        <p:spPr>
          <a:xfrm>
            <a:off x="5954391" y="3987581"/>
            <a:ext cx="852058" cy="676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D75A8D-F523-42D2-BF65-38860E2D6929}"/>
              </a:ext>
            </a:extLst>
          </p:cNvPr>
          <p:cNvSpPr txBox="1"/>
          <p:nvPr/>
        </p:nvSpPr>
        <p:spPr>
          <a:xfrm>
            <a:off x="6228110" y="5143499"/>
            <a:ext cx="106043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liên quan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3" name="Google Shape;124;p14">
            <a:extLst>
              <a:ext uri="{FF2B5EF4-FFF2-40B4-BE49-F238E27FC236}">
                <a16:creationId xmlns:a16="http://schemas.microsoft.com/office/drawing/2014/main" id="{1E061AE6-51FE-416F-BB2D-61E19DC79B7E}"/>
              </a:ext>
            </a:extLst>
          </p:cNvPr>
          <p:cNvSpPr txBox="1"/>
          <p:nvPr/>
        </p:nvSpPr>
        <p:spPr>
          <a:xfrm>
            <a:off x="5826790" y="7852646"/>
            <a:ext cx="10520443" cy="180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2800" b="1" dirty="0">
                <a:latin typeface="+mj-lt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sodulich.hanoi.gov.vn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vi-VN" sz="3200" dirty="0"/>
              <a:t>.</a:t>
            </a:r>
            <a:endParaRPr lang="vi-VN"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56" name="Google Shape;682;p33">
            <a:extLst>
              <a:ext uri="{FF2B5EF4-FFF2-40B4-BE49-F238E27FC236}">
                <a16:creationId xmlns:a16="http://schemas.microsoft.com/office/drawing/2014/main" id="{FDBDE93B-C708-4BA8-BA97-481DC95F163A}"/>
              </a:ext>
            </a:extLst>
          </p:cNvPr>
          <p:cNvSpPr txBox="1"/>
          <p:nvPr/>
        </p:nvSpPr>
        <p:spPr>
          <a:xfrm>
            <a:off x="707419" y="2718552"/>
            <a:ext cx="4198980" cy="9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i="0" u="none" strike="noStrike" cap="none" dirty="0">
                <a:solidFill>
                  <a:srgbClr val="FF0000"/>
                </a:solidFill>
                <a:latin typeface="+mj-lt"/>
                <a:ea typeface="Lato"/>
                <a:cs typeface="Lato"/>
                <a:sym typeface="Lato"/>
              </a:rPr>
              <a:t>LUYỆN TẬP</a:t>
            </a:r>
            <a:endParaRPr sz="4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290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3" grpId="0" animBg="1"/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8" name="Google Shape;868;p37"/>
          <p:cNvGrpSpPr/>
          <p:nvPr/>
        </p:nvGrpSpPr>
        <p:grpSpPr>
          <a:xfrm>
            <a:off x="387343" y="229287"/>
            <a:ext cx="11723014" cy="9683764"/>
            <a:chOff x="0" y="-38100"/>
            <a:chExt cx="3087543" cy="2550456"/>
          </a:xfrm>
        </p:grpSpPr>
        <p:sp>
          <p:nvSpPr>
            <p:cNvPr id="869" name="Google Shape;869;p37"/>
            <p:cNvSpPr/>
            <p:nvPr/>
          </p:nvSpPr>
          <p:spPr>
            <a:xfrm>
              <a:off x="0" y="0"/>
              <a:ext cx="3087543" cy="2512356"/>
            </a:xfrm>
            <a:custGeom>
              <a:avLst/>
              <a:gdLst/>
              <a:ahLst/>
              <a:cxnLst/>
              <a:rect l="l" t="t" r="r" b="b"/>
              <a:pathLst>
                <a:path w="3087543" h="2512356" extrusionOk="0">
                  <a:moveTo>
                    <a:pt x="0" y="0"/>
                  </a:moveTo>
                  <a:lnTo>
                    <a:pt x="3087543" y="0"/>
                  </a:lnTo>
                  <a:lnTo>
                    <a:pt x="3087543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70" name="Google Shape;870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1" name="Google Shape;871;p37"/>
          <p:cNvGrpSpPr/>
          <p:nvPr/>
        </p:nvGrpSpPr>
        <p:grpSpPr>
          <a:xfrm>
            <a:off x="451354" y="290915"/>
            <a:ext cx="17836646" cy="9560509"/>
            <a:chOff x="0" y="-38100"/>
            <a:chExt cx="3056303" cy="25179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872" name="Google Shape;872;p37"/>
            <p:cNvSpPr/>
            <p:nvPr/>
          </p:nvSpPr>
          <p:spPr>
            <a:xfrm>
              <a:off x="0" y="0"/>
              <a:ext cx="3056303" cy="2479894"/>
            </a:xfrm>
            <a:custGeom>
              <a:avLst/>
              <a:gdLst/>
              <a:ahLst/>
              <a:cxnLst/>
              <a:rect l="l" t="t" r="r" b="b"/>
              <a:pathLst>
                <a:path w="3056303" h="2479894" extrusionOk="0">
                  <a:moveTo>
                    <a:pt x="0" y="0"/>
                  </a:moveTo>
                  <a:lnTo>
                    <a:pt x="3056303" y="0"/>
                  </a:lnTo>
                  <a:lnTo>
                    <a:pt x="3056303" y="2479894"/>
                  </a:lnTo>
                  <a:lnTo>
                    <a:pt x="0" y="247989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73" name="Google Shape;873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5" name="Google Shape;87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389" y="631102"/>
            <a:ext cx="16044957" cy="879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37"/>
          <p:cNvPicPr preferRelativeResize="0"/>
          <p:nvPr/>
        </p:nvPicPr>
        <p:blipFill rotWithShape="1">
          <a:blip r:embed="rId4">
            <a:alphaModFix/>
          </a:blip>
          <a:srcRect l="22875" t="19880" r="26109" b="16502"/>
          <a:stretch/>
        </p:blipFill>
        <p:spPr>
          <a:xfrm rot="848870">
            <a:off x="935461" y="7663679"/>
            <a:ext cx="1996475" cy="1973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3" name="Google Shape;883;p37"/>
          <p:cNvGrpSpPr/>
          <p:nvPr/>
        </p:nvGrpSpPr>
        <p:grpSpPr>
          <a:xfrm>
            <a:off x="5758931" y="1217176"/>
            <a:ext cx="1039943" cy="875273"/>
            <a:chOff x="-33680" y="-8369"/>
            <a:chExt cx="854946" cy="719569"/>
          </a:xfrm>
        </p:grpSpPr>
        <p:sp>
          <p:nvSpPr>
            <p:cNvPr id="884" name="Google Shape;884;p37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 extrusionOk="0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B0A5DB"/>
            </a:solidFill>
            <a:ln w="5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7"/>
            <p:cNvSpPr txBox="1"/>
            <p:nvPr/>
          </p:nvSpPr>
          <p:spPr>
            <a:xfrm>
              <a:off x="76200" y="22225"/>
              <a:ext cx="660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5EBBAE3-C390-41F3-AE68-C33435882D8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24531" y="610555"/>
            <a:ext cx="1019666" cy="1044258"/>
          </a:xfrm>
          <a:prstGeom prst="rect">
            <a:avLst/>
          </a:prstGeom>
        </p:spPr>
      </p:pic>
      <p:sp>
        <p:nvSpPr>
          <p:cNvPr id="22" name="Google Shape;682;p33">
            <a:extLst>
              <a:ext uri="{FF2B5EF4-FFF2-40B4-BE49-F238E27FC236}">
                <a16:creationId xmlns:a16="http://schemas.microsoft.com/office/drawing/2014/main" id="{F1DEE1DD-F517-4372-811B-CB1D2E723EE4}"/>
              </a:ext>
            </a:extLst>
          </p:cNvPr>
          <p:cNvSpPr txBox="1"/>
          <p:nvPr/>
        </p:nvSpPr>
        <p:spPr>
          <a:xfrm>
            <a:off x="1744197" y="651382"/>
            <a:ext cx="2562356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i="0" u="none" strike="noStrike" cap="none" dirty="0" smtClean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VẬN DỤNG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3" name="Google Shape;124;p14">
            <a:extLst>
              <a:ext uri="{FF2B5EF4-FFF2-40B4-BE49-F238E27FC236}">
                <a16:creationId xmlns:a16="http://schemas.microsoft.com/office/drawing/2014/main" id="{A8C05DDD-112F-4599-A9A9-2C0D0E122332}"/>
              </a:ext>
            </a:extLst>
          </p:cNvPr>
          <p:cNvSpPr txBox="1"/>
          <p:nvPr/>
        </p:nvSpPr>
        <p:spPr>
          <a:xfrm>
            <a:off x="2091683" y="2717491"/>
            <a:ext cx="14203680" cy="37548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em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ý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mua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bộ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truyện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tặng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em nhân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dịp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sinh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nhật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. Em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hãy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truy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cập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vào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Internet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thực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pPr lvl="0" algn="just">
              <a:lnSpc>
                <a:spcPct val="122010"/>
              </a:lnSpc>
            </a:pPr>
            <a:r>
              <a:rPr lang="vi-VN" sz="4000" dirty="0">
                <a:latin typeface="+mj-lt"/>
              </a:rPr>
              <a:t>a) </a:t>
            </a:r>
            <a:r>
              <a:rPr lang="vi-VN" sz="4000" dirty="0" err="1">
                <a:latin typeface="+mj-lt"/>
              </a:rPr>
              <a:t>Tìm</a:t>
            </a:r>
            <a:r>
              <a:rPr lang="vi-VN" sz="4000" dirty="0">
                <a:latin typeface="+mj-lt"/>
              </a:rPr>
              <a:t> thông tin </a:t>
            </a:r>
            <a:r>
              <a:rPr lang="vi-VN" sz="4000" dirty="0" err="1">
                <a:latin typeface="+mj-lt"/>
              </a:rPr>
              <a:t>về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những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bộ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truyện</a:t>
            </a:r>
            <a:r>
              <a:rPr lang="vi-VN" sz="4000" dirty="0">
                <a:latin typeface="+mj-lt"/>
              </a:rPr>
              <a:t> hay </a:t>
            </a:r>
            <a:r>
              <a:rPr lang="vi-VN" sz="4000" dirty="0" err="1">
                <a:latin typeface="+mj-lt"/>
              </a:rPr>
              <a:t>dành</a:t>
            </a:r>
            <a:r>
              <a:rPr lang="vi-VN" sz="4000" dirty="0">
                <a:latin typeface="+mj-lt"/>
              </a:rPr>
              <a:t> cho </a:t>
            </a:r>
            <a:r>
              <a:rPr lang="vi-VN" sz="4000" dirty="0" err="1">
                <a:latin typeface="+mj-lt"/>
              </a:rPr>
              <a:t>lứa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tuổi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thiếu</a:t>
            </a:r>
            <a:r>
              <a:rPr lang="vi-VN" sz="4000" dirty="0">
                <a:latin typeface="+mj-lt"/>
              </a:rPr>
              <a:t> niên.</a:t>
            </a:r>
          </a:p>
          <a:p>
            <a:pPr lvl="0" algn="just">
              <a:lnSpc>
                <a:spcPct val="122010"/>
              </a:lnSpc>
            </a:pPr>
            <a:r>
              <a:rPr lang="vi-VN" sz="4000" dirty="0">
                <a:latin typeface="+mj-lt"/>
              </a:rPr>
              <a:t>b) </a:t>
            </a:r>
            <a:r>
              <a:rPr lang="vi-VN" sz="4000" dirty="0" err="1">
                <a:latin typeface="+mj-lt"/>
              </a:rPr>
              <a:t>Chọn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một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bộ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mà</a:t>
            </a:r>
            <a:r>
              <a:rPr lang="vi-VN" sz="4000" dirty="0">
                <a:latin typeface="+mj-lt"/>
              </a:rPr>
              <a:t> em </a:t>
            </a:r>
            <a:r>
              <a:rPr lang="vi-VN" sz="4000" dirty="0" err="1">
                <a:latin typeface="+mj-lt"/>
              </a:rPr>
              <a:t>thích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rồi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tìm</a:t>
            </a:r>
            <a:r>
              <a:rPr lang="vi-VN" sz="4000" dirty="0">
                <a:latin typeface="+mj-lt"/>
              </a:rPr>
              <a:t> thông tin </a:t>
            </a:r>
            <a:r>
              <a:rPr lang="vi-VN" sz="4000" dirty="0" err="1">
                <a:latin typeface="+mj-lt"/>
              </a:rPr>
              <a:t>về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giá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tiền</a:t>
            </a:r>
            <a:r>
              <a:rPr lang="vi-VN" sz="4000" dirty="0">
                <a:latin typeface="+mj-lt"/>
              </a:rPr>
              <a:t>, nơi </a:t>
            </a:r>
            <a:r>
              <a:rPr lang="vi-VN" sz="4000" dirty="0" err="1">
                <a:latin typeface="+mj-lt"/>
              </a:rPr>
              <a:t>bán</a:t>
            </a:r>
            <a:r>
              <a:rPr lang="vi-VN" sz="4000" dirty="0">
                <a:latin typeface="+mj-lt"/>
              </a:rPr>
              <a:t>.</a:t>
            </a:r>
          </a:p>
          <a:p>
            <a:pPr lvl="0" algn="just">
              <a:lnSpc>
                <a:spcPct val="122010"/>
              </a:lnSpc>
            </a:pPr>
            <a:r>
              <a:rPr lang="vi-VN" sz="4000" dirty="0">
                <a:latin typeface="+mj-lt"/>
              </a:rPr>
              <a:t>c) Ghi </a:t>
            </a:r>
            <a:r>
              <a:rPr lang="vi-VN" sz="4000" dirty="0" err="1">
                <a:latin typeface="+mj-lt"/>
              </a:rPr>
              <a:t>lại</a:t>
            </a:r>
            <a:r>
              <a:rPr lang="vi-VN" sz="4000" dirty="0">
                <a:latin typeface="+mj-lt"/>
              </a:rPr>
              <a:t> thông tin </a:t>
            </a:r>
            <a:r>
              <a:rPr lang="vi-VN" sz="4000" dirty="0" err="1">
                <a:latin typeface="+mj-lt"/>
              </a:rPr>
              <a:t>tìm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vào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một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tệp</a:t>
            </a:r>
            <a:r>
              <a:rPr lang="vi-VN" sz="4000" dirty="0">
                <a:latin typeface="+mj-lt"/>
              </a:rPr>
              <a:t> văn </a:t>
            </a:r>
            <a:r>
              <a:rPr lang="vi-VN" sz="4000" dirty="0" err="1">
                <a:latin typeface="+mj-lt"/>
              </a:rPr>
              <a:t>bản</a:t>
            </a:r>
            <a:r>
              <a:rPr lang="vi-VN" sz="4000" dirty="0">
                <a:latin typeface="+mj-lt"/>
              </a:rPr>
              <a:t> trên </a:t>
            </a:r>
            <a:r>
              <a:rPr lang="vi-VN" sz="4000" dirty="0" err="1">
                <a:latin typeface="+mj-lt"/>
              </a:rPr>
              <a:t>máy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tính</a:t>
            </a:r>
            <a:r>
              <a:rPr lang="vi-VN" sz="4000" dirty="0">
                <a:latin typeface="+mj-lt"/>
              </a:rPr>
              <a:t>.</a:t>
            </a:r>
            <a:endParaRPr lang="vi-VN" sz="40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92801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1804" y="7025640"/>
            <a:ext cx="12892995" cy="307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2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14157959" cy="21691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61" y="3742690"/>
            <a:ext cx="3802189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511" y="3627120"/>
            <a:ext cx="3802189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818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hoi dongok">
            <a:hlinkClick r:id="" action="ppaction://media"/>
            <a:extLst>
              <a:ext uri="{FF2B5EF4-FFF2-40B4-BE49-F238E27FC236}">
                <a16:creationId xmlns:a16="http://schemas.microsoft.com/office/drawing/2014/main" id="{6AA4B85D-9B9D-CF1A-6293-A3A373BB9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114800" y="473378"/>
            <a:ext cx="12001500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258208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366452"/>
            <a:ext cx="16103470" cy="2908414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CHỦ ĐỀ 3. TỔ CHỨC LƯU TRỮ, </a:t>
            </a:r>
          </a:p>
          <a:p>
            <a:pPr lvl="0" algn="ctr"/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TÌM KIẾM VÀ TRAO ĐỔI THÔNG TIN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49" y="5569551"/>
            <a:ext cx="16604991" cy="233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0000CC"/>
                </a:solidFill>
                <a:latin typeface="+mj-lt"/>
              </a:rPr>
              <a:t>BÀI 3: TÌM KIẾM THÔNG TIN TRONG GIẢI QUYẾT VẤN ĐỀ</a:t>
            </a:r>
            <a:r>
              <a:rPr lang="en-US" sz="6000" b="1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(TIẾT 2)</a:t>
            </a:r>
            <a:endParaRPr lang="vi-VN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5" name="Picture 23" descr="rung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10515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on-soc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6972301"/>
            <a:ext cx="2600326" cy="260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71700" y="1516858"/>
            <a:ext cx="3314700" cy="5832366"/>
          </a:xfrm>
          <a:prstGeom prst="rect">
            <a:avLst/>
          </a:prstGeom>
          <a:noFill/>
        </p:spPr>
        <p:txBody>
          <a:bodyPr lIns="137160" tIns="68580" rIns="137160" bIns="68580">
            <a:spAutoFit/>
          </a:bodyPr>
          <a:lstStyle/>
          <a:p>
            <a:pPr algn="ctr">
              <a:defRPr/>
            </a:pPr>
            <a:r>
              <a:rPr lang="en-US" sz="82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82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82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82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pic>
        <p:nvPicPr>
          <p:cNvPr id="49163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5" y="1943100"/>
            <a:ext cx="208359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571501"/>
            <a:ext cx="3905250" cy="3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20DC592E-954E-45B0-8941-2A167CC793E2}"/>
              </a:ext>
            </a:extLst>
          </p:cNvPr>
          <p:cNvSpPr/>
          <p:nvPr/>
        </p:nvSpPr>
        <p:spPr>
          <a:xfrm>
            <a:off x="2286000" y="8984975"/>
            <a:ext cx="2410240" cy="9740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5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9" name="TextBox 25"/>
          <p:cNvSpPr txBox="1">
            <a:spLocks noChangeArrowheads="1"/>
          </p:cNvSpPr>
          <p:nvPr/>
        </p:nvSpPr>
        <p:spPr bwMode="auto">
          <a:xfrm>
            <a:off x="970103" y="991467"/>
            <a:ext cx="16613436" cy="604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vi-VN" sz="4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</a:rPr>
              <a:t>Để chuẩn bị đồ dùng cho chuyến du lịch Nhật Bản sắp tới em cần tìm hiểu thông tin gì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vi-VN" sz="4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A. Thông tin về thời tiết Nhật Bản.</a:t>
            </a: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B. Thông tin về lịch sử Nhật Bản.</a:t>
            </a: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C. Thông tin về ẩm thực Nhật Bản.</a:t>
            </a: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D. Thông tin về giao thông Nhật Bản</a:t>
            </a:r>
            <a:r>
              <a:rPr lang="vi-VN" sz="4800" dirty="0"/>
              <a:t>.</a:t>
            </a:r>
          </a:p>
        </p:txBody>
      </p:sp>
      <p:sp>
        <p:nvSpPr>
          <p:cNvPr id="7" name="Curved Left Arrow 6">
            <a:hlinkClick r:id="rId4" action="ppaction://hlinksldjump"/>
          </p:cNvPr>
          <p:cNvSpPr/>
          <p:nvPr/>
        </p:nvSpPr>
        <p:spPr>
          <a:xfrm>
            <a:off x="14058900" y="8343900"/>
            <a:ext cx="800100" cy="12573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1222" name="Picture 3" descr="E:\Tieu hoc\2017 - 2018\DAY TOT\soc va hat 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35" y="7519762"/>
            <a:ext cx="3046334" cy="23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58300" y="114305"/>
            <a:ext cx="4914900" cy="877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698971" y="3732244"/>
            <a:ext cx="1185562" cy="103351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chim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719" y="5253250"/>
            <a:ext cx="1905096" cy="198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0DDD2B-B7E1-159C-1CB7-2254C391E889}"/>
              </a:ext>
            </a:extLst>
          </p:cNvPr>
          <p:cNvSpPr/>
          <p:nvPr/>
        </p:nvSpPr>
        <p:spPr>
          <a:xfrm>
            <a:off x="1813767" y="1860014"/>
            <a:ext cx="13544421" cy="678647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</a:rPr>
              <a:t>Phát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</a:rPr>
              <a:t>biểu nào sau đây sai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vi-VN" sz="4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A. Khi làm việc nhóm, cần phân công công việc dựa vào điểm mạnh của mỗi người.</a:t>
            </a: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B. Khi làm việc nhóm, cần có tinh thần trách nhiệm.</a:t>
            </a: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C. Khi làm việc nhóm, mỗi người chỉ cần quan tâm đến phần việc của mình.</a:t>
            </a: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D. Khi làm việc nhóm, cần thảo luận, góp ý và giúp đỡ lẫn nhau.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1541726" y="5542883"/>
            <a:ext cx="1185562" cy="9139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</a:endParaRPr>
          </a:p>
        </p:txBody>
      </p:sp>
      <p:sp>
        <p:nvSpPr>
          <p:cNvPr id="8" name="Curved Left Arrow 7">
            <a:hlinkClick r:id="rId6" action="ppaction://hlinksldjump"/>
          </p:cNvPr>
          <p:cNvSpPr/>
          <p:nvPr/>
        </p:nvSpPr>
        <p:spPr>
          <a:xfrm>
            <a:off x="16301715" y="7605615"/>
            <a:ext cx="800100" cy="12573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9" name="Picture 2" descr="E:\Tieu hoc\2017 - 2018\DAY TOT\khi 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705" y="6601924"/>
            <a:ext cx="1645640" cy="17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445336" y="76205"/>
            <a:ext cx="4914900" cy="877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FD00F54D-71A2-9AB7-7E11-4F2D2B8F1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990" y="1509110"/>
            <a:ext cx="16988010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</a:rPr>
              <a:t>Em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</a:rPr>
              <a:t>có thể tìm kiếm thông tin trên Internet bằng cách nào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vi-VN" sz="4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A. Sử dụng mạng xã hội.</a:t>
            </a: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B. Sử dụng phần mềm Microsoft Teams.</a:t>
            </a: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C. Sử dụng thư điện tử.</a:t>
            </a:r>
          </a:p>
          <a:p>
            <a:r>
              <a:rPr lang="vi-VN" sz="4800" dirty="0">
                <a:solidFill>
                  <a:srgbClr val="0000CC"/>
                </a:solidFill>
                <a:latin typeface="Times New Roman" pitchFamily="18" charset="0"/>
              </a:rPr>
              <a:t>D. Sử dụng máy tìm kiếm google.com.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1069419" y="5210879"/>
            <a:ext cx="1185562" cy="11068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</a:endParaRPr>
          </a:p>
        </p:txBody>
      </p:sp>
      <p:sp>
        <p:nvSpPr>
          <p:cNvPr id="7" name="Curved Left Arrow 6">
            <a:hlinkClick r:id="rId5" action="ppaction://hlinksldjump"/>
          </p:cNvPr>
          <p:cNvSpPr/>
          <p:nvPr/>
        </p:nvSpPr>
        <p:spPr>
          <a:xfrm>
            <a:off x="14058900" y="8343900"/>
            <a:ext cx="800100" cy="12573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3657616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89204" y="5998578"/>
            <a:ext cx="13499621" cy="2046350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1" y="1654954"/>
            <a:ext cx="13799125" cy="149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3: TÌM KIẾM THÔNG TIN TRONG GIẢI QUYẾT VẤN ĐỀ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4914900" y="114300"/>
            <a:ext cx="12001500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2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815370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379374" y="3671858"/>
            <a:ext cx="11337128" cy="2077417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vi-VN" sz="4200" dirty="0">
                <a:latin typeface="+mj-lt"/>
              </a:rPr>
              <a:t>Định giải thích được sự cần thiết tầm quan trọng của việc thu thập và tìm kiếm thông tin trong giải quyết vấn </a:t>
            </a:r>
            <a:r>
              <a:rPr lang="vi-VN" sz="4200" dirty="0" smtClean="0">
                <a:latin typeface="+mj-lt"/>
              </a:rPr>
              <a:t>đề</a:t>
            </a:r>
            <a:r>
              <a:rPr lang="en-US" sz="4200" dirty="0" smtClean="0">
                <a:latin typeface="+mj-lt"/>
              </a:rPr>
              <a:t>.</a:t>
            </a:r>
            <a:endParaRPr lang="en-US" sz="4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6450173" y="6220438"/>
            <a:ext cx="10448520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vi-VN" sz="4200" dirty="0" smtClean="0">
                <a:latin typeface="+mj-lt"/>
              </a:rPr>
              <a:t> </a:t>
            </a:r>
            <a:r>
              <a:rPr lang="vi-VN" sz="4200" dirty="0">
                <a:latin typeface="+mj-lt"/>
              </a:rPr>
              <a:t>Tìm kiếm và chọn được thông tin phù hợp với vấn đề cần giải quyết</a:t>
            </a:r>
            <a:endParaRPr lang="en-US" sz="4200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66585" y="8214458"/>
            <a:ext cx="14332108" cy="2046350"/>
            <a:chOff x="3021825" y="2309513"/>
            <a:chExt cx="7755655" cy="716493"/>
          </a:xfrm>
        </p:grpSpPr>
        <p:sp>
          <p:nvSpPr>
            <p:cNvPr id="22" name="Oval 21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3" name="Chevron 22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5337623" y="8522052"/>
            <a:ext cx="10448520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vi-VN" sz="4200" dirty="0" smtClean="0">
                <a:latin typeface="+mj-lt"/>
              </a:rPr>
              <a:t> </a:t>
            </a:r>
            <a:r>
              <a:rPr lang="vi-VN" sz="4200" dirty="0">
                <a:latin typeface="+mj-lt"/>
              </a:rPr>
              <a:t>T</a:t>
            </a:r>
            <a:r>
              <a:rPr lang="vi-VN" sz="4200" dirty="0" smtClean="0">
                <a:latin typeface="+mj-lt"/>
              </a:rPr>
              <a:t>hể </a:t>
            </a:r>
            <a:r>
              <a:rPr lang="vi-VN" sz="4200" dirty="0">
                <a:latin typeface="+mj-lt"/>
              </a:rPr>
              <a:t>hiện được sự hợp tác với người khác để giải quyết vấn đề cụ thể</a:t>
            </a:r>
            <a:endParaRPr lang="en-US" sz="4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30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759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4" name="Google Shape;48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23441" y="497835"/>
            <a:ext cx="2139811" cy="18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391531">
            <a:off x="618137" y="3089876"/>
            <a:ext cx="2351883" cy="102690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35;p21">
            <a:extLst>
              <a:ext uri="{FF2B5EF4-FFF2-40B4-BE49-F238E27FC236}">
                <a16:creationId xmlns:a16="http://schemas.microsoft.com/office/drawing/2014/main" id="{02D0E938-C64D-46EB-8CC9-9F1CDCC3AE72}"/>
              </a:ext>
            </a:extLst>
          </p:cNvPr>
          <p:cNvSpPr txBox="1"/>
          <p:nvPr/>
        </p:nvSpPr>
        <p:spPr>
          <a:xfrm>
            <a:off x="2894978" y="1556074"/>
            <a:ext cx="13394766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3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.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Thực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hành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tìm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kiếm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và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lựa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chọn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thông tin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7BA485-7E9E-4E19-A175-DC3BF01B8626}"/>
              </a:ext>
            </a:extLst>
          </p:cNvPr>
          <p:cNvGrpSpPr/>
          <p:nvPr/>
        </p:nvGrpSpPr>
        <p:grpSpPr>
          <a:xfrm>
            <a:off x="1075162" y="4191093"/>
            <a:ext cx="16635536" cy="4390694"/>
            <a:chOff x="487611" y="132261"/>
            <a:chExt cx="5267072" cy="1005338"/>
          </a:xfrm>
        </p:grpSpPr>
        <p:sp>
          <p:nvSpPr>
            <p:cNvPr id="50" name="Shape 97894">
              <a:extLst>
                <a:ext uri="{FF2B5EF4-FFF2-40B4-BE49-F238E27FC236}">
                  <a16:creationId xmlns:a16="http://schemas.microsoft.com/office/drawing/2014/main" id="{95C798DB-67CB-46F8-8F79-F9BA31A0427E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1030">
              <a:extLst>
                <a:ext uri="{FF2B5EF4-FFF2-40B4-BE49-F238E27FC236}">
                  <a16:creationId xmlns:a16="http://schemas.microsoft.com/office/drawing/2014/main" id="{9A8A1496-D2EC-4607-A594-764FF720AF4B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2" name="Shape 1031">
              <a:extLst>
                <a:ext uri="{FF2B5EF4-FFF2-40B4-BE49-F238E27FC236}">
                  <a16:creationId xmlns:a16="http://schemas.microsoft.com/office/drawing/2014/main" id="{316E5AEE-EDCC-492B-B3AF-A0450A3BF41F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1032">
              <a:extLst>
                <a:ext uri="{FF2B5EF4-FFF2-40B4-BE49-F238E27FC236}">
                  <a16:creationId xmlns:a16="http://schemas.microsoft.com/office/drawing/2014/main" id="{3DCA0175-AE8D-4042-BA4C-1F4C61CC6F4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33">
              <a:extLst>
                <a:ext uri="{FF2B5EF4-FFF2-40B4-BE49-F238E27FC236}">
                  <a16:creationId xmlns:a16="http://schemas.microsoft.com/office/drawing/2014/main" id="{5F241EE4-1973-4A6F-8A8F-99BFB69B8098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34">
              <a:extLst>
                <a:ext uri="{FF2B5EF4-FFF2-40B4-BE49-F238E27FC236}">
                  <a16:creationId xmlns:a16="http://schemas.microsoft.com/office/drawing/2014/main" id="{91400957-E122-4BDD-A50C-94939AB3C261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35">
              <a:extLst>
                <a:ext uri="{FF2B5EF4-FFF2-40B4-BE49-F238E27FC236}">
                  <a16:creationId xmlns:a16="http://schemas.microsoft.com/office/drawing/2014/main" id="{C98CF4B7-CF1B-4A1D-89E2-F28539FF4F2F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36">
              <a:extLst>
                <a:ext uri="{FF2B5EF4-FFF2-40B4-BE49-F238E27FC236}">
                  <a16:creationId xmlns:a16="http://schemas.microsoft.com/office/drawing/2014/main" id="{9365EF8C-5D7B-40B5-83A7-042DBE24F329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37">
              <a:extLst>
                <a:ext uri="{FF2B5EF4-FFF2-40B4-BE49-F238E27FC236}">
                  <a16:creationId xmlns:a16="http://schemas.microsoft.com/office/drawing/2014/main" id="{F55F6CFE-C4E0-4AEF-A6ED-1605DBEDE73E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Shape 1038">
              <a:extLst>
                <a:ext uri="{FF2B5EF4-FFF2-40B4-BE49-F238E27FC236}">
                  <a16:creationId xmlns:a16="http://schemas.microsoft.com/office/drawing/2014/main" id="{C38A45FD-E467-4816-8730-3D371DFD5D5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Shape 1039">
              <a:extLst>
                <a:ext uri="{FF2B5EF4-FFF2-40B4-BE49-F238E27FC236}">
                  <a16:creationId xmlns:a16="http://schemas.microsoft.com/office/drawing/2014/main" id="{7ED60ED2-EF17-4BE9-874E-871502737270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Shape 1040">
              <a:extLst>
                <a:ext uri="{FF2B5EF4-FFF2-40B4-BE49-F238E27FC236}">
                  <a16:creationId xmlns:a16="http://schemas.microsoft.com/office/drawing/2014/main" id="{FA99128A-1E3F-4307-A173-49A8971A43C8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Shape 1041">
              <a:extLst>
                <a:ext uri="{FF2B5EF4-FFF2-40B4-BE49-F238E27FC236}">
                  <a16:creationId xmlns:a16="http://schemas.microsoft.com/office/drawing/2014/main" id="{6149A0BF-935E-470A-B24F-09195D3085AE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Shape 1042">
              <a:extLst>
                <a:ext uri="{FF2B5EF4-FFF2-40B4-BE49-F238E27FC236}">
                  <a16:creationId xmlns:a16="http://schemas.microsoft.com/office/drawing/2014/main" id="{464AC802-A2FF-4901-AB15-E42CC5668AA9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Shape 1043">
              <a:extLst>
                <a:ext uri="{FF2B5EF4-FFF2-40B4-BE49-F238E27FC236}">
                  <a16:creationId xmlns:a16="http://schemas.microsoft.com/office/drawing/2014/main" id="{E3F44589-974B-41FF-9E37-8CBC34B87C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Shape 1044">
              <a:extLst>
                <a:ext uri="{FF2B5EF4-FFF2-40B4-BE49-F238E27FC236}">
                  <a16:creationId xmlns:a16="http://schemas.microsoft.com/office/drawing/2014/main" id="{19F14482-3918-48AC-B215-0D0472EAEE77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Shape 1045">
              <a:extLst>
                <a:ext uri="{FF2B5EF4-FFF2-40B4-BE49-F238E27FC236}">
                  <a16:creationId xmlns:a16="http://schemas.microsoft.com/office/drawing/2014/main" id="{18D95CF7-844B-4029-8EFC-814512C0B21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Shape 1046">
              <a:extLst>
                <a:ext uri="{FF2B5EF4-FFF2-40B4-BE49-F238E27FC236}">
                  <a16:creationId xmlns:a16="http://schemas.microsoft.com/office/drawing/2014/main" id="{0010BE6B-8D3A-4171-A1F4-7CB69C6033F3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CED0069-97AD-4340-A8AC-60BA8C291C70}"/>
              </a:ext>
            </a:extLst>
          </p:cNvPr>
          <p:cNvSpPr txBox="1"/>
          <p:nvPr/>
        </p:nvSpPr>
        <p:spPr>
          <a:xfrm>
            <a:off x="1075162" y="5738265"/>
            <a:ext cx="4004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00CC"/>
                </a:solidFill>
                <a:latin typeface="+mj-lt"/>
              </a:rPr>
              <a:t>NHIỆM VỤ 1:</a:t>
            </a:r>
            <a:endParaRPr lang="en-US" sz="40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50FE8B-C06A-48D3-BBE0-07F9843514DD}"/>
              </a:ext>
            </a:extLst>
          </p:cNvPr>
          <p:cNvSpPr txBox="1"/>
          <p:nvPr/>
        </p:nvSpPr>
        <p:spPr>
          <a:xfrm>
            <a:off x="5079234" y="4990915"/>
            <a:ext cx="125021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+mj-lt"/>
              </a:rPr>
              <a:t>Gia </a:t>
            </a:r>
            <a:r>
              <a:rPr lang="vi-VN" sz="4400" dirty="0" err="1">
                <a:latin typeface="+mj-lt"/>
              </a:rPr>
              <a:t>đình</a:t>
            </a:r>
            <a:r>
              <a:rPr lang="vi-VN" sz="4400" dirty="0">
                <a:latin typeface="+mj-lt"/>
              </a:rPr>
              <a:t> em </a:t>
            </a:r>
            <a:r>
              <a:rPr lang="vi-VN" sz="4400" dirty="0" err="1">
                <a:latin typeface="+mj-lt"/>
              </a:rPr>
              <a:t>có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kế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hoạch</a:t>
            </a:r>
            <a:r>
              <a:rPr lang="vi-VN" sz="4400" dirty="0">
                <a:latin typeface="+mj-lt"/>
              </a:rPr>
              <a:t> đi du </a:t>
            </a:r>
            <a:r>
              <a:rPr lang="vi-VN" sz="4400" dirty="0" err="1">
                <a:latin typeface="+mj-lt"/>
              </a:rPr>
              <a:t>lịch</a:t>
            </a:r>
            <a:r>
              <a:rPr lang="vi-VN" sz="4400" dirty="0">
                <a:latin typeface="+mj-lt"/>
              </a:rPr>
              <a:t> ở Sa </a:t>
            </a:r>
            <a:r>
              <a:rPr lang="vi-VN" sz="4400" dirty="0" err="1">
                <a:latin typeface="+mj-lt"/>
              </a:rPr>
              <a:t>Pa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vào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dịp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tết</a:t>
            </a:r>
            <a:r>
              <a:rPr lang="vi-VN" sz="4400" dirty="0">
                <a:latin typeface="+mj-lt"/>
              </a:rPr>
              <a:t> dương </a:t>
            </a:r>
            <a:r>
              <a:rPr lang="vi-VN" sz="4400" dirty="0" err="1">
                <a:latin typeface="+mj-lt"/>
              </a:rPr>
              <a:t>lịch</a:t>
            </a:r>
            <a:r>
              <a:rPr lang="vi-VN" sz="4400" dirty="0">
                <a:latin typeface="+mj-lt"/>
              </a:rPr>
              <a:t>. Em </a:t>
            </a:r>
            <a:r>
              <a:rPr lang="vi-VN" sz="4400" dirty="0" err="1">
                <a:latin typeface="+mj-lt"/>
              </a:rPr>
              <a:t>hãy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tìm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kiếm</a:t>
            </a:r>
            <a:r>
              <a:rPr lang="vi-VN" sz="4400" dirty="0">
                <a:latin typeface="+mj-lt"/>
              </a:rPr>
              <a:t> thông tin </a:t>
            </a:r>
            <a:r>
              <a:rPr lang="vi-VN" sz="4400" dirty="0" err="1">
                <a:latin typeface="+mj-lt"/>
              </a:rPr>
              <a:t>về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các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điểm</a:t>
            </a:r>
            <a:r>
              <a:rPr lang="vi-VN" sz="4400" dirty="0">
                <a:latin typeface="+mj-lt"/>
              </a:rPr>
              <a:t> tham quan ở Sa </a:t>
            </a:r>
            <a:r>
              <a:rPr lang="vi-VN" sz="4400" dirty="0" err="1">
                <a:latin typeface="+mj-lt"/>
              </a:rPr>
              <a:t>Pa</a:t>
            </a:r>
            <a:r>
              <a:rPr lang="vi-VN" sz="4400" dirty="0">
                <a:latin typeface="+mj-lt"/>
              </a:rPr>
              <a:t>.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786</Words>
  <Application>Microsoft Office PowerPoint</Application>
  <PresentationFormat>Custom</PresentationFormat>
  <Paragraphs>77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Times New Roman</vt:lpstr>
      <vt:lpstr>Wingdings</vt:lpstr>
      <vt:lpstr>Tahoma</vt:lpstr>
      <vt:lpstr>Calibri</vt:lpstr>
      <vt:lpstr>#9Slide02 Noi dung rat dai</vt:lpstr>
      <vt:lpstr>DengXian</vt:lpstr>
      <vt:lpstr>Arial</vt:lpstr>
      <vt:lpstr>Paytone One</vt:lpstr>
      <vt:lpstr>Verdana</vt:lpstr>
      <vt:lpstr>Tunga</vt:lpstr>
      <vt:lpstr>Franklin Gothic Medium</vt:lpstr>
      <vt:lpstr>Franklin Gothic Book</vt:lpstr>
      <vt:lpstr>Lato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LIEN THANH</cp:lastModifiedBy>
  <cp:revision>53</cp:revision>
  <dcterms:modified xsi:type="dcterms:W3CDTF">2024-10-17T01:35:59Z</dcterms:modified>
</cp:coreProperties>
</file>