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13"/>
  </p:notesMasterIdLst>
  <p:sldIdLst>
    <p:sldId id="299" r:id="rId3"/>
    <p:sldId id="314" r:id="rId4"/>
    <p:sldId id="315" r:id="rId5"/>
    <p:sldId id="317" r:id="rId6"/>
    <p:sldId id="301" r:id="rId7"/>
    <p:sldId id="306" r:id="rId8"/>
    <p:sldId id="309" r:id="rId9"/>
    <p:sldId id="318" r:id="rId10"/>
    <p:sldId id="319" r:id="rId11"/>
    <p:sldId id="278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63688" y="0"/>
            <a:ext cx="7200800" cy="2996952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</a:rPr>
              <a:t>ÂM NHẠC LỚP 2</a:t>
            </a:r>
            <a:endParaRPr lang="en-US" sz="3600" b="1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708" y="764704"/>
            <a:ext cx="1044759" cy="10447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90391" y="1628800"/>
            <a:ext cx="1947392" cy="986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4400" b="1">
                <a:solidFill>
                  <a:srgbClr val="FF0000"/>
                </a:solidFill>
                <a:latin typeface="Times New Roman"/>
                <a:ea typeface="Times New Roman"/>
              </a:rPr>
              <a:t>TIẾT </a:t>
            </a:r>
            <a:r>
              <a:rPr lang="en-AU" sz="4400" b="1" smtClean="0">
                <a:solidFill>
                  <a:srgbClr val="FF0000"/>
                </a:solidFill>
                <a:latin typeface="Times New Roman"/>
                <a:ea typeface="Times New Roman"/>
              </a:rPr>
              <a:t>4</a:t>
            </a:r>
            <a:endParaRPr lang="en-AU" sz="4400" b="1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08520" y="3002751"/>
            <a:ext cx="90730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2800" b="1" smtClean="0">
                <a:solidFill>
                  <a:srgbClr val="FC190F"/>
                </a:solidFill>
                <a:latin typeface="Times New Roman"/>
                <a:ea typeface="Arial"/>
              </a:rPr>
              <a:t>                                   * </a:t>
            </a:r>
            <a:r>
              <a:rPr lang="fr-FR" sz="2800" b="1">
                <a:solidFill>
                  <a:srgbClr val="FC190F"/>
                </a:solidFill>
                <a:latin typeface="Times New Roman"/>
                <a:ea typeface="Arial"/>
              </a:rPr>
              <a:t>ÔN TẬP: HÁT VÀ ĐỌC NHẠC</a:t>
            </a:r>
            <a:endParaRPr lang="en-US" sz="2800">
              <a:latin typeface="Times New Roman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fr-FR" sz="2800" b="1">
                <a:solidFill>
                  <a:srgbClr val="FC190F"/>
                </a:solidFill>
                <a:latin typeface="Times New Roman"/>
                <a:ea typeface="Arial"/>
              </a:rPr>
              <a:t>            </a:t>
            </a:r>
            <a:r>
              <a:rPr lang="fr-FR" sz="2800" b="1" smtClean="0">
                <a:solidFill>
                  <a:srgbClr val="FC190F"/>
                </a:solidFill>
                <a:latin typeface="Times New Roman"/>
                <a:ea typeface="Arial"/>
              </a:rPr>
              <a:t>                           </a:t>
            </a:r>
          </a:p>
          <a:p>
            <a:pPr algn="just">
              <a:spcAft>
                <a:spcPts val="0"/>
              </a:spcAft>
            </a:pPr>
            <a:r>
              <a:rPr lang="fr-FR" sz="2800" b="1">
                <a:solidFill>
                  <a:srgbClr val="FC190F"/>
                </a:solidFill>
                <a:latin typeface="Times New Roman"/>
                <a:ea typeface="Arial"/>
              </a:rPr>
              <a:t> </a:t>
            </a:r>
            <a:r>
              <a:rPr lang="fr-FR" sz="2800" b="1" smtClean="0">
                <a:solidFill>
                  <a:srgbClr val="FC190F"/>
                </a:solidFill>
                <a:latin typeface="Times New Roman"/>
                <a:ea typeface="Arial"/>
              </a:rPr>
              <a:t>                                     * </a:t>
            </a:r>
            <a:r>
              <a:rPr lang="fr-FR" sz="2800" b="1">
                <a:solidFill>
                  <a:srgbClr val="FC190F"/>
                </a:solidFill>
                <a:latin typeface="Times New Roman"/>
                <a:ea typeface="Arial"/>
              </a:rPr>
              <a:t>VẬN DỤNG - SÁNG TẠO</a:t>
            </a:r>
            <a:endParaRPr lang="en-US" sz="2800">
              <a:effectLst/>
              <a:latin typeface="Times New Roman"/>
              <a:ea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8407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13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47" y="0"/>
            <a:ext cx="1266014" cy="10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3728" y="3861047"/>
            <a:ext cx="52250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THỰC </a:t>
            </a: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HÀNH-LUYỆN TẬP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72" y="980728"/>
            <a:ext cx="53285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HS ôn lại bài hát 1 – 2 lần. HS thực hiện theo các hình thức: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  <a:p>
            <a:pPr>
              <a:tabLst>
                <a:tab pos="1358900" algn="l"/>
                <a:tab pos="2679700" algn="l"/>
              </a:tabLs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+ Hát tập thể.	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  <a:p>
            <a:pPr>
              <a:tabLst>
                <a:tab pos="1358900" algn="l"/>
                <a:tab pos="2679700" algn="l"/>
              </a:tabLs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+ Hát nối tiếp	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  <a:p>
            <a:pPr>
              <a:tabLst>
                <a:tab pos="1358900" algn="l"/>
                <a:tab pos="2679700" algn="l"/>
              </a:tabLs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+ Hát đối đáp nam nữ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8192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1.ÔN TẬP BÀI HÁT: DÀN NHẠC TRONG VƯỜN</a:t>
            </a:r>
            <a:endParaRPr lang="en-US" sz="2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1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9552" y="1114048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Ôn 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hát kết hợp vận </a:t>
            </a:r>
            <a:r>
              <a:rPr lang="en-US" sz="3200" smtClean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động nhịp nhàng trái phải và vận động phụ họa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35696" y="3765054"/>
            <a:ext cx="57567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Vận động nhịp ¾ và vận động </a:t>
            </a:r>
            <a:r>
              <a:rPr lang="en-US" sz="280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phụ họa</a:t>
            </a:r>
            <a:endParaRPr lang="en-US" sz="280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  <p:pic>
        <p:nvPicPr>
          <p:cNvPr id="8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5176" y="5771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4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74416" y="3789040"/>
            <a:ext cx="65362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HS ôn Hát </a:t>
            </a:r>
            <a:r>
              <a:rPr lang="en-US" sz="3200" err="1">
                <a:solidFill>
                  <a:srgbClr val="FF0000"/>
                </a:solidFill>
              </a:rPr>
              <a:t>kết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err="1">
                <a:solidFill>
                  <a:srgbClr val="FF0000"/>
                </a:solidFill>
              </a:rPr>
              <a:t>hợp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err="1">
                <a:solidFill>
                  <a:srgbClr val="FF0000"/>
                </a:solidFill>
              </a:rPr>
              <a:t>gõ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err="1" smtClean="0">
                <a:solidFill>
                  <a:srgbClr val="FF0000"/>
                </a:solidFill>
              </a:rPr>
              <a:t>đệm</a:t>
            </a:r>
            <a:r>
              <a:rPr lang="en-US" sz="3200" smtClean="0">
                <a:solidFill>
                  <a:srgbClr val="FF0000"/>
                </a:solidFill>
              </a:rPr>
              <a:t> </a:t>
            </a:r>
            <a:r>
              <a:rPr lang="en-US" sz="3200" err="1" smtClean="0">
                <a:solidFill>
                  <a:srgbClr val="FF0000"/>
                </a:solidFill>
              </a:rPr>
              <a:t>theo</a:t>
            </a:r>
            <a:r>
              <a:rPr lang="en-US" sz="3200" smtClean="0">
                <a:solidFill>
                  <a:srgbClr val="FF0000"/>
                </a:solidFill>
              </a:rPr>
              <a:t> </a:t>
            </a:r>
            <a:r>
              <a:rPr lang="en-US" sz="3200" err="1" smtClean="0">
                <a:solidFill>
                  <a:srgbClr val="FF0000"/>
                </a:solidFill>
              </a:rPr>
              <a:t>phách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63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1556791"/>
            <a:ext cx="9036496" cy="52293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0104" y="836712"/>
            <a:ext cx="64861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smtClean="0">
                <a:solidFill>
                  <a:srgbClr val="FF0000"/>
                </a:solidFill>
                <a:latin typeface="Times New Roman"/>
                <a:ea typeface="Calibri"/>
              </a:rPr>
              <a:t>Ôn đọc 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</a:rPr>
              <a:t>cao độ </a:t>
            </a:r>
            <a:r>
              <a:rPr lang="en-US" sz="3600" smtClean="0">
                <a:solidFill>
                  <a:srgbClr val="FF0000"/>
                </a:solidFill>
                <a:latin typeface="Times New Roman"/>
                <a:ea typeface="Calibri"/>
              </a:rPr>
              <a:t>6 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</a:rPr>
              <a:t>nốt </a:t>
            </a:r>
            <a:r>
              <a:rPr lang="en-US" sz="3600" smtClean="0">
                <a:solidFill>
                  <a:srgbClr val="FF0000"/>
                </a:solidFill>
                <a:latin typeface="Times New Roman"/>
                <a:ea typeface="Calibri"/>
              </a:rPr>
              <a:t>Đồ-rê-mi-pha-sol-la và ký hiệu bàn tay</a:t>
            </a:r>
            <a:endParaRPr lang="en-US" sz="36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95996" y="5733256"/>
            <a:ext cx="61221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spcAft>
                <a:spcPts val="0"/>
              </a:spcAft>
              <a:tabLst>
                <a:tab pos="279400" algn="l"/>
              </a:tabLst>
            </a:pPr>
            <a:r>
              <a:rPr lang="en-US" sz="36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2. Ôn </a:t>
            </a:r>
            <a:r>
              <a:rPr lang="en-US" sz="36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tập đọc nhạc </a:t>
            </a:r>
            <a:r>
              <a:rPr lang="en-US" sz="3600" b="1" i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Bài số 1</a:t>
            </a:r>
            <a:r>
              <a:rPr lang="en-US" sz="36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.</a:t>
            </a:r>
            <a:endParaRPr lang="en-US" sz="3600">
              <a:solidFill>
                <a:srgbClr val="002060"/>
              </a:solidFill>
              <a:ea typeface="Calibri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711" y="6211866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4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9" y="1316961"/>
            <a:ext cx="8128001" cy="55410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116632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mtClean="0">
                <a:latin typeface="Times New Roman"/>
                <a:ea typeface="Calibri"/>
              </a:rPr>
              <a:t> -</a:t>
            </a:r>
            <a:r>
              <a:rPr lang="en-US" sz="3600" smtClean="0">
                <a:solidFill>
                  <a:srgbClr val="FF0000"/>
                </a:solidFill>
                <a:latin typeface="Times New Roman"/>
                <a:ea typeface="Calibri"/>
              </a:rPr>
              <a:t>GV làm mẫu ký hiệu bàn tay và 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</a:rPr>
              <a:t>yêu cầu HS thể hiện lại thế tay của 6 nốt</a:t>
            </a:r>
            <a:endParaRPr lang="en-US" sz="36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7704" y="5733256"/>
            <a:ext cx="61205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Times New Roman"/>
                <a:ea typeface="Calibri"/>
              </a:rPr>
              <a:t>Tập đọc nhạc theo kí hiệu bàn tay</a:t>
            </a:r>
            <a:endParaRPr lang="en-US" sz="32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711" y="6191671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95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ỌC NHẠC - BÀI SỐ 1 - CĐ1 00_00_06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1628800"/>
            <a:ext cx="8928992" cy="4896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23728" y="476672"/>
            <a:ext cx="68357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Ôn đọc nhạc với các hình thức:nhóm </a:t>
            </a:r>
            <a:r>
              <a:rPr lang="en-US" sz="3200">
                <a:solidFill>
                  <a:srgbClr val="FF0000"/>
                </a:solidFill>
              </a:rPr>
              <a:t>đọc nhạc, nhóm gõ, nhóm vận động…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243" y="6224587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4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99392"/>
            <a:ext cx="90364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-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</a:rPr>
              <a:t>Trình chiếu  tiết tấu  </a:t>
            </a:r>
            <a:r>
              <a:rPr lang="en-US" sz="3200" smtClean="0">
                <a:solidFill>
                  <a:srgbClr val="FF0000"/>
                </a:solidFill>
                <a:latin typeface="Times New Roman"/>
                <a:ea typeface="Calibri"/>
              </a:rPr>
              <a:t>bài, 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</a:rPr>
              <a:t>giới </a:t>
            </a:r>
            <a:r>
              <a:rPr lang="en-US" sz="3200" smtClean="0">
                <a:solidFill>
                  <a:srgbClr val="FF0000"/>
                </a:solidFill>
                <a:latin typeface="Times New Roman"/>
                <a:ea typeface="Calibri"/>
              </a:rPr>
              <a:t>thiệu và đọc 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</a:rPr>
              <a:t>mẫu hình tiết tấu bằng tiếng“ tùng”</a:t>
            </a:r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08" y="1340768"/>
            <a:ext cx="8244631" cy="887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5948" y="2476292"/>
            <a:ext cx="1043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</a:rPr>
              <a:t>ĐỌC     </a:t>
            </a:r>
            <a:r>
              <a:rPr lang="en-US" smtClean="0"/>
              <a:t>                            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403648" y="2480707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smtClean="0"/>
              <a:t>TÙNG       TÙNG     TÙNG          TÙNG                                </a:t>
            </a:r>
            <a:endParaRPr lang="en-US" sz="3600" i="1"/>
          </a:p>
        </p:txBody>
      </p:sp>
      <p:sp>
        <p:nvSpPr>
          <p:cNvPr id="11" name="Rectangle 10"/>
          <p:cNvSpPr/>
          <p:nvPr/>
        </p:nvSpPr>
        <p:spPr>
          <a:xfrm>
            <a:off x="2293152" y="3356992"/>
            <a:ext cx="445019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800" b="1" smtClean="0">
                <a:solidFill>
                  <a:srgbClr val="002060"/>
                </a:solidFill>
                <a:latin typeface="Times New Roman"/>
                <a:ea typeface="Calibri"/>
              </a:rPr>
              <a:t>2 .VẬN </a:t>
            </a:r>
            <a:r>
              <a:rPr lang="en-US" sz="2800" b="1">
                <a:solidFill>
                  <a:srgbClr val="002060"/>
                </a:solidFill>
                <a:latin typeface="Times New Roman"/>
                <a:ea typeface="Calibri"/>
              </a:rPr>
              <a:t>DỤNG-SÁNG TẠO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36665" y="4365104"/>
            <a:ext cx="5251759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b="1">
                <a:solidFill>
                  <a:prstClr val="black"/>
                </a:solidFill>
                <a:latin typeface="Times New Roman"/>
                <a:ea typeface="Calibri"/>
              </a:rPr>
              <a:t>+</a:t>
            </a:r>
            <a:r>
              <a:rPr lang="en-US" sz="2400" b="1">
                <a:solidFill>
                  <a:srgbClr val="002060"/>
                </a:solidFill>
                <a:latin typeface="Times New Roman"/>
                <a:ea typeface="Calibri"/>
              </a:rPr>
              <a:t>Đọc đồng dao và gõ theo hình tiết tấu</a:t>
            </a:r>
            <a:endParaRPr lang="en-US" sz="2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594" y="6242967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7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1520" y="548680"/>
            <a:ext cx="1043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</a:rPr>
              <a:t>Đọc lời     </a:t>
            </a:r>
            <a:r>
              <a:rPr lang="en-US" sz="2000" smtClean="0"/>
              <a:t>       </a:t>
            </a:r>
            <a:r>
              <a:rPr lang="en-US" smtClean="0"/>
              <a:t>                     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0712"/>
            <a:ext cx="6715000" cy="3168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9468" y="3429000"/>
            <a:ext cx="4418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</a:rPr>
              <a:t>GV bật file Đọc mẫu hoặc đọc mẫu sau đó HD đọc lời đồng dao theo tiết tấu</a:t>
            </a:r>
            <a:endParaRPr lang="en-US" sz="2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14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972</TotalTime>
  <Words>223</Words>
  <Application>Microsoft Office PowerPoint</Application>
  <PresentationFormat>On-screen Show (4:3)</PresentationFormat>
  <Paragraphs>27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TAM</cp:lastModifiedBy>
  <cp:revision>169</cp:revision>
  <dcterms:created xsi:type="dcterms:W3CDTF">2021-05-09T14:16:54Z</dcterms:created>
  <dcterms:modified xsi:type="dcterms:W3CDTF">2024-10-01T13:43:24Z</dcterms:modified>
</cp:coreProperties>
</file>