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282" r:id="rId5"/>
    <p:sldId id="286" r:id="rId6"/>
    <p:sldId id="280" r:id="rId7"/>
    <p:sldId id="261" r:id="rId8"/>
    <p:sldId id="287" r:id="rId9"/>
    <p:sldId id="262" r:id="rId10"/>
    <p:sldId id="283" r:id="rId11"/>
    <p:sldId id="265" r:id="rId12"/>
    <p:sldId id="266" r:id="rId13"/>
    <p:sldId id="267" r:id="rId14"/>
    <p:sldId id="284" r:id="rId15"/>
    <p:sldId id="269" r:id="rId16"/>
    <p:sldId id="285" r:id="rId17"/>
    <p:sldId id="276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79" y="0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0743" y="1412776"/>
            <a:ext cx="6972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0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2 , em là một cậu con trai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fr-FR" sz="4000" i="1">
                <a:solidFill>
                  <a:srgbClr val="FF00FF"/>
                </a:solidFill>
                <a:latin typeface="Times New Roman"/>
                <a:ea typeface="Times New Roman"/>
              </a:rPr>
              <a:t> Em là học lớp 2, em là một cô bé gai </a:t>
            </a:r>
            <a:endParaRPr lang="en-US" sz="4000">
              <a:solidFill>
                <a:srgbClr val="FF00FF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7140" y="26247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912" y="980728"/>
            <a:ext cx="63904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tài</a:t>
            </a:r>
            <a:endParaRPr lang="en-US" sz="4400">
              <a:solidFill>
                <a:srgbClr val="0070C0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166" y="0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348" y="1409581"/>
            <a:ext cx="727280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44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1151" y="1409581"/>
            <a:ext cx="1134545" cy="723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58704" y="2132857"/>
            <a:ext cx="1045343" cy="828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7904" y="0"/>
            <a:ext cx="1989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875674" y="1052736"/>
            <a:ext cx="6173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3600" i="1">
                <a:solidFill>
                  <a:srgbClr val="0070C0"/>
                </a:solidFill>
                <a:latin typeface="Times New Roman"/>
                <a:ea typeface="Times New Roman"/>
              </a:rPr>
              <a:t>Ai là học sinh lớp 2 chăm ngoan học giỏi mới tài</a:t>
            </a:r>
            <a:r>
              <a:rPr lang="en-US" sz="3600">
                <a:solidFill>
                  <a:srgbClr val="0070C0"/>
                </a:solidFill>
                <a:latin typeface="Times New Roman"/>
                <a:ea typeface="Times New Roman"/>
              </a:rPr>
              <a:t>. </a:t>
            </a:r>
            <a:r>
              <a:rPr lang="fr-FR" sz="3600" i="1">
                <a:solidFill>
                  <a:srgbClr val="002060"/>
                </a:solidFill>
                <a:latin typeface="Times New Roman"/>
                <a:ea typeface="Times New Roman"/>
              </a:rPr>
              <a:t>Mỗi ngày đến trường đến lớp, là em có thêm bao niềm vui.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69566" y="5223903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0900" y="5808678"/>
            <a:ext cx="634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2" y="-99392"/>
            <a:ext cx="406066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AU" sz="28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7704" y="4440669"/>
            <a:ext cx="397416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latin typeface="Times New Roman"/>
                <a:ea typeface="Calibri"/>
              </a:rPr>
              <a:t>Đọc và vỗ tay mạnh nhẹ theo hình</a:t>
            </a:r>
            <a:r>
              <a:rPr lang="en-US" sz="2000">
                <a:latin typeface="Times New Roman"/>
                <a:ea typeface="Calibri"/>
              </a:rPr>
              <a:t>.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5122" name="Picture 2" descr="DOC 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8" y="664928"/>
            <a:ext cx="9144000" cy="11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2060848"/>
            <a:ext cx="6156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Calibri"/>
              </a:rPr>
              <a:t>Miệng đọc câu nhạc, tay vỗ theo tiết tấu  mẫu: </a:t>
            </a:r>
          </a:p>
          <a:p>
            <a:r>
              <a:rPr lang="en-US" sz="2400">
                <a:latin typeface="Times New Roman"/>
                <a:ea typeface="Calibri"/>
              </a:rPr>
              <a:t>bằng cách Vỗ phách mạnh kêu to, 1 phách nhẹ duỗi thẳng bàn tay ra để âm thanh phát ra nhẹ và vỗ nhẹ sau đó HD HS thực hiện các hình thức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00" y="6237312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451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latin typeface="Times New Roman"/>
                <a:ea typeface="Times New Roman"/>
              </a:rPr>
              <a:t>Gõ tiết tấu đối đáp</a:t>
            </a:r>
            <a:r>
              <a:rPr lang="en-US" sz="2800" b="1">
                <a:latin typeface="Times New Roman"/>
                <a:ea typeface="Times New Roman"/>
              </a:rPr>
              <a:t> 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179512" y="1412776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/>
                <a:ea typeface="Times New Roman"/>
                <a:cs typeface="Arial"/>
              </a:rPr>
              <a:t>Làm mẫu sau đó HD 2 nhóm chơi trò chơi gõ tiết tấu đối đáp kết hợp đọc lời ca </a:t>
            </a:r>
            <a:endParaRPr lang="en-US" sz="2400"/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" y="3356993"/>
            <a:ext cx="693764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11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5652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04800" algn="l"/>
              </a:tabLst>
            </a:pPr>
            <a:r>
              <a:rPr lang="en-US" sz="2400">
                <a:latin typeface="Times New Roman"/>
                <a:ea typeface="Times New Roman"/>
                <a:cs typeface="Arial"/>
              </a:rPr>
              <a:t>Nhóm 1: dùng thanh phách gõ 2 ô nhịp đầu.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>
                <a:latin typeface="Times New Roman"/>
                <a:ea typeface="Times New Roman"/>
                <a:cs typeface="Arial"/>
              </a:rPr>
              <a:t>Nhóm 2: dùng tem-bơ-rin gõ 2 nhịp còn 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5" y="3805159"/>
            <a:ext cx="472441" cy="37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3805158"/>
            <a:ext cx="472441" cy="37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56" y="3805159"/>
            <a:ext cx="472441" cy="374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59" y="3829241"/>
            <a:ext cx="472441" cy="374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805157"/>
            <a:ext cx="472441" cy="374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78" y="3788414"/>
            <a:ext cx="472441" cy="374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91" y="3712391"/>
            <a:ext cx="547065" cy="5269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97" y="3698955"/>
            <a:ext cx="547065" cy="52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2" y="3671245"/>
            <a:ext cx="547065" cy="526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653112"/>
            <a:ext cx="547065" cy="526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82" y="3698955"/>
            <a:ext cx="547065" cy="5269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53112"/>
            <a:ext cx="547065" cy="526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412" y="4702900"/>
            <a:ext cx="999834" cy="8820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10506" y="112474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002060"/>
                </a:solidFill>
                <a:latin typeface="Times New Roman"/>
                <a:ea typeface="Times New Roman"/>
              </a:rPr>
              <a:t>TIẾT 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84" y="2916992"/>
            <a:ext cx="830844" cy="9438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8412" y="2406739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AU" b="1" i="1">
                <a:solidFill>
                  <a:srgbClr val="FF0000"/>
                </a:solidFill>
                <a:latin typeface="Times New Roman"/>
                <a:ea typeface="Times New Roman"/>
              </a:rPr>
              <a:t>NHẠC VÀ LỜI: HOÀNG LONG</a:t>
            </a:r>
            <a:endParaRPr lang="en-US" i="1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7968" y="1908811"/>
            <a:ext cx="5454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HỌC HÁT BÀI:  HỌC SINH LỚP 2 CHĂM NGOAN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51" y="6610294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8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344" y="4046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TÁC GIẢ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1061" y="404664"/>
            <a:ext cx="218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prstClr val="white"/>
                </a:solidFill>
              </a:rPr>
              <a:t>Hoàng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5258" y="0"/>
            <a:ext cx="147348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KHÁM PHÁ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46" y="1519343"/>
            <a:ext cx="37535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Nhạc sĩ Hoàng Long và nhạc sĩ Hoàng Lân là anh em sinh đôi, sinh ngày 18/6/1942 tại thị xã Vĩnh Yên (Vĩnh Phúc), các sáng tác của ông như</a:t>
            </a:r>
            <a:r>
              <a:rPr lang="en-US">
                <a:solidFill>
                  <a:schemeClr val="bg1"/>
                </a:solidFill>
                <a:latin typeface="Times New Roman"/>
                <a:ea typeface="Times New Roman"/>
              </a:rPr>
              <a:t>:  Đi học về, Bác Hồ Người cho em tất cả, Từ rừng xanh cháu về thăm lăng Bác (1978)</a:t>
            </a:r>
            <a:r>
              <a:rPr lang="en-AU" b="1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chemeClr val="bg1"/>
                </a:solidFill>
                <a:latin typeface="Times New Roman"/>
                <a:ea typeface="Calibri"/>
              </a:rPr>
              <a:t>Bài hát Em là học sinh lớp 2</a:t>
            </a:r>
            <a:r>
              <a:rPr lang="en-US">
                <a:solidFill>
                  <a:schemeClr val="bg1"/>
                </a:solidFill>
                <a:latin typeface="Times New Roman"/>
                <a:ea typeface="Calibri"/>
              </a:rPr>
              <a:t> có giai điệu vui, tốc độ hơi nhanh nói về niềm vui của các cô cậu lớp 2 và lời khích lệ của các thầy cô luôn mong các em chăm ngoan.</a:t>
            </a:r>
            <a:endParaRPr lang="en-US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1" descr="Description: Nhạc sĩ Hoàng Long &amp;#39;Nhạc thiếu nhi phải viết bằng cái tâm&amp;#39;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04" y="1430055"/>
            <a:ext cx="4089768" cy="33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t mau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980728"/>
            <a:ext cx="8640960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116632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Hát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mẫu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" name="hat mau 1 lan hs l 2 cham ng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160" y="11663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19872" y="0"/>
            <a:ext cx="2013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lời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ca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412776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i="1">
                <a:solidFill>
                  <a:srgbClr val="FF0000"/>
                </a:solidFill>
                <a:latin typeface="Times New Roman"/>
                <a:ea typeface="Times New Roman"/>
              </a:rPr>
              <a:t>Câu 1: Em là học sinh lớp , em là một cậu con trai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>
                <a:solidFill>
                  <a:srgbClr val="FF00FF"/>
                </a:solidFill>
                <a:latin typeface="Times New Roman"/>
                <a:ea typeface="Times New Roman"/>
              </a:rPr>
              <a:t>Câu 2: Em là học lớp 2, em là một cô bé gai </a:t>
            </a:r>
            <a:endParaRPr lang="en-US" sz="2800">
              <a:solidFill>
                <a:srgbClr val="FF00FF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>
                <a:solidFill>
                  <a:srgbClr val="0070C0"/>
                </a:solidFill>
                <a:latin typeface="Times New Roman"/>
                <a:ea typeface="Times New Roman"/>
              </a:rPr>
              <a:t>Câu 3: Ai là học sinh lớp 2 chăm ngoan học giỏi mới tài</a:t>
            </a:r>
            <a:endParaRPr lang="en-US" sz="2800">
              <a:solidFill>
                <a:srgbClr val="0070C0"/>
              </a:solidFill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i="1">
                <a:solidFill>
                  <a:srgbClr val="002060"/>
                </a:solidFill>
                <a:latin typeface="Times New Roman"/>
                <a:ea typeface="Times New Roman"/>
              </a:rPr>
              <a:t>Câu 4: Mỗi ngày đến trường đến lớp, là em có thêm bao niềm vui.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9130" y="10527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9767" y="3396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Dạy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hát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673" y="1782924"/>
            <a:ext cx="6569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i="1">
                <a:solidFill>
                  <a:srgbClr val="FF0000"/>
                </a:solidFill>
                <a:latin typeface="Times New Roman"/>
                <a:ea typeface="Times New Roman"/>
              </a:rPr>
              <a:t>Em là học sinh lớp hai , em là một cậu con trai</a:t>
            </a:r>
            <a:endParaRPr lang="en-US" sz="4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92166" y="-4302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err="1">
                <a:solidFill>
                  <a:srgbClr val="FF0000"/>
                </a:solidFill>
              </a:rPr>
              <a:t>Câu</a:t>
            </a:r>
            <a:r>
              <a:rPr lang="en-US" sz="4000" b="1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183685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i="1">
                <a:solidFill>
                  <a:srgbClr val="FF00FF"/>
                </a:solidFill>
                <a:latin typeface="Times New Roman"/>
                <a:ea typeface="Times New Roman"/>
              </a:rPr>
              <a:t>Em là học lớp 2, em là một cô bé gai </a:t>
            </a:r>
            <a:endParaRPr lang="en-US" sz="5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457</Words>
  <Application>Microsoft Office PowerPoint</Application>
  <PresentationFormat>On-screen Show (4:3)</PresentationFormat>
  <Paragraphs>39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110</cp:revision>
  <dcterms:created xsi:type="dcterms:W3CDTF">2021-05-09T14:16:54Z</dcterms:created>
  <dcterms:modified xsi:type="dcterms:W3CDTF">2024-11-11T13:34:47Z</dcterms:modified>
</cp:coreProperties>
</file>