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97" r:id="rId2"/>
    <p:sldId id="296" r:id="rId3"/>
    <p:sldId id="256" r:id="rId4"/>
    <p:sldId id="295" r:id="rId5"/>
    <p:sldId id="257" r:id="rId6"/>
    <p:sldId id="276" r:id="rId7"/>
    <p:sldId id="284" r:id="rId8"/>
    <p:sldId id="285" r:id="rId9"/>
    <p:sldId id="286" r:id="rId10"/>
    <p:sldId id="287" r:id="rId11"/>
    <p:sldId id="288" r:id="rId12"/>
    <p:sldId id="290" r:id="rId13"/>
    <p:sldId id="291" r:id="rId14"/>
    <p:sldId id="293" r:id="rId15"/>
    <p:sldId id="298" r:id="rId16"/>
  </p:sldIdLst>
  <p:sldSz cx="18288000" cy="10287000"/>
  <p:notesSz cx="6858000" cy="9144000"/>
  <p:embeddedFontLst>
    <p:embeddedFont>
      <p:font typeface="Roboto" panose="02000000000000000000" pitchFamily="2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Verdana" panose="020B0604030504040204" pitchFamily="34" charset="0"/>
      <p:regular r:id="rId26"/>
      <p:bold r:id="rId27"/>
      <p:italic r:id="rId28"/>
      <p:boldItalic r:id="rId29"/>
    </p:embeddedFont>
    <p:embeddedFont>
      <p:font typeface="Paytone One" panose="020B0604020202020204" charset="0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462727C-7D43-4EB4-A6E7-983327922AB2}">
  <a:tblStyle styleId="{1462727C-7D43-4EB4-A6E7-983327922AB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4" d="100"/>
          <a:sy n="44" d="100"/>
        </p:scale>
        <p:origin x="77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199f375035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g2199f375035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0519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3021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5" Type="http://schemas.openxmlformats.org/officeDocument/2006/relationships/image" Target="../media/image23.png"/><Relationship Id="rId4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9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slide" Target="slide9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5" Type="http://schemas.openxmlformats.org/officeDocument/2006/relationships/image" Target="../media/image23.png"/><Relationship Id="rId4" Type="http://schemas.openxmlformats.org/officeDocument/2006/relationships/slide" Target="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slide" Target="slide5.xml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11.xml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slide" Target="slide10.xml"/><Relationship Id="rId2" Type="http://schemas.openxmlformats.org/officeDocument/2006/relationships/image" Target="../media/image20.png"/><Relationship Id="rId16" Type="http://schemas.openxmlformats.org/officeDocument/2006/relationships/slide" Target="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openxmlformats.org/officeDocument/2006/relationships/slide" Target="slide13.xml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6.wdp"/><Relationship Id="rId14" Type="http://schemas.openxmlformats.org/officeDocument/2006/relationships/slide" Target="slide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8" y="-30957"/>
            <a:ext cx="18288000" cy="10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4000503" y="601041"/>
            <a:ext cx="13024754" cy="784756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ctr">
              <a:defRPr/>
            </a:pPr>
            <a:r>
              <a:rPr lang="en-US" sz="4200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ĐÀO </a:t>
            </a:r>
            <a:r>
              <a:rPr lang="en-US" sz="4200" smtClean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TẠO </a:t>
            </a:r>
            <a:r>
              <a:rPr lang="en-US" sz="4200" smtClean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HUYỆN AN LÃO</a:t>
            </a:r>
            <a:endParaRPr lang="en-US" sz="4200" dirty="0">
              <a:solidFill>
                <a:srgbClr val="0000CC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0700" y="1257303"/>
            <a:ext cx="92583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altLang="en-US" sz="42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 </a:t>
            </a:r>
            <a:r>
              <a:rPr lang="en-US" altLang="en-US" sz="42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TÂN VIÊN</a:t>
            </a:r>
            <a:endParaRPr lang="en-US" altLang="en-US" sz="4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457200" y="3780468"/>
            <a:ext cx="17830800" cy="2169825"/>
          </a:xfrm>
          <a:prstGeom prst="rect">
            <a:avLst/>
          </a:prstGeom>
          <a:noFill/>
        </p:spPr>
        <p:txBody>
          <a:bodyPr wrap="square" lIns="137079" tIns="68543" rIns="137079" bIns="68543"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TIN HỌC LỚP 5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4731" y="7009083"/>
            <a:ext cx="14135742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6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6000" b="1" i="1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6000" b="1" i="1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Thị Liên</a:t>
            </a:r>
            <a:endParaRPr lang="en-US" altLang="en-US" sz="72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3" y="8176749"/>
            <a:ext cx="14135742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6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6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altLang="en-US" sz="72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8300294" y="2032463"/>
            <a:ext cx="33147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25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14576759" y="7845148"/>
            <a:ext cx="3711246" cy="244186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638805" y="545525"/>
            <a:ext cx="10461954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00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826051" y="4800600"/>
            <a:ext cx="10461954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0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2" y="2597729"/>
            <a:ext cx="7514453" cy="38134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00800" y="961121"/>
            <a:ext cx="929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34400" y="5135692"/>
            <a:ext cx="899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8CEAB2-0638-4C76-1CEB-3A29B38F44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41747" y="5143674"/>
            <a:ext cx="2259012" cy="87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7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638803" y="545525"/>
            <a:ext cx="10461954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00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826049" y="4800600"/>
            <a:ext cx="10461954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0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2" y="2597729"/>
            <a:ext cx="7514453" cy="38134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00800" y="961121"/>
            <a:ext cx="929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34400" y="5135689"/>
            <a:ext cx="899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9388" y="7507433"/>
            <a:ext cx="2998613" cy="2857500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9688" y="5057324"/>
            <a:ext cx="1409700" cy="1353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995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400300" y="545525"/>
            <a:ext cx="15125700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00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826049" y="4800600"/>
            <a:ext cx="10461954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0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2" y="2597729"/>
            <a:ext cx="7514453" cy="38134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48300" y="880611"/>
            <a:ext cx="11696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 tự trong văn bản</a:t>
            </a:r>
            <a:r>
              <a:rPr 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34400" y="5135688"/>
            <a:ext cx="899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Font</a:t>
            </a:r>
            <a:endParaRPr lang="en-US" sz="4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16002001" y="7315200"/>
            <a:ext cx="22352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47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400300" y="545525"/>
            <a:ext cx="15125700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715000" y="6475040"/>
            <a:ext cx="10461954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0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2" y="2597729"/>
            <a:ext cx="7514453" cy="38134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86100" y="880611"/>
            <a:ext cx="14058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Các</a:t>
            </a:r>
            <a:r>
              <a:rPr lang="en-US" sz="48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nút</a:t>
            </a:r>
            <a:r>
              <a:rPr lang="en-US" sz="48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lệnh</a:t>
            </a:r>
            <a:r>
              <a:rPr lang="en-US" sz="48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của</a:t>
            </a:r>
            <a:r>
              <a:rPr lang="en-US" sz="48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nhóm</a:t>
            </a:r>
            <a:r>
              <a:rPr lang="en-US" sz="48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lệnh</a:t>
            </a:r>
            <a:r>
              <a:rPr lang="en-US" sz="48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800" b="1" dirty="0" smtClean="0">
                <a:solidFill>
                  <a:srgbClr val="FF0066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Font</a:t>
            </a:r>
            <a:r>
              <a:rPr lang="en-US" sz="4800" b="1" dirty="0" smtClean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thuộc</a:t>
            </a:r>
            <a:r>
              <a:rPr lang="en-US" sz="48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dải</a:t>
            </a:r>
            <a:r>
              <a:rPr lang="en-US" sz="48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lệnh</a:t>
            </a:r>
            <a:r>
              <a:rPr lang="en-US" sz="48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nào</a:t>
            </a:r>
            <a:r>
              <a:rPr lang="en-US" sz="48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?</a:t>
            </a:r>
            <a:endParaRPr lang="en-US" sz="4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86500" y="7429505"/>
            <a:ext cx="899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Dải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Home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454" y="3086101"/>
            <a:ext cx="9972060" cy="242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16150154" y="7086600"/>
            <a:ext cx="2137847" cy="282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4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400300" y="545525"/>
            <a:ext cx="15125700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00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826049" y="4800600"/>
            <a:ext cx="10461954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0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2" y="2597729"/>
            <a:ext cx="7514453" cy="38134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48300" y="880611"/>
            <a:ext cx="11696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thay đổi vị trí của hình ảnh trong văn bản, việc đầu tiên ta phải làm là gì</a:t>
            </a:r>
            <a:r>
              <a:rPr 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34400" y="5135688"/>
            <a:ext cx="899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Nháy chuột chọn hình ảnh</a:t>
            </a:r>
            <a:endParaRPr lang="en-US" sz="4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16002001" y="7315200"/>
            <a:ext cx="22352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9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inh-nen-powerpoint-don-gian-16">
            <a:extLst>
              <a:ext uri="{FF2B5EF4-FFF2-40B4-BE49-F238E27FC236}">
                <a16:creationId xmlns:a16="http://schemas.microsoft.com/office/drawing/2014/main" id="{031E6486-52B6-8386-6D46-F70081969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8288001" cy="1003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5">
            <a:extLst>
              <a:ext uri="{FF2B5EF4-FFF2-40B4-BE49-F238E27FC236}">
                <a16:creationId xmlns:a16="http://schemas.microsoft.com/office/drawing/2014/main" id="{8F25BFBF-DDAD-3953-72BC-9B6994BDD9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75280" y="6387450"/>
            <a:ext cx="13208560" cy="273623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kern="10" dirty="0">
                <a:gradFill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6" name="WordArt 6">
            <a:extLst>
              <a:ext uri="{FF2B5EF4-FFF2-40B4-BE49-F238E27FC236}">
                <a16:creationId xmlns:a16="http://schemas.microsoft.com/office/drawing/2014/main" id="{00D687D1-4866-9F4D-F5AD-C68EC9D4485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46616" y="637952"/>
            <a:ext cx="14718984" cy="207043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8" descr="614680djq0l440oz">
            <a:extLst>
              <a:ext uri="{FF2B5EF4-FFF2-40B4-BE49-F238E27FC236}">
                <a16:creationId xmlns:a16="http://schemas.microsoft.com/office/drawing/2014/main" id="{0B1FD757-8DE3-FA0A-D123-89260773F5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066" y="3519157"/>
            <a:ext cx="5293962" cy="2999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148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oi dongok">
            <a:hlinkClick r:id="" action="ppaction://media"/>
            <a:extLst>
              <a:ext uri="{FF2B5EF4-FFF2-40B4-BE49-F238E27FC236}">
                <a16:creationId xmlns:a16="http://schemas.microsoft.com/office/drawing/2014/main" id="{6AA4B85D-9B9D-CF1A-6293-A3A373BB99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34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A5DB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3"/>
          <p:cNvGrpSpPr/>
          <p:nvPr/>
        </p:nvGrpSpPr>
        <p:grpSpPr>
          <a:xfrm>
            <a:off x="371565" y="265452"/>
            <a:ext cx="17544985" cy="9647661"/>
            <a:chOff x="0" y="-28575"/>
            <a:chExt cx="4620871" cy="2540931"/>
          </a:xfrm>
        </p:grpSpPr>
        <p:sp>
          <p:nvSpPr>
            <p:cNvPr id="85" name="Google Shape;85;p13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86" name="Google Shape;86;p13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" name="Google Shape;87;p13"/>
          <p:cNvGrpSpPr/>
          <p:nvPr/>
        </p:nvGrpSpPr>
        <p:grpSpPr>
          <a:xfrm>
            <a:off x="435576" y="327080"/>
            <a:ext cx="17416961" cy="9524406"/>
            <a:chOff x="0" y="-28575"/>
            <a:chExt cx="4587153" cy="2508469"/>
          </a:xfrm>
        </p:grpSpPr>
        <p:sp>
          <p:nvSpPr>
            <p:cNvPr id="88" name="Google Shape;88;p13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</p:sp>
        <p:sp>
          <p:nvSpPr>
            <p:cNvPr id="89" name="Google Shape;89;p13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0" name="Google Shape;9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3"/>
          <p:cNvSpPr txBox="1"/>
          <p:nvPr/>
        </p:nvSpPr>
        <p:spPr>
          <a:xfrm>
            <a:off x="1557269" y="2403413"/>
            <a:ext cx="15776982" cy="241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600" b="1" dirty="0" smtClean="0">
                <a:solidFill>
                  <a:srgbClr val="FF0000"/>
                </a:solidFill>
                <a:latin typeface="+mj-lt"/>
              </a:rPr>
              <a:t>BÀI 6: ĐỊNH DẠNG KÍ TỰ VÀ BỐ TRÍ HÌNH ẢNH TRONG VĂN BẢN (T2)</a:t>
            </a:r>
            <a:endParaRPr lang="vi-VN" sz="66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94" name="Google Shape;94;p13"/>
          <p:cNvGrpSpPr/>
          <p:nvPr/>
        </p:nvGrpSpPr>
        <p:grpSpPr>
          <a:xfrm>
            <a:off x="4297775" y="1170348"/>
            <a:ext cx="8524145" cy="727550"/>
            <a:chOff x="377241" y="-6813"/>
            <a:chExt cx="7904426" cy="970066"/>
          </a:xfrm>
        </p:grpSpPr>
        <p:sp>
          <p:nvSpPr>
            <p:cNvPr id="95" name="Google Shape;95;p13"/>
            <p:cNvSpPr/>
            <p:nvPr/>
          </p:nvSpPr>
          <p:spPr>
            <a:xfrm>
              <a:off x="377241" y="-6813"/>
              <a:ext cx="7904426" cy="970066"/>
            </a:xfrm>
            <a:custGeom>
              <a:avLst/>
              <a:gdLst/>
              <a:ahLst/>
              <a:cxnLst/>
              <a:rect l="l" t="t" r="r" b="b"/>
              <a:pathLst>
                <a:path w="1561368" h="191618" extrusionOk="0">
                  <a:moveTo>
                    <a:pt x="66602" y="0"/>
                  </a:moveTo>
                  <a:lnTo>
                    <a:pt x="1494766" y="0"/>
                  </a:lnTo>
                  <a:cubicBezTo>
                    <a:pt x="1512430" y="0"/>
                    <a:pt x="1529371" y="7017"/>
                    <a:pt x="1541861" y="19507"/>
                  </a:cubicBezTo>
                  <a:cubicBezTo>
                    <a:pt x="1554351" y="31998"/>
                    <a:pt x="1561368" y="48938"/>
                    <a:pt x="1561368" y="66602"/>
                  </a:cubicBezTo>
                  <a:lnTo>
                    <a:pt x="1561368" y="125016"/>
                  </a:lnTo>
                  <a:cubicBezTo>
                    <a:pt x="1561368" y="142680"/>
                    <a:pt x="1554351" y="159621"/>
                    <a:pt x="1541861" y="172111"/>
                  </a:cubicBezTo>
                  <a:cubicBezTo>
                    <a:pt x="1529371" y="184601"/>
                    <a:pt x="1512430" y="191618"/>
                    <a:pt x="1494766" y="191618"/>
                  </a:cubicBezTo>
                  <a:lnTo>
                    <a:pt x="66602" y="191618"/>
                  </a:lnTo>
                  <a:cubicBezTo>
                    <a:pt x="48938" y="191618"/>
                    <a:pt x="31998" y="184601"/>
                    <a:pt x="19507" y="172111"/>
                  </a:cubicBezTo>
                  <a:cubicBezTo>
                    <a:pt x="7017" y="159621"/>
                    <a:pt x="0" y="142680"/>
                    <a:pt x="0" y="125016"/>
                  </a:cubicBezTo>
                  <a:lnTo>
                    <a:pt x="0" y="66602"/>
                  </a:lnTo>
                  <a:cubicBezTo>
                    <a:pt x="0" y="48938"/>
                    <a:pt x="7017" y="31998"/>
                    <a:pt x="19507" y="19507"/>
                  </a:cubicBezTo>
                  <a:cubicBezTo>
                    <a:pt x="31998" y="7017"/>
                    <a:pt x="48938" y="0"/>
                    <a:pt x="66602" y="0"/>
                  </a:cubicBezTo>
                  <a:close/>
                </a:path>
              </a:pathLst>
            </a:custGeom>
            <a:solidFill>
              <a:srgbClr val="F5B9BE"/>
            </a:solidFill>
            <a:ln w="476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3"/>
            <p:cNvSpPr txBox="1"/>
            <p:nvPr/>
          </p:nvSpPr>
          <p:spPr>
            <a:xfrm>
              <a:off x="879601" y="62066"/>
              <a:ext cx="6746401" cy="9011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2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>
                  <a:latin typeface="+mj-lt"/>
                  <a:sym typeface="Paytone One"/>
                </a:rPr>
                <a:t>CHỦ ĐỀ </a:t>
              </a:r>
              <a:r>
                <a:rPr lang="en-US" sz="3600" b="1" dirty="0">
                  <a:latin typeface="+mj-lt"/>
                  <a:sym typeface="Paytone One"/>
                </a:rPr>
                <a:t>5</a:t>
              </a:r>
              <a:r>
                <a:rPr lang="vi-VN" sz="3600" b="1" dirty="0">
                  <a:latin typeface="+mj-lt"/>
                  <a:sym typeface="Paytone One"/>
                </a:rPr>
                <a:t>. ỨNG DỤNG TIN HỌC</a:t>
              </a:r>
              <a:endParaRPr sz="1800" b="1" dirty="0">
                <a:latin typeface="+mj-lt"/>
              </a:endParaRPr>
            </a:p>
          </p:txBody>
        </p:sp>
      </p:grpSp>
      <p:pic>
        <p:nvPicPr>
          <p:cNvPr id="97" name="Google Shape;97;p13"/>
          <p:cNvPicPr preferRelativeResize="0"/>
          <p:nvPr/>
        </p:nvPicPr>
        <p:blipFill rotWithShape="1">
          <a:blip r:embed="rId4">
            <a:alphaModFix/>
          </a:blip>
          <a:srcRect l="34595" t="11995" r="52026" b="68625"/>
          <a:stretch/>
        </p:blipFill>
        <p:spPr>
          <a:xfrm>
            <a:off x="2959644" y="6535719"/>
            <a:ext cx="1879877" cy="153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3"/>
          <p:cNvPicPr preferRelativeResize="0"/>
          <p:nvPr/>
        </p:nvPicPr>
        <p:blipFill rotWithShape="1">
          <a:blip r:embed="rId4">
            <a:alphaModFix/>
          </a:blip>
          <a:srcRect l="55552" t="11995" r="30322" b="68625"/>
          <a:stretch/>
        </p:blipFill>
        <p:spPr>
          <a:xfrm>
            <a:off x="13291425" y="6535725"/>
            <a:ext cx="1984925" cy="153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3"/>
          <p:cNvPicPr preferRelativeResize="0"/>
          <p:nvPr/>
        </p:nvPicPr>
        <p:blipFill rotWithShape="1">
          <a:blip r:embed="rId4">
            <a:alphaModFix/>
          </a:blip>
          <a:srcRect l="15507" t="35995" r="15507"/>
          <a:stretch/>
        </p:blipFill>
        <p:spPr>
          <a:xfrm>
            <a:off x="4297775" y="5326256"/>
            <a:ext cx="9693974" cy="505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4"/>
          <p:cNvGrpSpPr/>
          <p:nvPr/>
        </p:nvGrpSpPr>
        <p:grpSpPr>
          <a:xfrm>
            <a:off x="371565" y="265452"/>
            <a:ext cx="17544871" cy="9647599"/>
            <a:chOff x="0" y="-28575"/>
            <a:chExt cx="4620871" cy="2540931"/>
          </a:xfrm>
        </p:grpSpPr>
        <p:sp>
          <p:nvSpPr>
            <p:cNvPr id="105" name="Google Shape;105;p14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06" name="Google Shape;106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Google Shape;107;p14"/>
          <p:cNvGrpSpPr/>
          <p:nvPr/>
        </p:nvGrpSpPr>
        <p:grpSpPr>
          <a:xfrm>
            <a:off x="435576" y="327080"/>
            <a:ext cx="17416848" cy="9524344"/>
            <a:chOff x="0" y="-28575"/>
            <a:chExt cx="4587153" cy="2508469"/>
          </a:xfrm>
        </p:grpSpPr>
        <p:sp>
          <p:nvSpPr>
            <p:cNvPr id="108" name="Google Shape;108;p14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</p:sp>
        <p:sp>
          <p:nvSpPr>
            <p:cNvPr id="109" name="Google Shape;109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0" name="Google Shape;11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93;p13"/>
          <p:cNvSpPr txBox="1"/>
          <p:nvPr/>
        </p:nvSpPr>
        <p:spPr>
          <a:xfrm>
            <a:off x="2106551" y="544248"/>
            <a:ext cx="14136890" cy="219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b="1" dirty="0" smtClean="0">
                <a:solidFill>
                  <a:srgbClr val="FF0000"/>
                </a:solidFill>
                <a:latin typeface="+mj-lt"/>
              </a:rPr>
              <a:t>BÀI 6: ĐỊNH DẠNG KÍ TỰ VÀ BỐ TRÍ HÌNH ẢNH TRONG VĂN BẢN (T2)</a:t>
            </a:r>
            <a:endParaRPr lang="vi-VN" sz="6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4012" y="4905156"/>
            <a:ext cx="4959458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6000" b="1" dirty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60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66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160260" y="5982292"/>
            <a:ext cx="16120350" cy="1487054"/>
            <a:chOff x="2552402" y="1999860"/>
            <a:chExt cx="8424235" cy="1437660"/>
          </a:xfrm>
        </p:grpSpPr>
        <p:sp>
          <p:nvSpPr>
            <p:cNvPr id="17" name="Oval 16"/>
            <p:cNvSpPr/>
            <p:nvPr/>
          </p:nvSpPr>
          <p:spPr>
            <a:xfrm>
              <a:off x="2552402" y="2392198"/>
              <a:ext cx="602424" cy="61044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100" dirty="0"/>
            </a:p>
          </p:txBody>
        </p:sp>
        <p:sp>
          <p:nvSpPr>
            <p:cNvPr id="18" name="Chevron 17"/>
            <p:cNvSpPr/>
            <p:nvPr/>
          </p:nvSpPr>
          <p:spPr>
            <a:xfrm>
              <a:off x="3153358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>
                <a:solidFill>
                  <a:schemeClr val="tx1"/>
                </a:solidFill>
              </a:endParaRPr>
            </a:p>
          </p:txBody>
        </p:sp>
        <p:sp>
          <p:nvSpPr>
            <p:cNvPr id="19" name="AutoShape 47"/>
            <p:cNvSpPr>
              <a:spLocks noChangeArrowheads="1"/>
            </p:cNvSpPr>
            <p:nvPr/>
          </p:nvSpPr>
          <p:spPr bwMode="gray">
            <a:xfrm>
              <a:off x="3443296" y="1999860"/>
              <a:ext cx="7533341" cy="1437660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r>
                <a:rPr lang="vi-VN" sz="3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 dạng được kí tự để trình bày văn bản đẹp hơn: chọn phông, kiểu, </a:t>
              </a:r>
            </a:p>
            <a:p>
              <a:pPr eaLnBrk="1" hangingPunct="1">
                <a:defRPr/>
              </a:pPr>
              <a:r>
                <a:rPr lang="vi-VN" sz="3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kích thước, màu sắc cho chữ.</a:t>
              </a:r>
              <a:endPara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36737" y="8013617"/>
            <a:ext cx="15408183" cy="1106274"/>
            <a:chOff x="3024086" y="2309514"/>
            <a:chExt cx="8218010" cy="716493"/>
          </a:xfrm>
        </p:grpSpPr>
        <p:sp>
          <p:nvSpPr>
            <p:cNvPr id="21" name="Oval 20"/>
            <p:cNvSpPr/>
            <p:nvPr/>
          </p:nvSpPr>
          <p:spPr>
            <a:xfrm>
              <a:off x="3024086" y="2392199"/>
              <a:ext cx="628174" cy="4750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100" dirty="0"/>
            </a:p>
          </p:txBody>
        </p:sp>
        <p:sp>
          <p:nvSpPr>
            <p:cNvPr id="22" name="Chevron 21"/>
            <p:cNvSpPr/>
            <p:nvPr/>
          </p:nvSpPr>
          <p:spPr>
            <a:xfrm>
              <a:off x="3652241" y="2392199"/>
              <a:ext cx="339581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>
                <a:solidFill>
                  <a:schemeClr val="tx1"/>
                </a:solidFill>
              </a:endParaRPr>
            </a:p>
          </p:txBody>
        </p:sp>
        <p:sp>
          <p:nvSpPr>
            <p:cNvPr id="23" name="AutoShape 47"/>
            <p:cNvSpPr>
              <a:spLocks noChangeArrowheads="1"/>
            </p:cNvSpPr>
            <p:nvPr/>
          </p:nvSpPr>
          <p:spPr bwMode="gray">
            <a:xfrm>
              <a:off x="4108122" y="2309514"/>
              <a:ext cx="7133974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r>
                <a:rPr lang="vi-VN" sz="36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Thay đổi được cách bố trí hình ảnh trong văn bản.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431563" y="3648371"/>
            <a:ext cx="8951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dirty="0">
                <a:cs typeface="Arial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6967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B9BE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4"/>
          <p:cNvGrpSpPr/>
          <p:nvPr/>
        </p:nvGrpSpPr>
        <p:grpSpPr>
          <a:xfrm>
            <a:off x="371565" y="265452"/>
            <a:ext cx="17544871" cy="9647599"/>
            <a:chOff x="0" y="-28575"/>
            <a:chExt cx="4620871" cy="2540931"/>
          </a:xfrm>
        </p:grpSpPr>
        <p:sp>
          <p:nvSpPr>
            <p:cNvPr id="105" name="Google Shape;105;p14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06" name="Google Shape;106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Google Shape;107;p14"/>
          <p:cNvGrpSpPr/>
          <p:nvPr/>
        </p:nvGrpSpPr>
        <p:grpSpPr>
          <a:xfrm>
            <a:off x="435576" y="327080"/>
            <a:ext cx="17416848" cy="9524344"/>
            <a:chOff x="0" y="-28575"/>
            <a:chExt cx="4587153" cy="2508469"/>
          </a:xfrm>
        </p:grpSpPr>
        <p:sp>
          <p:nvSpPr>
            <p:cNvPr id="108" name="Google Shape;108;p14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</p:sp>
        <p:sp>
          <p:nvSpPr>
            <p:cNvPr id="109" name="Google Shape;109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0" name="Google Shape;11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4873563" y="4662638"/>
            <a:ext cx="2279332" cy="2752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EA92106-EDEF-422A-B685-8C2BD2F117E5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853440" y="411734"/>
            <a:ext cx="1740386" cy="1295197"/>
          </a:xfrm>
          <a:prstGeom prst="rect">
            <a:avLst/>
          </a:prstGeom>
        </p:spPr>
      </p:pic>
      <p:sp>
        <p:nvSpPr>
          <p:cNvPr id="31" name="Google Shape;125;p14">
            <a:extLst>
              <a:ext uri="{FF2B5EF4-FFF2-40B4-BE49-F238E27FC236}">
                <a16:creationId xmlns:a16="http://schemas.microsoft.com/office/drawing/2014/main" id="{E3E8C3B1-4437-4EC8-97B1-0E0FD9B3592C}"/>
              </a:ext>
            </a:extLst>
          </p:cNvPr>
          <p:cNvSpPr txBox="1"/>
          <p:nvPr/>
        </p:nvSpPr>
        <p:spPr>
          <a:xfrm>
            <a:off x="1896908" y="553756"/>
            <a:ext cx="4927773" cy="1138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b="1" dirty="0" err="1">
                <a:solidFill>
                  <a:srgbClr val="FF0000"/>
                </a:solidFill>
                <a:latin typeface="+mj-lt"/>
                <a:sym typeface="Paytone One"/>
              </a:rPr>
              <a:t>Khởi</a:t>
            </a:r>
            <a:r>
              <a:rPr lang="vi-VN" sz="5400" b="1" dirty="0">
                <a:solidFill>
                  <a:srgbClr val="FF0000"/>
                </a:solidFill>
                <a:latin typeface="+mj-lt"/>
                <a:sym typeface="Paytone One"/>
              </a:rPr>
              <a:t> </a:t>
            </a:r>
            <a:r>
              <a:rPr lang="vi-VN" sz="5400" b="1" dirty="0" err="1">
                <a:solidFill>
                  <a:srgbClr val="FF0000"/>
                </a:solidFill>
                <a:latin typeface="+mj-lt"/>
                <a:sym typeface="Paytone One"/>
              </a:rPr>
              <a:t>động</a:t>
            </a:r>
            <a:endParaRPr sz="1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Thực hiện định dạng kí tự - Tin học 5 - Hoc10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2956" y="2414251"/>
            <a:ext cx="13439042" cy="7249100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10107599" y="553756"/>
            <a:ext cx="5437201" cy="414016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FF00"/>
                </a:solidFill>
                <a:latin typeface="+mj-lt"/>
              </a:rPr>
              <a:t>Qua đoạn video, em hãy trình bày lại các bước để dịnh dạng đoạn văn bản </a:t>
            </a:r>
          </a:p>
          <a:p>
            <a:pPr algn="ctr"/>
            <a:r>
              <a:rPr lang="vi-VN" sz="3200" b="1" dirty="0" smtClean="0">
                <a:solidFill>
                  <a:srgbClr val="FFFF00"/>
                </a:solidFill>
                <a:latin typeface="+mj-lt"/>
              </a:rPr>
              <a:t>Tìm hiểu về Nấm</a:t>
            </a:r>
            <a:endParaRPr lang="vi-VN" sz="3200" b="1" dirty="0">
              <a:solidFill>
                <a:srgbClr val="FFFF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86B"/>
        </a:solidFill>
        <a:effectLst/>
      </p:bgPr>
    </p:bg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3" name="Google Shape;643;p33"/>
          <p:cNvGrpSpPr/>
          <p:nvPr/>
        </p:nvGrpSpPr>
        <p:grpSpPr>
          <a:xfrm>
            <a:off x="387343" y="265452"/>
            <a:ext cx="17544871" cy="9647599"/>
            <a:chOff x="0" y="-144661"/>
            <a:chExt cx="23393161" cy="12863465"/>
          </a:xfrm>
        </p:grpSpPr>
        <p:grpSp>
          <p:nvGrpSpPr>
            <p:cNvPr id="644" name="Google Shape;644;p33"/>
            <p:cNvGrpSpPr/>
            <p:nvPr/>
          </p:nvGrpSpPr>
          <p:grpSpPr>
            <a:xfrm>
              <a:off x="0" y="-144661"/>
              <a:ext cx="23393161" cy="12863465"/>
              <a:chOff x="0" y="-28575"/>
              <a:chExt cx="4620871" cy="2540931"/>
            </a:xfrm>
          </p:grpSpPr>
          <p:sp>
            <p:nvSpPr>
              <p:cNvPr id="645" name="Google Shape;645;p33"/>
              <p:cNvSpPr/>
              <p:nvPr/>
            </p:nvSpPr>
            <p:spPr>
              <a:xfrm>
                <a:off x="0" y="0"/>
                <a:ext cx="462087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4620871" h="2512356" extrusionOk="0">
                    <a:moveTo>
                      <a:pt x="0" y="0"/>
                    </a:moveTo>
                    <a:lnTo>
                      <a:pt x="4620871" y="0"/>
                    </a:lnTo>
                    <a:lnTo>
                      <a:pt x="462087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646" name="Google Shape;646;p3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7" name="Google Shape;647;p33"/>
            <p:cNvGrpSpPr/>
            <p:nvPr/>
          </p:nvGrpSpPr>
          <p:grpSpPr>
            <a:xfrm>
              <a:off x="85349" y="-62491"/>
              <a:ext cx="23222464" cy="12699125"/>
              <a:chOff x="0" y="-28575"/>
              <a:chExt cx="4587153" cy="2508469"/>
            </a:xfrm>
          </p:grpSpPr>
          <p:sp>
            <p:nvSpPr>
              <p:cNvPr id="648" name="Google Shape;648;p33"/>
              <p:cNvSpPr/>
              <p:nvPr/>
            </p:nvSpPr>
            <p:spPr>
              <a:xfrm>
                <a:off x="0" y="0"/>
                <a:ext cx="458715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4587153" h="2479894" extrusionOk="0">
                    <a:moveTo>
                      <a:pt x="0" y="0"/>
                    </a:moveTo>
                    <a:lnTo>
                      <a:pt x="4587153" y="0"/>
                    </a:lnTo>
                    <a:lnTo>
                      <a:pt x="458715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</p:sp>
          <p:sp>
            <p:nvSpPr>
              <p:cNvPr id="649" name="Google Shape;649;p3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650" name="Google Shape;65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875;p37">
            <a:extLst>
              <a:ext uri="{FF2B5EF4-FFF2-40B4-BE49-F238E27FC236}">
                <a16:creationId xmlns:a16="http://schemas.microsoft.com/office/drawing/2014/main" id="{B6461101-7251-4479-B805-6CE93D30850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06757" y="560735"/>
            <a:ext cx="7161446" cy="91655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" name="Google Shape;883;p37">
            <a:extLst>
              <a:ext uri="{FF2B5EF4-FFF2-40B4-BE49-F238E27FC236}">
                <a16:creationId xmlns:a16="http://schemas.microsoft.com/office/drawing/2014/main" id="{996B2070-1698-492E-833D-66CB8E8FA7F3}"/>
              </a:ext>
            </a:extLst>
          </p:cNvPr>
          <p:cNvGrpSpPr/>
          <p:nvPr/>
        </p:nvGrpSpPr>
        <p:grpSpPr>
          <a:xfrm>
            <a:off x="12871581" y="1216737"/>
            <a:ext cx="1039943" cy="875273"/>
            <a:chOff x="-33680" y="-8369"/>
            <a:chExt cx="854946" cy="719569"/>
          </a:xfrm>
        </p:grpSpPr>
        <p:sp>
          <p:nvSpPr>
            <p:cNvPr id="46" name="Google Shape;884;p37">
              <a:extLst>
                <a:ext uri="{FF2B5EF4-FFF2-40B4-BE49-F238E27FC236}">
                  <a16:creationId xmlns:a16="http://schemas.microsoft.com/office/drawing/2014/main" id="{D0D07649-8412-4CF8-BA05-CD9C7297D009}"/>
                </a:ext>
              </a:extLst>
            </p:cNvPr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 extrusionOk="0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B0A5DB"/>
            </a:solidFill>
            <a:ln w="57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85;p37">
              <a:extLst>
                <a:ext uri="{FF2B5EF4-FFF2-40B4-BE49-F238E27FC236}">
                  <a16:creationId xmlns:a16="http://schemas.microsoft.com/office/drawing/2014/main" id="{D1C942F5-35E7-4605-B99E-CF3988CA3EEF}"/>
                </a:ext>
              </a:extLst>
            </p:cNvPr>
            <p:cNvSpPr txBox="1"/>
            <p:nvPr/>
          </p:nvSpPr>
          <p:spPr>
            <a:xfrm>
              <a:off x="76200" y="22225"/>
              <a:ext cx="660400" cy="561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" name="Google Shape;629;p32">
            <a:extLst>
              <a:ext uri="{FF2B5EF4-FFF2-40B4-BE49-F238E27FC236}">
                <a16:creationId xmlns:a16="http://schemas.microsoft.com/office/drawing/2014/main" id="{21137BFA-FA19-41C1-B11C-BF6EA14C95F4}"/>
              </a:ext>
            </a:extLst>
          </p:cNvPr>
          <p:cNvSpPr txBox="1"/>
          <p:nvPr/>
        </p:nvSpPr>
        <p:spPr>
          <a:xfrm>
            <a:off x="492705" y="1536234"/>
            <a:ext cx="10150040" cy="7879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 err="1">
                <a:latin typeface="+mj-lt"/>
              </a:rPr>
              <a:t>Lớp</a:t>
            </a:r>
            <a:r>
              <a:rPr lang="vi-VN" sz="3200" dirty="0">
                <a:latin typeface="+mj-lt"/>
              </a:rPr>
              <a:t> 5A </a:t>
            </a:r>
            <a:r>
              <a:rPr lang="vi-VN" sz="3200" dirty="0" err="1">
                <a:latin typeface="+mj-lt"/>
              </a:rPr>
              <a:t>của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các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bạn</a:t>
            </a:r>
            <a:r>
              <a:rPr lang="vi-VN" sz="3200" dirty="0">
                <a:latin typeface="+mj-lt"/>
              </a:rPr>
              <a:t> An, Minh, Khoa </a:t>
            </a:r>
            <a:r>
              <a:rPr lang="vi-VN" sz="3200" dirty="0" err="1">
                <a:latin typeface="+mj-lt"/>
              </a:rPr>
              <a:t>chuẩn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bị</a:t>
            </a:r>
            <a:r>
              <a:rPr lang="vi-VN" sz="3200" dirty="0">
                <a:latin typeface="+mj-lt"/>
              </a:rPr>
              <a:t> đi tham quan. </a:t>
            </a:r>
            <a:r>
              <a:rPr lang="vi-VN" sz="3200" dirty="0" err="1">
                <a:latin typeface="+mj-lt"/>
              </a:rPr>
              <a:t>Hình</a:t>
            </a:r>
            <a:r>
              <a:rPr lang="vi-VN" sz="3200" dirty="0">
                <a:latin typeface="+mj-lt"/>
              </a:rPr>
              <a:t> 37 </a:t>
            </a:r>
            <a:r>
              <a:rPr lang="vi-VN" sz="3200" dirty="0" err="1">
                <a:latin typeface="+mj-lt"/>
              </a:rPr>
              <a:t>là</a:t>
            </a:r>
            <a:r>
              <a:rPr lang="vi-VN" sz="3200" dirty="0">
                <a:latin typeface="+mj-lt"/>
              </a:rPr>
              <a:t> văn </a:t>
            </a:r>
            <a:r>
              <a:rPr lang="vi-VN" sz="3200" dirty="0" err="1">
                <a:latin typeface="+mj-lt"/>
              </a:rPr>
              <a:t>bản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trình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bày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lịch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trình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chuyến</a:t>
            </a:r>
            <a:r>
              <a:rPr lang="vi-VN" sz="3200" dirty="0">
                <a:latin typeface="+mj-lt"/>
              </a:rPr>
              <a:t> đi.</a:t>
            </a: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vi-VN" sz="3200" dirty="0">
              <a:latin typeface="+mj-lt"/>
            </a:endParaRP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latin typeface="+mj-lt"/>
              </a:rPr>
              <a:t>a) </a:t>
            </a:r>
            <a:r>
              <a:rPr lang="vi-VN" sz="3200" dirty="0" err="1">
                <a:latin typeface="+mj-lt"/>
              </a:rPr>
              <a:t>Tệp</a:t>
            </a:r>
            <a:r>
              <a:rPr lang="vi-VN" sz="3200" dirty="0">
                <a:latin typeface="+mj-lt"/>
              </a:rPr>
              <a:t> văn </a:t>
            </a:r>
            <a:r>
              <a:rPr lang="vi-VN" sz="3200" dirty="0" err="1">
                <a:latin typeface="+mj-lt"/>
              </a:rPr>
              <a:t>bản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solidFill>
                  <a:srgbClr val="00B050"/>
                </a:solidFill>
                <a:latin typeface="+mj-lt"/>
              </a:rPr>
              <a:t>ChuyenThamQuan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được</a:t>
            </a:r>
            <a:r>
              <a:rPr lang="vi-VN" sz="3200" dirty="0">
                <a:latin typeface="+mj-lt"/>
              </a:rPr>
              <a:t> lưu trong </a:t>
            </a:r>
            <a:r>
              <a:rPr lang="vi-VN" sz="3200" dirty="0" err="1">
                <a:latin typeface="+mj-lt"/>
              </a:rPr>
              <a:t>máy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tính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và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có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nội</a:t>
            </a:r>
            <a:r>
              <a:rPr lang="vi-VN" sz="3200" dirty="0">
                <a:latin typeface="+mj-lt"/>
              </a:rPr>
              <a:t> dung như minh </a:t>
            </a:r>
            <a:r>
              <a:rPr lang="vi-VN" sz="3200" dirty="0" err="1">
                <a:latin typeface="+mj-lt"/>
              </a:rPr>
              <a:t>hoạ</a:t>
            </a:r>
            <a:r>
              <a:rPr lang="vi-VN" sz="3200" dirty="0">
                <a:latin typeface="+mj-lt"/>
              </a:rPr>
              <a:t> trong </a:t>
            </a:r>
            <a:r>
              <a:rPr lang="vi-VN" sz="3200" dirty="0" err="1">
                <a:latin typeface="+mj-lt"/>
              </a:rPr>
              <a:t>Hình</a:t>
            </a:r>
            <a:r>
              <a:rPr lang="vi-VN" sz="3200" dirty="0">
                <a:latin typeface="+mj-lt"/>
              </a:rPr>
              <a:t> 37. Em </a:t>
            </a:r>
            <a:r>
              <a:rPr lang="vi-VN" sz="3200" dirty="0" err="1">
                <a:latin typeface="+mj-lt"/>
              </a:rPr>
              <a:t>hãy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mở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tệp</a:t>
            </a:r>
            <a:r>
              <a:rPr lang="vi-VN" sz="3200" dirty="0">
                <a:latin typeface="+mj-lt"/>
              </a:rPr>
              <a:t> văn </a:t>
            </a:r>
            <a:r>
              <a:rPr lang="vi-VN" sz="3200" dirty="0" err="1">
                <a:latin typeface="+mj-lt"/>
              </a:rPr>
              <a:t>bản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và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thực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hiện</a:t>
            </a:r>
            <a:r>
              <a:rPr lang="vi-VN" sz="3200" dirty="0">
                <a:latin typeface="+mj-lt"/>
              </a:rPr>
              <a:t> thao </a:t>
            </a:r>
            <a:r>
              <a:rPr lang="vi-VN" sz="3200" dirty="0" err="1">
                <a:latin typeface="+mj-lt"/>
              </a:rPr>
              <a:t>tác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định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dạng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kí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tự</a:t>
            </a:r>
            <a:r>
              <a:rPr lang="vi-VN" sz="3200" dirty="0">
                <a:latin typeface="+mj-lt"/>
              </a:rPr>
              <a:t> theo yêu </a:t>
            </a:r>
            <a:r>
              <a:rPr lang="vi-VN" sz="3200" dirty="0" err="1">
                <a:latin typeface="+mj-lt"/>
              </a:rPr>
              <a:t>cầu</a:t>
            </a:r>
            <a:r>
              <a:rPr lang="vi-VN" sz="3200" dirty="0">
                <a:latin typeface="+mj-lt"/>
              </a:rPr>
              <a:t> sau đây:</a:t>
            </a: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latin typeface="+mj-lt"/>
              </a:rPr>
              <a:t>– Tiêu </a:t>
            </a:r>
            <a:r>
              <a:rPr lang="vi-VN" sz="3200" dirty="0" err="1">
                <a:latin typeface="+mj-lt"/>
              </a:rPr>
              <a:t>đề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solidFill>
                  <a:srgbClr val="00B050"/>
                </a:solidFill>
                <a:latin typeface="+mj-lt"/>
              </a:rPr>
              <a:t>Lịch</a:t>
            </a:r>
            <a:r>
              <a:rPr lang="vi-VN" sz="3200" dirty="0">
                <a:solidFill>
                  <a:srgbClr val="00B05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B050"/>
                </a:solidFill>
                <a:latin typeface="+mj-lt"/>
              </a:rPr>
              <a:t>trình</a:t>
            </a:r>
            <a:r>
              <a:rPr lang="vi-VN" sz="3200" dirty="0">
                <a:solidFill>
                  <a:srgbClr val="00B05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B050"/>
                </a:solidFill>
                <a:latin typeface="+mj-lt"/>
              </a:rPr>
              <a:t>chuyến</a:t>
            </a:r>
            <a:r>
              <a:rPr lang="vi-VN" sz="3200" dirty="0">
                <a:solidFill>
                  <a:srgbClr val="00B050"/>
                </a:solidFill>
                <a:latin typeface="+mj-lt"/>
              </a:rPr>
              <a:t> đi tham quan </a:t>
            </a:r>
            <a:r>
              <a:rPr lang="vi-VN" sz="3200" dirty="0" err="1">
                <a:latin typeface="+mj-lt"/>
              </a:rPr>
              <a:t>có</a:t>
            </a:r>
            <a:r>
              <a:rPr lang="vi-VN" sz="3200" dirty="0">
                <a:latin typeface="+mj-lt"/>
              </a:rPr>
              <a:t> phông </a:t>
            </a:r>
            <a:r>
              <a:rPr lang="vi-VN" sz="3200" dirty="0" err="1">
                <a:latin typeface="+mj-lt"/>
              </a:rPr>
              <a:t>chữ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Arial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cỡ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chữ</a:t>
            </a:r>
            <a:r>
              <a:rPr lang="vi-VN" sz="3200" dirty="0">
                <a:latin typeface="+mj-lt"/>
              </a:rPr>
              <a:t> 15, </a:t>
            </a:r>
            <a:r>
              <a:rPr lang="vi-VN" sz="3200" dirty="0" err="1">
                <a:latin typeface="+mj-lt"/>
              </a:rPr>
              <a:t>kiểu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chữ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đậm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màu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đỏ</a:t>
            </a:r>
            <a:r>
              <a:rPr lang="vi-VN" sz="3200" dirty="0">
                <a:latin typeface="+mj-lt"/>
              </a:rPr>
              <a:t>.</a:t>
            </a: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latin typeface="+mj-lt"/>
              </a:rPr>
              <a:t>– </a:t>
            </a:r>
            <a:r>
              <a:rPr lang="vi-VN" sz="3200" dirty="0" err="1">
                <a:latin typeface="+mj-lt"/>
              </a:rPr>
              <a:t>Các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mốc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thời</a:t>
            </a:r>
            <a:r>
              <a:rPr lang="vi-VN" sz="3200" dirty="0">
                <a:latin typeface="+mj-lt"/>
              </a:rPr>
              <a:t> gian: </a:t>
            </a:r>
            <a:r>
              <a:rPr lang="vi-VN" sz="3200" dirty="0" err="1">
                <a:latin typeface="+mj-lt"/>
              </a:rPr>
              <a:t>kiểu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chữ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đậm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và</a:t>
            </a:r>
            <a:r>
              <a:rPr lang="vi-VN" sz="3200" dirty="0">
                <a:latin typeface="+mj-lt"/>
              </a:rPr>
              <a:t> nghiêng, </a:t>
            </a:r>
            <a:r>
              <a:rPr lang="vi-VN" sz="3200" dirty="0" err="1">
                <a:latin typeface="+mj-lt"/>
              </a:rPr>
              <a:t>màu</a:t>
            </a:r>
            <a:r>
              <a:rPr lang="vi-VN" sz="3200" dirty="0">
                <a:latin typeface="+mj-lt"/>
              </a:rPr>
              <a:t> xanh.</a:t>
            </a: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vi-VN" sz="3200" dirty="0">
              <a:latin typeface="+mj-lt"/>
            </a:endParaRP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latin typeface="+mj-lt"/>
              </a:rPr>
              <a:t>b) Em </a:t>
            </a:r>
            <a:r>
              <a:rPr lang="vi-VN" sz="3200" dirty="0" err="1">
                <a:latin typeface="+mj-lt"/>
              </a:rPr>
              <a:t>hãy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chèn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hình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ảnh</a:t>
            </a:r>
            <a:r>
              <a:rPr lang="vi-VN" sz="3200" dirty="0">
                <a:latin typeface="+mj-lt"/>
              </a:rPr>
              <a:t> minh </a:t>
            </a:r>
            <a:r>
              <a:rPr lang="vi-VN" sz="3200" dirty="0" err="1">
                <a:latin typeface="+mj-lt"/>
              </a:rPr>
              <a:t>hoạ</a:t>
            </a:r>
            <a:r>
              <a:rPr lang="vi-VN" sz="3200" dirty="0">
                <a:latin typeface="+mj-lt"/>
              </a:rPr>
              <a:t> cho văn </a:t>
            </a:r>
            <a:r>
              <a:rPr lang="vi-VN" sz="3200" dirty="0" err="1">
                <a:latin typeface="+mj-lt"/>
              </a:rPr>
              <a:t>bản</a:t>
            </a:r>
            <a:r>
              <a:rPr lang="vi-VN" sz="3200" dirty="0">
                <a:latin typeface="+mj-lt"/>
              </a:rPr>
              <a:t>.</a:t>
            </a: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vi-VN" sz="3200" dirty="0">
              <a:latin typeface="+mj-lt"/>
            </a:endParaRP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latin typeface="+mj-lt"/>
              </a:rPr>
              <a:t>c) Em </a:t>
            </a:r>
            <a:r>
              <a:rPr lang="vi-VN" sz="3200" dirty="0" err="1">
                <a:latin typeface="+mj-lt"/>
              </a:rPr>
              <a:t>hãy</a:t>
            </a:r>
            <a:r>
              <a:rPr lang="vi-VN" sz="3200" dirty="0">
                <a:latin typeface="+mj-lt"/>
              </a:rPr>
              <a:t> đưa ra hai </a:t>
            </a:r>
            <a:r>
              <a:rPr lang="vi-VN" sz="3200" dirty="0" err="1">
                <a:latin typeface="+mj-lt"/>
              </a:rPr>
              <a:t>điều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tích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cực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và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một</a:t>
            </a:r>
            <a:r>
              <a:rPr lang="vi-VN" sz="3200" dirty="0">
                <a:latin typeface="+mj-lt"/>
              </a:rPr>
              <a:t> mong </a:t>
            </a:r>
            <a:r>
              <a:rPr lang="vi-VN" sz="3200" dirty="0" err="1">
                <a:latin typeface="+mj-lt"/>
              </a:rPr>
              <a:t>muốn</a:t>
            </a:r>
            <a:r>
              <a:rPr lang="vi-VN" sz="3200" dirty="0">
                <a:latin typeface="+mj-lt"/>
              </a:rPr>
              <a:t> thay </a:t>
            </a:r>
            <a:r>
              <a:rPr lang="vi-VN" sz="3200" dirty="0" err="1">
                <a:latin typeface="+mj-lt"/>
              </a:rPr>
              <a:t>đổi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về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cách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trình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bày</a:t>
            </a:r>
            <a:r>
              <a:rPr lang="vi-VN" sz="3200" dirty="0">
                <a:latin typeface="+mj-lt"/>
              </a:rPr>
              <a:t> văn </a:t>
            </a:r>
            <a:r>
              <a:rPr lang="vi-VN" sz="3200" dirty="0" err="1">
                <a:latin typeface="+mj-lt"/>
              </a:rPr>
              <a:t>bản</a:t>
            </a:r>
            <a:r>
              <a:rPr lang="vi-VN" sz="3200" dirty="0">
                <a:latin typeface="+mj-lt"/>
              </a:rPr>
              <a:t> sau khi </a:t>
            </a:r>
            <a:r>
              <a:rPr lang="vi-VN" sz="3200" dirty="0" err="1">
                <a:latin typeface="+mj-lt"/>
              </a:rPr>
              <a:t>thực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hiện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các</a:t>
            </a:r>
            <a:r>
              <a:rPr lang="vi-VN" sz="3200" dirty="0">
                <a:latin typeface="+mj-lt"/>
              </a:rPr>
              <a:t> yêu </a:t>
            </a:r>
            <a:r>
              <a:rPr lang="vi-VN" sz="3200" dirty="0" err="1">
                <a:latin typeface="+mj-lt"/>
              </a:rPr>
              <a:t>cầu</a:t>
            </a:r>
            <a:r>
              <a:rPr lang="vi-VN" sz="3200" dirty="0">
                <a:latin typeface="+mj-lt"/>
              </a:rPr>
              <a:t> ở Câu a </a:t>
            </a:r>
            <a:r>
              <a:rPr lang="vi-VN" sz="3200" dirty="0" err="1">
                <a:latin typeface="+mj-lt"/>
              </a:rPr>
              <a:t>và</a:t>
            </a:r>
            <a:r>
              <a:rPr lang="vi-VN" sz="3200" dirty="0">
                <a:latin typeface="+mj-lt"/>
              </a:rPr>
              <a:t> Câu b.</a:t>
            </a:r>
            <a:endParaRPr lang="vi-VN" sz="32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DD234550-9757-4D30-95C0-9996F46C52C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84356" y="303898"/>
            <a:ext cx="1522413" cy="112395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767AD066-5A7F-4A71-87DF-5EDB538D933D}"/>
              </a:ext>
            </a:extLst>
          </p:cNvPr>
          <p:cNvSpPr txBox="1"/>
          <p:nvPr/>
        </p:nvSpPr>
        <p:spPr>
          <a:xfrm>
            <a:off x="2461968" y="631962"/>
            <a:ext cx="4288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Google Shape;525;p28">
            <a:extLst>
              <a:ext uri="{FF2B5EF4-FFF2-40B4-BE49-F238E27FC236}">
                <a16:creationId xmlns:a16="http://schemas.microsoft.com/office/drawing/2014/main" id="{7905E56C-D0EF-495D-A064-E569064D01F9}"/>
              </a:ext>
            </a:extLst>
          </p:cNvPr>
          <p:cNvSpPr txBox="1"/>
          <p:nvPr/>
        </p:nvSpPr>
        <p:spPr>
          <a:xfrm>
            <a:off x="12353741" y="8193768"/>
            <a:ext cx="4278746" cy="494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 err="1">
                <a:solidFill>
                  <a:srgbClr val="FF0000"/>
                </a:solidFill>
                <a:latin typeface="+mj-lt"/>
              </a:rPr>
              <a:t>Hình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 37. </a:t>
            </a:r>
            <a:r>
              <a:rPr lang="vi-VN" sz="2400" b="1" dirty="0" err="1">
                <a:solidFill>
                  <a:srgbClr val="FF0000"/>
                </a:solidFill>
                <a:latin typeface="+mj-lt"/>
              </a:rPr>
              <a:t>Lịch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 trinh tham quan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FB85C4-29B8-48ED-B80A-79C5FA52B8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6955" y="2058736"/>
            <a:ext cx="6981049" cy="60085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oogle Shape;297;p20"/>
          <p:cNvGrpSpPr/>
          <p:nvPr/>
        </p:nvGrpSpPr>
        <p:grpSpPr>
          <a:xfrm>
            <a:off x="371565" y="265452"/>
            <a:ext cx="17544871" cy="9647599"/>
            <a:chOff x="0" y="-28575"/>
            <a:chExt cx="4620871" cy="2540931"/>
          </a:xfrm>
        </p:grpSpPr>
        <p:sp>
          <p:nvSpPr>
            <p:cNvPr id="298" name="Google Shape;298;p20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99" name="Google Shape;299;p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0" name="Google Shape;300;p20"/>
          <p:cNvGrpSpPr/>
          <p:nvPr/>
        </p:nvGrpSpPr>
        <p:grpSpPr>
          <a:xfrm>
            <a:off x="435576" y="327080"/>
            <a:ext cx="17416848" cy="9524344"/>
            <a:chOff x="0" y="-28575"/>
            <a:chExt cx="4587153" cy="2508469"/>
          </a:xfrm>
        </p:grpSpPr>
        <p:sp>
          <p:nvSpPr>
            <p:cNvPr id="301" name="Google Shape;301;p20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25A6CB"/>
            </a:solidFill>
            <a:ln>
              <a:noFill/>
            </a:ln>
          </p:spPr>
        </p:sp>
        <p:sp>
          <p:nvSpPr>
            <p:cNvPr id="302" name="Google Shape;302;p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3" name="Google Shape;30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4" name="Google Shape;304;p20"/>
          <p:cNvGrpSpPr/>
          <p:nvPr/>
        </p:nvGrpSpPr>
        <p:grpSpPr>
          <a:xfrm>
            <a:off x="3026801" y="2442333"/>
            <a:ext cx="12234398" cy="6815967"/>
            <a:chOff x="0" y="-28575"/>
            <a:chExt cx="3222228" cy="1795152"/>
          </a:xfrm>
        </p:grpSpPr>
        <p:sp>
          <p:nvSpPr>
            <p:cNvPr id="305" name="Google Shape;305;p20"/>
            <p:cNvSpPr/>
            <p:nvPr/>
          </p:nvSpPr>
          <p:spPr>
            <a:xfrm>
              <a:off x="0" y="0"/>
              <a:ext cx="3222228" cy="1766577"/>
            </a:xfrm>
            <a:custGeom>
              <a:avLst/>
              <a:gdLst/>
              <a:ahLst/>
              <a:cxnLst/>
              <a:rect l="l" t="t" r="r" b="b"/>
              <a:pathLst>
                <a:path w="3222228" h="1766577" extrusionOk="0">
                  <a:moveTo>
                    <a:pt x="0" y="0"/>
                  </a:moveTo>
                  <a:lnTo>
                    <a:pt x="3222228" y="0"/>
                  </a:lnTo>
                  <a:lnTo>
                    <a:pt x="3222228" y="1766577"/>
                  </a:lnTo>
                  <a:lnTo>
                    <a:pt x="0" y="1766577"/>
                  </a:lnTo>
                  <a:close/>
                </a:path>
              </a:pathLst>
            </a:custGeom>
            <a:solidFill>
              <a:srgbClr val="B0A5DB"/>
            </a:solidFill>
            <a:ln w="476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06" name="Google Shape;306;p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8" name="Google Shape;308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37315">
            <a:off x="14087264" y="7233744"/>
            <a:ext cx="3274866" cy="2322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0"/>
          <p:cNvPicPr preferRelativeResize="0"/>
          <p:nvPr/>
        </p:nvPicPr>
        <p:blipFill rotWithShape="1">
          <a:blip r:embed="rId5">
            <a:alphaModFix/>
          </a:blip>
          <a:srcRect l="34325" t="27033" r="54253" b="25976"/>
          <a:stretch/>
        </p:blipFill>
        <p:spPr>
          <a:xfrm>
            <a:off x="764206" y="150006"/>
            <a:ext cx="2383482" cy="399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0"/>
          <p:cNvPicPr preferRelativeResize="0"/>
          <p:nvPr/>
        </p:nvPicPr>
        <p:blipFill rotWithShape="1">
          <a:blip r:embed="rId5">
            <a:alphaModFix/>
          </a:blip>
          <a:srcRect l="54851" t="32517" r="25265" b="32186"/>
          <a:stretch/>
        </p:blipFill>
        <p:spPr>
          <a:xfrm>
            <a:off x="267002" y="6442572"/>
            <a:ext cx="2928374" cy="2924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1B0027C-44A4-41C8-93D4-64380DEC4668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328753" y="2561188"/>
            <a:ext cx="1235303" cy="102285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E3E5FFB-AD70-4D05-AC2D-AF5C036FAB8F}"/>
              </a:ext>
            </a:extLst>
          </p:cNvPr>
          <p:cNvSpPr txBox="1"/>
          <p:nvPr/>
        </p:nvSpPr>
        <p:spPr>
          <a:xfrm>
            <a:off x="6672728" y="2803066"/>
            <a:ext cx="42001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502FB0-B6F8-41C5-AC87-BDB22F64D7A3}"/>
              </a:ext>
            </a:extLst>
          </p:cNvPr>
          <p:cNvSpPr txBox="1"/>
          <p:nvPr/>
        </p:nvSpPr>
        <p:spPr>
          <a:xfrm>
            <a:off x="3946404" y="3965572"/>
            <a:ext cx="107343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865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9628910" y="228600"/>
            <a:ext cx="8382000" cy="240030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0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37396" y="843805"/>
            <a:ext cx="8101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CHIM CÁNH CỤT HỌC BÀI</a:t>
            </a:r>
            <a:endParaRPr lang="en-US" sz="2100" b="1" dirty="0">
              <a:solidFill>
                <a:prstClr val="black"/>
              </a:solidFill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5604" y="8537192"/>
            <a:ext cx="2771777" cy="1770857"/>
          </a:xfrm>
          <a:prstGeom prst="rect">
            <a:avLst/>
          </a:prstGeom>
        </p:spPr>
      </p:pic>
      <p:pic>
        <p:nvPicPr>
          <p:cNvPr id="6" name="JingleBell-HoaTauGuitar_3dwu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" y="-83127"/>
            <a:ext cx="863942" cy="6479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431979" y="1013044"/>
            <a:ext cx="16164730" cy="820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47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1118255" y="260762"/>
            <a:ext cx="3711246" cy="3670493"/>
          </a:xfrm>
          <a:prstGeom prst="rect">
            <a:avLst/>
          </a:prstGeom>
        </p:spPr>
      </p:pic>
      <p:pic>
        <p:nvPicPr>
          <p:cNvPr id="3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028" y="260762"/>
            <a:ext cx="2998613" cy="4017179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12687301" y="342902"/>
            <a:ext cx="3394367" cy="3743844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3725138" y="4207281"/>
            <a:ext cx="2844800" cy="4265985"/>
          </a:xfrm>
          <a:prstGeom prst="rect">
            <a:avLst/>
          </a:prstGeom>
        </p:spPr>
      </p:pic>
      <p:pic>
        <p:nvPicPr>
          <p:cNvPr id="7" name="Picture 6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9887844" y="4578089"/>
            <a:ext cx="3094032" cy="4092434"/>
          </a:xfrm>
          <a:prstGeom prst="rect">
            <a:avLst/>
          </a:prstGeom>
        </p:spPr>
      </p:pic>
      <p:sp>
        <p:nvSpPr>
          <p:cNvPr id="10" name="Oval 9">
            <a:hlinkClick r:id="rId12" action="ppaction://hlinksldjump"/>
          </p:cNvPr>
          <p:cNvSpPr/>
          <p:nvPr/>
        </p:nvSpPr>
        <p:spPr>
          <a:xfrm>
            <a:off x="2132214" y="4086746"/>
            <a:ext cx="1600200" cy="120846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11" name="Oval 10">
            <a:hlinkClick r:id="rId13" action="ppaction://hlinksldjump"/>
          </p:cNvPr>
          <p:cNvSpPr/>
          <p:nvPr/>
        </p:nvSpPr>
        <p:spPr>
          <a:xfrm>
            <a:off x="7254084" y="3973859"/>
            <a:ext cx="1600200" cy="120846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12" name="Oval 11">
            <a:hlinkClick r:id="rId14" action="ppaction://hlinksldjump"/>
          </p:cNvPr>
          <p:cNvSpPr/>
          <p:nvPr/>
        </p:nvSpPr>
        <p:spPr>
          <a:xfrm>
            <a:off x="14228619" y="4074303"/>
            <a:ext cx="1600200" cy="120846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13" name="Oval 12">
            <a:hlinkClick r:id="rId15" action="ppaction://hlinksldjump"/>
          </p:cNvPr>
          <p:cNvSpPr/>
          <p:nvPr/>
        </p:nvSpPr>
        <p:spPr>
          <a:xfrm>
            <a:off x="4347437" y="8473266"/>
            <a:ext cx="1600200" cy="120846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14" name="Oval 13">
            <a:hlinkClick r:id="rId16" action="ppaction://hlinksldjump"/>
          </p:cNvPr>
          <p:cNvSpPr/>
          <p:nvPr/>
        </p:nvSpPr>
        <p:spPr>
          <a:xfrm>
            <a:off x="10372206" y="8686800"/>
            <a:ext cx="1600200" cy="1208460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66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418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473</Words>
  <Application>Microsoft Office PowerPoint</Application>
  <PresentationFormat>Custom</PresentationFormat>
  <Paragraphs>48</Paragraphs>
  <Slides>15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Times New Roman</vt:lpstr>
      <vt:lpstr>Arial</vt:lpstr>
      <vt:lpstr>Roboto</vt:lpstr>
      <vt:lpstr>Calibri</vt:lpstr>
      <vt:lpstr>#9Slide02 Noi dung rat dai</vt:lpstr>
      <vt:lpstr>Verdana</vt:lpstr>
      <vt:lpstr>Paytone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LIEN THANH</cp:lastModifiedBy>
  <cp:revision>45</cp:revision>
  <dcterms:modified xsi:type="dcterms:W3CDTF">2024-11-24T14:34:32Z</dcterms:modified>
</cp:coreProperties>
</file>