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3" r:id="rId2"/>
    <p:sldId id="2979" r:id="rId3"/>
    <p:sldId id="2976" r:id="rId4"/>
    <p:sldId id="2980" r:id="rId5"/>
    <p:sldId id="2983" r:id="rId6"/>
    <p:sldId id="2994" r:id="rId7"/>
    <p:sldId id="2981" r:id="rId8"/>
    <p:sldId id="2995" r:id="rId9"/>
    <p:sldId id="2985" r:id="rId10"/>
    <p:sldId id="2986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74189"/>
            <a:ext cx="7632065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876636"/>
              <a:ext cx="5518785" cy="920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 BÀI TRÌNH CHIẾU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HOC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E5E17E-E7D5-13BE-5A9F-AF48302C2BEF}"/>
              </a:ext>
            </a:extLst>
          </p:cNvPr>
          <p:cNvSpPr/>
          <p:nvPr/>
        </p:nvSpPr>
        <p:spPr>
          <a:xfrm>
            <a:off x="2289571" y="3858117"/>
            <a:ext cx="6721312" cy="2337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UTM  Avo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Thực hiện được thành thạo việc kích hoạt và ra khỏi phần mềm trình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Tạo được tệp trình chiếu đơn giản bằng tiếng Việt có chữ hoa, chữ thường và có ảnh.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Lưu được tệp vào đúng thư mục theo yêu cầu.</a:t>
            </a:r>
            <a:endParaRPr lang="en-US" dirty="0">
              <a:solidFill>
                <a:schemeClr val="tx1"/>
              </a:solidFill>
              <a:latin typeface="UTM  Av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52195" y="1425059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A91DC3-DA03-7104-278F-550EDA62B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80" y="2936767"/>
            <a:ext cx="9201974" cy="1192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D94E74-DDDE-DB3B-E0AD-82C0292E68D3}"/>
              </a:ext>
            </a:extLst>
          </p:cNvPr>
          <p:cNvSpPr txBox="1"/>
          <p:nvPr/>
        </p:nvSpPr>
        <p:spPr>
          <a:xfrm>
            <a:off x="1652195" y="4498254"/>
            <a:ext cx="8217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The thao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4679" y="2280140"/>
            <a:ext cx="10962641" cy="3864989"/>
            <a:chOff x="522611" y="813568"/>
            <a:chExt cx="10962948" cy="3036697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832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Việt</a:t>
              </a:r>
              <a:endParaRPr lang="en-US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1228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lớp 3 em đã tạo được bài trình chiếu đơn giản và gõ được một vài dòng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văn bản đơn giản. Em hãy quan sát nội dung trên hai trang chiếu sau,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em nội dung nào rõ nghĩa hơn? Tại sao?</a:t>
              </a:r>
              <a:endParaRPr lang="en-US" altLang="vi-VN" sz="22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1" y="813568"/>
              <a:ext cx="2898645" cy="967337"/>
              <a:chOff x="522611" y="813568"/>
              <a:chExt cx="2898645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1" y="969483"/>
                <a:ext cx="2372990" cy="518006"/>
                <a:chOff x="5906374" y="1278622"/>
                <a:chExt cx="2372990" cy="51800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4" y="1278622"/>
                  <a:ext cx="2372989" cy="4303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183821" y="680432"/>
                  <a:ext cx="2680466" cy="225349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83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13" y="137197"/>
            <a:ext cx="4134561" cy="2508169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0161F86-9EBD-6748-5AD9-100F96EA81E5}"/>
              </a:ext>
            </a:extLst>
          </p:cNvPr>
          <p:cNvSpPr/>
          <p:nvPr/>
        </p:nvSpPr>
        <p:spPr>
          <a:xfrm>
            <a:off x="2067067" y="4801210"/>
            <a:ext cx="2203275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Canh dep que huong</a:t>
            </a:r>
          </a:p>
          <a:p>
            <a:pPr algn="ctr"/>
            <a:r>
              <a:rPr lang="vi-VN" dirty="0">
                <a:latin typeface="UTM  Avo"/>
              </a:rPr>
              <a:t>a)</a:t>
            </a:r>
            <a:endParaRPr lang="en-US" dirty="0">
              <a:latin typeface="UTM  Av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941551-70EB-B7F6-4272-A22298D24949}"/>
              </a:ext>
            </a:extLst>
          </p:cNvPr>
          <p:cNvSpPr/>
          <p:nvPr/>
        </p:nvSpPr>
        <p:spPr>
          <a:xfrm>
            <a:off x="6735056" y="4775204"/>
            <a:ext cx="2203275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Cảnh đẹp quê hương</a:t>
            </a:r>
          </a:p>
          <a:p>
            <a:pPr algn="ctr"/>
            <a:r>
              <a:rPr lang="vi-VN" dirty="0">
                <a:latin typeface="UTM  Avo"/>
              </a:rPr>
              <a:t>b)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E5294-36FE-6055-7811-D07A2D5B8C49}"/>
              </a:ext>
            </a:extLst>
          </p:cNvPr>
          <p:cNvSpPr/>
          <p:nvPr/>
        </p:nvSpPr>
        <p:spPr>
          <a:xfrm>
            <a:off x="1177075" y="1021430"/>
            <a:ext cx="20979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3A1F2-ECF7-7DFD-65B6-683EF6D824B4}"/>
              </a:ext>
            </a:extLst>
          </p:cNvPr>
          <p:cNvSpPr txBox="1"/>
          <p:nvPr/>
        </p:nvSpPr>
        <p:spPr>
          <a:xfrm>
            <a:off x="3473519" y="559765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Avo" panose="02040603050506020204"/>
              </a:rPr>
              <a:t>Hình</a:t>
            </a:r>
            <a:r>
              <a:rPr lang="en-US" dirty="0">
                <a:latin typeface="UTM Avo" panose="02040603050506020204"/>
              </a:rPr>
              <a:t> 24. </a:t>
            </a:r>
            <a:r>
              <a:rPr lang="en-US" dirty="0" err="1">
                <a:latin typeface="UTM Avo" panose="02040603050506020204"/>
              </a:rPr>
              <a:t>Nội</a:t>
            </a:r>
            <a:r>
              <a:rPr lang="en-US" dirty="0">
                <a:latin typeface="UTM Avo" panose="02040603050506020204"/>
              </a:rPr>
              <a:t> dung </a:t>
            </a:r>
            <a:r>
              <a:rPr lang="en-US" dirty="0" err="1">
                <a:latin typeface="UTM Avo" panose="02040603050506020204"/>
              </a:rPr>
              <a:t>trên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hai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trang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chiếu</a:t>
            </a:r>
            <a:endParaRPr lang="en-US" dirty="0">
              <a:latin typeface="UTM Avo" panose="02040603050506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latin typeface="UTM Avo" panose="02040603050506020204"/>
              </a:rPr>
              <a:t>Để gõ được tiếng Việt trên máy tính, cần có phần mềm hỗ trợ như Unikey, Vietkey, EVkey,…. Có hai kiểu gõ tiếng Việt phổ biến là Telex và VNI. Bảng 1 và bảng 2 sau đây hướng dẫn em gõ chữ và dấu tiếng Việt theo kiểu Telex.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902277" y="6044323"/>
            <a:ext cx="618297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Hình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25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số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hỗ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trợ</a:t>
            </a:r>
            <a:r>
              <a:rPr lang="vi-VN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gõ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tiếng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Việt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3957D-4A0A-3F4C-CC95-B8E2222F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731" y="3406567"/>
            <a:ext cx="5555068" cy="1769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016482-B3C6-9F8E-353A-B13C6F1B6F35}"/>
              </a:ext>
            </a:extLst>
          </p:cNvPr>
          <p:cNvSpPr txBox="1"/>
          <p:nvPr/>
        </p:nvSpPr>
        <p:spPr>
          <a:xfrm>
            <a:off x="534750" y="291181"/>
            <a:ext cx="5699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 err="1">
                <a:solidFill>
                  <a:srgbClr val="00B0F0"/>
                </a:solidFill>
                <a:latin typeface="UTM Avo" panose="02040603050506020204"/>
              </a:rPr>
              <a:t>Bảng</a:t>
            </a:r>
            <a:r>
              <a:rPr lang="en-US" sz="2000" b="1" u="sng" dirty="0">
                <a:solidFill>
                  <a:srgbClr val="00B0F0"/>
                </a:solidFill>
                <a:latin typeface="UTM Avo" panose="02040603050506020204"/>
              </a:rPr>
              <a:t> 1</a:t>
            </a:r>
            <a:r>
              <a:rPr lang="en-US" sz="2000" i="1" u="sng" dirty="0">
                <a:solidFill>
                  <a:srgbClr val="00B0F0"/>
                </a:solidFill>
                <a:latin typeface="UTM Avo" panose="02040603050506020204"/>
              </a:rPr>
              <a:t>. </a:t>
            </a:r>
            <a:r>
              <a:rPr lang="en-US" sz="2000" i="1" u="sng" dirty="0" err="1">
                <a:solidFill>
                  <a:srgbClr val="00B0F0"/>
                </a:solidFill>
                <a:latin typeface="UTM Avo" panose="02040603050506020204"/>
              </a:rPr>
              <a:t>Gõ</a:t>
            </a:r>
            <a:r>
              <a:rPr lang="en-US" sz="2000" i="1" u="sng" dirty="0">
                <a:solidFill>
                  <a:srgbClr val="00B0F0"/>
                </a:solidFill>
                <a:latin typeface="UTM Avo" panose="02040603050506020204"/>
              </a:rPr>
              <a:t> </a:t>
            </a:r>
            <a:r>
              <a:rPr lang="en-US" sz="2000" i="1" u="sng" dirty="0" err="1">
                <a:solidFill>
                  <a:srgbClr val="00B0F0"/>
                </a:solidFill>
                <a:latin typeface="UTM Avo" panose="02040603050506020204"/>
              </a:rPr>
              <a:t>chữ</a:t>
            </a:r>
            <a:r>
              <a:rPr lang="en-US" sz="2000" i="1" u="sng" dirty="0">
                <a:solidFill>
                  <a:srgbClr val="00B0F0"/>
                </a:solidFill>
                <a:latin typeface="UTM Avo" panose="02040603050506020204"/>
              </a:rPr>
              <a:t> </a:t>
            </a:r>
            <a:r>
              <a:rPr lang="en-US" sz="2000" i="1" u="sng" dirty="0" err="1">
                <a:solidFill>
                  <a:srgbClr val="00B0F0"/>
                </a:solidFill>
                <a:latin typeface="UTM Avo" panose="02040603050506020204"/>
              </a:rPr>
              <a:t>tiếng</a:t>
            </a:r>
            <a:r>
              <a:rPr lang="en-US" sz="2000" i="1" u="sng" dirty="0">
                <a:solidFill>
                  <a:srgbClr val="00B0F0"/>
                </a:solidFill>
                <a:latin typeface="UTM Avo" panose="02040603050506020204"/>
              </a:rPr>
              <a:t> </a:t>
            </a:r>
            <a:r>
              <a:rPr lang="en-US" sz="2000" i="1" u="sng" dirty="0" err="1">
                <a:solidFill>
                  <a:srgbClr val="00B0F0"/>
                </a:solidFill>
                <a:latin typeface="UTM Avo" panose="02040603050506020204"/>
              </a:rPr>
              <a:t>Việt</a:t>
            </a:r>
            <a:r>
              <a:rPr lang="en-US" sz="2000" i="1" u="sng" dirty="0">
                <a:solidFill>
                  <a:srgbClr val="00B0F0"/>
                </a:solidFill>
                <a:latin typeface="UTM Avo" panose="02040603050506020204"/>
              </a:rPr>
              <a:t> </a:t>
            </a:r>
            <a:r>
              <a:rPr lang="en-US" sz="2000" i="1" u="sng" dirty="0" err="1">
                <a:solidFill>
                  <a:srgbClr val="00B0F0"/>
                </a:solidFill>
                <a:latin typeface="UTM Avo" panose="02040603050506020204"/>
              </a:rPr>
              <a:t>kiểu</a:t>
            </a:r>
            <a:r>
              <a:rPr lang="en-US" sz="2000" i="1" u="sng" dirty="0">
                <a:solidFill>
                  <a:srgbClr val="00B0F0"/>
                </a:solidFill>
                <a:latin typeface="UTM Avo" panose="02040603050506020204"/>
              </a:rPr>
              <a:t> Telex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BC39CA-EF81-A582-7691-81CB8208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23" y="5116684"/>
            <a:ext cx="6248792" cy="13845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DA74CA-8477-99CF-BDF4-616F6CF70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22" y="2635361"/>
            <a:ext cx="6391275" cy="7524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65B0FF-1405-6EE6-6F10-A73858D25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260" y="778896"/>
            <a:ext cx="6477000" cy="7715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C8AE5F1-5D87-EF1A-EF4B-9F09172F39AD}"/>
              </a:ext>
            </a:extLst>
          </p:cNvPr>
          <p:cNvSpPr txBox="1"/>
          <p:nvPr/>
        </p:nvSpPr>
        <p:spPr>
          <a:xfrm>
            <a:off x="3501541" y="157808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Ví dụ: Để có từ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đi chơi</a:t>
            </a:r>
            <a:r>
              <a:rPr lang="vi-VN" dirty="0">
                <a:latin typeface="UTM  Avo"/>
              </a:rPr>
              <a:t>, em gõ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ddi chowi.</a:t>
            </a:r>
            <a:endParaRPr lang="en-US" dirty="0">
              <a:solidFill>
                <a:schemeClr val="accent6"/>
              </a:solidFill>
              <a:latin typeface="UTM  Av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9F3F1-C9C5-4BE1-B266-40B047A05BE5}"/>
              </a:ext>
            </a:extLst>
          </p:cNvPr>
          <p:cNvSpPr txBox="1"/>
          <p:nvPr/>
        </p:nvSpPr>
        <p:spPr>
          <a:xfrm>
            <a:off x="486144" y="1980516"/>
            <a:ext cx="5699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 err="1">
                <a:solidFill>
                  <a:srgbClr val="00B0F0"/>
                </a:solidFill>
                <a:latin typeface="UTM Avo" panose="02040603050506020204"/>
              </a:rPr>
              <a:t>Bảng</a:t>
            </a:r>
            <a:r>
              <a:rPr lang="en-US" sz="2000" b="1" u="sng" dirty="0">
                <a:solidFill>
                  <a:srgbClr val="00B0F0"/>
                </a:solidFill>
                <a:latin typeface="UTM Avo" panose="02040603050506020204"/>
              </a:rPr>
              <a:t> 2. </a:t>
            </a:r>
            <a:r>
              <a:rPr lang="en-US" sz="2000" i="1" u="sng" dirty="0" err="1">
                <a:solidFill>
                  <a:srgbClr val="00B0F0"/>
                </a:solidFill>
                <a:latin typeface="UTM Avo" panose="02040603050506020204"/>
              </a:rPr>
              <a:t>Gõ</a:t>
            </a:r>
            <a:r>
              <a:rPr lang="en-US" sz="2000" i="1" u="sng" dirty="0">
                <a:solidFill>
                  <a:srgbClr val="00B0F0"/>
                </a:solidFill>
                <a:latin typeface="UTM Avo" panose="02040603050506020204"/>
              </a:rPr>
              <a:t> </a:t>
            </a:r>
            <a:r>
              <a:rPr lang="en-US" sz="2000" i="1" u="sng" dirty="0" err="1">
                <a:solidFill>
                  <a:srgbClr val="00B0F0"/>
                </a:solidFill>
                <a:latin typeface="UTM Avo" panose="02040603050506020204"/>
              </a:rPr>
              <a:t>dấu</a:t>
            </a:r>
            <a:r>
              <a:rPr lang="en-US" sz="2000" i="1" u="sng" dirty="0">
                <a:solidFill>
                  <a:srgbClr val="00B0F0"/>
                </a:solidFill>
                <a:latin typeface="UTM Avo" panose="02040603050506020204"/>
              </a:rPr>
              <a:t> </a:t>
            </a:r>
            <a:r>
              <a:rPr lang="en-US" sz="2000" i="1" u="sng" dirty="0" err="1">
                <a:solidFill>
                  <a:srgbClr val="00B0F0"/>
                </a:solidFill>
                <a:latin typeface="UTM Avo" panose="02040603050506020204"/>
              </a:rPr>
              <a:t>thanh</a:t>
            </a:r>
            <a:r>
              <a:rPr lang="en-US" sz="2000" i="1" u="sng" dirty="0">
                <a:solidFill>
                  <a:srgbClr val="00B0F0"/>
                </a:solidFill>
                <a:latin typeface="UTM Avo" panose="02040603050506020204"/>
              </a:rPr>
              <a:t> </a:t>
            </a:r>
            <a:r>
              <a:rPr lang="en-US" sz="2000" i="1" u="sng" dirty="0" err="1">
                <a:solidFill>
                  <a:srgbClr val="00B0F0"/>
                </a:solidFill>
                <a:latin typeface="UTM Avo" panose="02040603050506020204"/>
              </a:rPr>
              <a:t>trong</a:t>
            </a:r>
            <a:r>
              <a:rPr lang="en-US" sz="2000" i="1" u="sng" dirty="0">
                <a:solidFill>
                  <a:srgbClr val="00B0F0"/>
                </a:solidFill>
                <a:latin typeface="UTM Avo" panose="02040603050506020204"/>
              </a:rPr>
              <a:t> </a:t>
            </a:r>
            <a:r>
              <a:rPr lang="en-US" sz="2000" i="1" u="sng" dirty="0" err="1">
                <a:solidFill>
                  <a:srgbClr val="00B0F0"/>
                </a:solidFill>
                <a:latin typeface="UTM Avo" panose="02040603050506020204"/>
              </a:rPr>
              <a:t>tiếng</a:t>
            </a:r>
            <a:r>
              <a:rPr lang="en-US" sz="2000" i="1" u="sng" dirty="0">
                <a:solidFill>
                  <a:srgbClr val="00B0F0"/>
                </a:solidFill>
                <a:latin typeface="UTM Avo" panose="02040603050506020204"/>
              </a:rPr>
              <a:t> </a:t>
            </a:r>
            <a:r>
              <a:rPr lang="en-US" sz="2000" i="1" u="sng" dirty="0" err="1">
                <a:solidFill>
                  <a:srgbClr val="00B0F0"/>
                </a:solidFill>
                <a:latin typeface="UTM Avo" panose="02040603050506020204"/>
              </a:rPr>
              <a:t>Việt</a:t>
            </a:r>
            <a:r>
              <a:rPr lang="en-US" sz="2000" i="1" u="sng" dirty="0">
                <a:solidFill>
                  <a:srgbClr val="00B0F0"/>
                </a:solidFill>
                <a:latin typeface="UTM Avo" panose="02040603050506020204"/>
              </a:rPr>
              <a:t> </a:t>
            </a:r>
            <a:r>
              <a:rPr lang="en-US" sz="2000" i="1" u="sng" dirty="0" err="1">
                <a:solidFill>
                  <a:srgbClr val="00B0F0"/>
                </a:solidFill>
                <a:latin typeface="UTM Avo" panose="02040603050506020204"/>
              </a:rPr>
              <a:t>kiểu</a:t>
            </a:r>
            <a:r>
              <a:rPr lang="en-US" sz="2000" i="1" u="sng" dirty="0">
                <a:solidFill>
                  <a:srgbClr val="00B0F0"/>
                </a:solidFill>
                <a:latin typeface="UTM Avo" panose="02040603050506020204"/>
              </a:rPr>
              <a:t> Telex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E4CFE3-C5D5-DD81-CE02-D575F3E4D992}"/>
              </a:ext>
            </a:extLst>
          </p:cNvPr>
          <p:cNvSpPr txBox="1"/>
          <p:nvPr/>
        </p:nvSpPr>
        <p:spPr>
          <a:xfrm>
            <a:off x="534750" y="3502225"/>
            <a:ext cx="111225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dirty="0">
                <a:latin typeface="UTM  Avo"/>
              </a:rPr>
              <a:t>Khi gõ dấu thanh tiếng Việt, em có thể gõ phím dấu thanh ở cuối từ. Ví dụ: Để có câu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Uống nước nhớ nguồn</a:t>
            </a:r>
            <a:r>
              <a:rPr lang="vi-VN" sz="1900" dirty="0">
                <a:latin typeface="UTM  Avo"/>
              </a:rPr>
              <a:t>, em gõ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Uoongs nuwowcs nhows nguoonf</a:t>
            </a:r>
            <a:r>
              <a:rPr lang="vi-VN" sz="1900" dirty="0">
                <a:latin typeface="UTM  Avo"/>
              </a:rPr>
              <a:t>. Để gõ chữ hoa, em nhấn giữ phím Shift đồng thời gõ phím chữ. Lưu ý: Em có thể gõ chữ tiếng Việt theo kiểu VNI như sau:</a:t>
            </a:r>
            <a:endParaRPr lang="en-US" sz="1900" dirty="0">
              <a:latin typeface="UTM  Av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071B1B-8CC4-07B0-8635-8716B558A10B}"/>
              </a:ext>
            </a:extLst>
          </p:cNvPr>
          <p:cNvSpPr txBox="1"/>
          <p:nvPr/>
        </p:nvSpPr>
        <p:spPr>
          <a:xfrm>
            <a:off x="534750" y="4601842"/>
            <a:ext cx="6686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 err="1">
                <a:solidFill>
                  <a:srgbClr val="00B0F0"/>
                </a:solidFill>
                <a:latin typeface="UTM Avo" panose="02040603050506020204"/>
              </a:rPr>
              <a:t>Bảng</a:t>
            </a:r>
            <a:r>
              <a:rPr lang="en-US" sz="2000" b="1" u="sng" dirty="0">
                <a:solidFill>
                  <a:srgbClr val="00B0F0"/>
                </a:solidFill>
                <a:latin typeface="UTM Avo" panose="02040603050506020204"/>
              </a:rPr>
              <a:t> </a:t>
            </a:r>
            <a:r>
              <a:rPr lang="vi-VN" sz="2000" b="1" u="sng" dirty="0">
                <a:solidFill>
                  <a:srgbClr val="00B0F0"/>
                </a:solidFill>
                <a:latin typeface="UTM Avo" panose="02040603050506020204"/>
              </a:rPr>
              <a:t>3</a:t>
            </a:r>
            <a:r>
              <a:rPr lang="en-US" sz="2000" i="1" u="sng" dirty="0">
                <a:solidFill>
                  <a:srgbClr val="00B0F0"/>
                </a:solidFill>
                <a:latin typeface="UTM Avo" panose="02040603050506020204"/>
              </a:rPr>
              <a:t>. </a:t>
            </a:r>
            <a:r>
              <a:rPr lang="en-US" sz="2000" i="1" u="sng" dirty="0" err="1">
                <a:solidFill>
                  <a:srgbClr val="00B0F0"/>
                </a:solidFill>
                <a:latin typeface="UTM Avo" panose="02040603050506020204"/>
              </a:rPr>
              <a:t>Gõ</a:t>
            </a:r>
            <a:r>
              <a:rPr lang="en-US" sz="2000" i="1" u="sng" dirty="0">
                <a:solidFill>
                  <a:srgbClr val="00B0F0"/>
                </a:solidFill>
                <a:latin typeface="UTM Avo" panose="02040603050506020204"/>
              </a:rPr>
              <a:t> </a:t>
            </a:r>
            <a:r>
              <a:rPr lang="en-US" sz="2000" i="1" u="sng" dirty="0" err="1">
                <a:solidFill>
                  <a:srgbClr val="00B0F0"/>
                </a:solidFill>
                <a:latin typeface="UTM Avo" panose="02040603050506020204"/>
              </a:rPr>
              <a:t>chữ</a:t>
            </a:r>
            <a:r>
              <a:rPr lang="en-US" sz="2000" i="1" u="sng" dirty="0">
                <a:solidFill>
                  <a:srgbClr val="00B0F0"/>
                </a:solidFill>
                <a:latin typeface="UTM Avo" panose="02040603050506020204"/>
              </a:rPr>
              <a:t> </a:t>
            </a:r>
            <a:r>
              <a:rPr lang="en-US" sz="2000" i="1" u="sng" dirty="0" err="1">
                <a:solidFill>
                  <a:srgbClr val="00B0F0"/>
                </a:solidFill>
                <a:latin typeface="UTM Avo" panose="02040603050506020204"/>
              </a:rPr>
              <a:t>và</a:t>
            </a:r>
            <a:r>
              <a:rPr lang="en-US" sz="2000" i="1" u="sng" dirty="0">
                <a:solidFill>
                  <a:srgbClr val="00B0F0"/>
                </a:solidFill>
                <a:latin typeface="UTM Avo" panose="02040603050506020204"/>
              </a:rPr>
              <a:t> </a:t>
            </a:r>
            <a:r>
              <a:rPr lang="en-US" sz="2000" i="1" u="sng" dirty="0" err="1">
                <a:solidFill>
                  <a:srgbClr val="00B0F0"/>
                </a:solidFill>
                <a:latin typeface="UTM Avo" panose="02040603050506020204"/>
              </a:rPr>
              <a:t>dấu</a:t>
            </a:r>
            <a:r>
              <a:rPr lang="en-US" sz="2000" i="1" u="sng" dirty="0">
                <a:solidFill>
                  <a:srgbClr val="00B0F0"/>
                </a:solidFill>
                <a:latin typeface="UTM Avo" panose="02040603050506020204"/>
              </a:rPr>
              <a:t> </a:t>
            </a:r>
            <a:r>
              <a:rPr lang="en-US" sz="2000" i="1" u="sng" dirty="0" err="1">
                <a:solidFill>
                  <a:srgbClr val="00B0F0"/>
                </a:solidFill>
                <a:latin typeface="UTM Avo" panose="02040603050506020204"/>
              </a:rPr>
              <a:t>thanh</a:t>
            </a:r>
            <a:r>
              <a:rPr lang="en-US" sz="2000" i="1" u="sng" dirty="0">
                <a:solidFill>
                  <a:srgbClr val="00B0F0"/>
                </a:solidFill>
                <a:latin typeface="UTM Avo" panose="02040603050506020204"/>
              </a:rPr>
              <a:t> </a:t>
            </a:r>
            <a:r>
              <a:rPr lang="en-US" sz="2000" i="1" u="sng" dirty="0" err="1">
                <a:solidFill>
                  <a:srgbClr val="00B0F0"/>
                </a:solidFill>
                <a:latin typeface="UTM Avo" panose="02040603050506020204"/>
              </a:rPr>
              <a:t>trong</a:t>
            </a:r>
            <a:r>
              <a:rPr lang="en-US" sz="2000" i="1" u="sng" dirty="0">
                <a:solidFill>
                  <a:srgbClr val="00B0F0"/>
                </a:solidFill>
                <a:latin typeface="UTM Avo" panose="02040603050506020204"/>
              </a:rPr>
              <a:t> </a:t>
            </a:r>
            <a:r>
              <a:rPr lang="en-US" sz="2000" i="1" u="sng" dirty="0" err="1">
                <a:solidFill>
                  <a:srgbClr val="00B0F0"/>
                </a:solidFill>
                <a:latin typeface="UTM Avo" panose="02040603050506020204"/>
              </a:rPr>
              <a:t>tiếng</a:t>
            </a:r>
            <a:r>
              <a:rPr lang="en-US" sz="2000" i="1" u="sng" dirty="0">
                <a:solidFill>
                  <a:srgbClr val="00B0F0"/>
                </a:solidFill>
                <a:latin typeface="UTM Avo" panose="02040603050506020204"/>
              </a:rPr>
              <a:t> </a:t>
            </a:r>
            <a:r>
              <a:rPr lang="en-US" sz="2000" i="1" u="sng" dirty="0" err="1">
                <a:solidFill>
                  <a:srgbClr val="00B0F0"/>
                </a:solidFill>
                <a:latin typeface="UTM Avo" panose="02040603050506020204"/>
              </a:rPr>
              <a:t>Việt</a:t>
            </a:r>
            <a:r>
              <a:rPr lang="en-US" sz="2000" i="1" u="sng" dirty="0">
                <a:solidFill>
                  <a:srgbClr val="00B0F0"/>
                </a:solidFill>
                <a:latin typeface="UTM Avo" panose="02040603050506020204"/>
              </a:rPr>
              <a:t> </a:t>
            </a:r>
            <a:r>
              <a:rPr lang="en-US" sz="2000" i="1" u="sng" dirty="0" err="1">
                <a:solidFill>
                  <a:srgbClr val="00B0F0"/>
                </a:solidFill>
                <a:latin typeface="UTM Avo" panose="02040603050506020204"/>
              </a:rPr>
              <a:t>kiểu</a:t>
            </a:r>
            <a:r>
              <a:rPr lang="en-US" sz="2000" i="1" u="sng" dirty="0">
                <a:solidFill>
                  <a:srgbClr val="00B0F0"/>
                </a:solidFill>
                <a:latin typeface="UTM Avo" panose="02040603050506020204"/>
              </a:rPr>
              <a:t> VNI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2380" y="790683"/>
              <a:ext cx="7386778" cy="952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gõ được văn bản Tiếng Việt cần có phần mềm gõ TiếngViệt.</a:t>
              </a:r>
            </a:p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hai kiểu gõ tiếngViệt phổ biến là TELEX vàVNI.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751964" y="2346165"/>
            <a:ext cx="12420190" cy="36830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vi-VN" sz="2400" dirty="0">
                <a:latin typeface="UTM  Avo"/>
              </a:rPr>
              <a:t>1. Những phát biểu nào sau đây là đúng?</a:t>
            </a:r>
          </a:p>
          <a:p>
            <a:pPr marL="457200" indent="-457200">
              <a:lnSpc>
                <a:spcPts val="4000"/>
              </a:lnSpc>
              <a:buAutoNum type="alphaUcPeriod"/>
            </a:pPr>
            <a:r>
              <a:rPr lang="vi-VN" sz="2400" dirty="0">
                <a:latin typeface="UTM  Avo"/>
              </a:rPr>
              <a:t>Để gõ được tiếng Việt, máy tính cần phải được cài đặt phần mềm </a:t>
            </a:r>
            <a:r>
              <a:rPr lang="vi-VN" sz="2400">
                <a:latin typeface="UTM  Avo"/>
              </a:rPr>
              <a:t>hỗ </a:t>
            </a:r>
            <a:r>
              <a:rPr lang="vi-VN" sz="2400" smtClean="0">
                <a:latin typeface="UTM  Avo"/>
              </a:rPr>
              <a:t>trợ</a:t>
            </a:r>
            <a:endParaRPr lang="en-US" sz="2400">
              <a:latin typeface="UTM  Avo"/>
            </a:endParaRPr>
          </a:p>
          <a:p>
            <a:pPr>
              <a:lnSpc>
                <a:spcPts val="4000"/>
              </a:lnSpc>
            </a:pPr>
            <a:r>
              <a:rPr lang="en-US" sz="2400" smtClean="0">
                <a:latin typeface="UTM  Avo"/>
              </a:rPr>
              <a:t>    </a:t>
            </a:r>
            <a:r>
              <a:rPr lang="vi-VN" sz="2400" smtClean="0">
                <a:latin typeface="UTM  Avo"/>
              </a:rPr>
              <a:t> gõ</a:t>
            </a:r>
            <a:r>
              <a:rPr lang="en-US" sz="2400">
                <a:latin typeface="UTM  Avo"/>
              </a:rPr>
              <a:t> </a:t>
            </a:r>
            <a:r>
              <a:rPr lang="vi-VN" sz="2400" smtClean="0">
                <a:latin typeface="UTM  Avo"/>
              </a:rPr>
              <a:t>tiếng Việt.</a:t>
            </a:r>
            <a:endParaRPr lang="en-US" sz="2400" smtClean="0">
              <a:latin typeface="UTM  Avo"/>
            </a:endParaRPr>
          </a:p>
          <a:p>
            <a:pPr>
              <a:lnSpc>
                <a:spcPts val="4000"/>
              </a:lnSpc>
            </a:pPr>
            <a:r>
              <a:rPr lang="vi-VN" sz="2400" smtClean="0">
                <a:latin typeface="UTM  Avo"/>
              </a:rPr>
              <a:t>B. Để </a:t>
            </a:r>
            <a:r>
              <a:rPr lang="vi-VN" sz="2400" dirty="0">
                <a:latin typeface="UTM  Avo"/>
              </a:rPr>
              <a:t>gõ chữ hoa, em nhấn phím Shift đồng thời gõ phím chữ.</a:t>
            </a:r>
          </a:p>
          <a:p>
            <a:pPr>
              <a:lnSpc>
                <a:spcPts val="4000"/>
              </a:lnSpc>
            </a:pPr>
            <a:r>
              <a:rPr lang="vi-VN" sz="2400" smtClean="0">
                <a:latin typeface="UTM  Avo"/>
              </a:rPr>
              <a:t>C</a:t>
            </a:r>
            <a:r>
              <a:rPr lang="vi-VN" sz="2400" dirty="0">
                <a:latin typeface="UTM  Avo"/>
              </a:rPr>
              <a:t>. Có thể gõ phím dấu tiếng Việt theo kiểu Telex ở vị trí bất kì của </a:t>
            </a:r>
            <a:r>
              <a:rPr lang="vi-VN" sz="2400">
                <a:latin typeface="UTM  Avo"/>
              </a:rPr>
              <a:t>từ</a:t>
            </a:r>
            <a:r>
              <a:rPr lang="vi-VN" sz="2400" smtClean="0">
                <a:latin typeface="UTM  Avo"/>
              </a:rPr>
              <a:t>.</a:t>
            </a:r>
            <a:endParaRPr lang="vi-VN" sz="2400" dirty="0">
              <a:latin typeface="UTM  Avo"/>
            </a:endParaRPr>
          </a:p>
          <a:p>
            <a:pPr>
              <a:lnSpc>
                <a:spcPts val="4000"/>
              </a:lnSpc>
            </a:pPr>
            <a:r>
              <a:rPr lang="vi-VN" sz="2400" smtClean="0">
                <a:latin typeface="UTM  Avo"/>
              </a:rPr>
              <a:t>2. Để có từ quê hương, em sẽ gõ như thế nào theo kiểu Telex?</a:t>
            </a:r>
          </a:p>
          <a:p>
            <a:pPr>
              <a:lnSpc>
                <a:spcPts val="4000"/>
              </a:lnSpc>
            </a:pPr>
            <a:r>
              <a:rPr lang="vi-VN" sz="2400" smtClean="0">
                <a:latin typeface="UTM  Avo"/>
              </a:rPr>
              <a:t>A. quee huong                B. quee huwowng                  C. que huwowng</a:t>
            </a:r>
            <a:endParaRPr lang="en-US" sz="2200" dirty="0">
              <a:latin typeface="UTM  Avo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2744B2-B6CD-01E4-2D2C-93BB23925498}"/>
              </a:ext>
            </a:extLst>
          </p:cNvPr>
          <p:cNvSpPr/>
          <p:nvPr/>
        </p:nvSpPr>
        <p:spPr>
          <a:xfrm>
            <a:off x="1722413" y="4499135"/>
            <a:ext cx="403575" cy="376533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79B212-FD4E-7061-EB52-B82EC1D80197}"/>
              </a:ext>
            </a:extLst>
          </p:cNvPr>
          <p:cNvSpPr/>
          <p:nvPr/>
        </p:nvSpPr>
        <p:spPr>
          <a:xfrm>
            <a:off x="1781168" y="3003423"/>
            <a:ext cx="384980" cy="36764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EBC6E8-04B5-6A4B-12A1-AD137EA2360E}"/>
              </a:ext>
            </a:extLst>
          </p:cNvPr>
          <p:cNvSpPr/>
          <p:nvPr/>
        </p:nvSpPr>
        <p:spPr>
          <a:xfrm>
            <a:off x="1748144" y="3993277"/>
            <a:ext cx="392620" cy="38507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EBC6E8-04B5-6A4B-12A1-AD137EA2360E}"/>
              </a:ext>
            </a:extLst>
          </p:cNvPr>
          <p:cNvSpPr/>
          <p:nvPr/>
        </p:nvSpPr>
        <p:spPr>
          <a:xfrm>
            <a:off x="5042480" y="5519923"/>
            <a:ext cx="392620" cy="38507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TẠO VĂN BẢN TRÊN TRANG CHIẾU </a:t>
            </a:r>
            <a:endParaRPr lang="en-US" altLang="vi-VN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NHIỆM VỤ  </a:t>
            </a:r>
            <a:r>
              <a:rPr lang="vi-VN" dirty="0">
                <a:latin typeface="UTM  Avo"/>
              </a:rPr>
              <a:t>Em hãy thực hiện các yêu cầu sau: </a:t>
            </a:r>
          </a:p>
          <a:p>
            <a:r>
              <a:rPr lang="vi-VN" dirty="0">
                <a:latin typeface="UTM  Avo"/>
              </a:rPr>
              <a:t>a) Tạo bài trình chiếu có chủ đề giới thiệu về cảnh đẹp ở địa phương em với gợi ý sau:</a:t>
            </a:r>
            <a:endParaRPr lang="en-US" dirty="0">
              <a:latin typeface="UTM  Avo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16A7B80-3DD2-D333-665E-C84910FB8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28778"/>
              </p:ext>
            </p:extLst>
          </p:nvPr>
        </p:nvGraphicFramePr>
        <p:xfrm>
          <a:off x="2032000" y="2148840"/>
          <a:ext cx="81280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586994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27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1: </a:t>
                      </a:r>
                      <a:r>
                        <a:rPr lang="en-US" dirty="0" err="1">
                          <a:latin typeface="UTM Avo"/>
                        </a:rPr>
                        <a:t>Tiêu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đề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họ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tên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lớp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2: </a:t>
                      </a:r>
                      <a:r>
                        <a:rPr lang="en-US" dirty="0" err="1">
                          <a:latin typeface="UTM Avo"/>
                        </a:rPr>
                        <a:t>Liệt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kê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sách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một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số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địa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27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>
                          <a:latin typeface="UTM Avo"/>
                        </a:rPr>
                        <a:t>Trang 3: Một hình ảnh về phong cảnh quê hương, có chú thích cho hình ảnh. </a:t>
                      </a:r>
                      <a:endParaRPr lang="en-US" dirty="0">
                        <a:latin typeface="UTM Av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4: </a:t>
                      </a:r>
                      <a:r>
                        <a:rPr lang="en-US" dirty="0" err="1">
                          <a:latin typeface="UTM Avo"/>
                        </a:rPr>
                        <a:t>Lời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đến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thăm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058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26D9DB-F6D9-A992-7822-B1711411EC2E}"/>
              </a:ext>
            </a:extLst>
          </p:cNvPr>
          <p:cNvSpPr txBox="1"/>
          <p:nvPr/>
        </p:nvSpPr>
        <p:spPr>
          <a:xfrm>
            <a:off x="605672" y="3965660"/>
            <a:ext cx="105676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b) Lưu tệp trình chiếu vào thư mục của em đã tạo ở Bài 5 và thoát khỏi phần mềm.</a:t>
            </a:r>
          </a:p>
          <a:p>
            <a:endParaRPr lang="vi-VN" dirty="0">
              <a:latin typeface="UTM  Avo"/>
            </a:endParaRPr>
          </a:p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r>
              <a:rPr lang="vi-VN" dirty="0">
                <a:latin typeface="UTM  Avo"/>
              </a:rPr>
              <a:t>(Những hướng dẫn dưới đây sử dụng phần mềm Microsoft</a:t>
            </a:r>
          </a:p>
          <a:p>
            <a:r>
              <a:rPr lang="vi-VN" dirty="0">
                <a:latin typeface="UTM  Avo"/>
              </a:rPr>
              <a:t>PowerPoint 2010 để minh hoạ).</a:t>
            </a:r>
          </a:p>
          <a:p>
            <a:r>
              <a:rPr lang="vi-VN" dirty="0">
                <a:latin typeface="UTM  Avo"/>
              </a:rPr>
              <a:t>a) Để tạo bài trình chiếu em làm như sau: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Khởi động phần mềm trình chiếu.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dirty="0">
                <a:latin typeface="UTM  Avo"/>
              </a:rPr>
              <a:t> Tạo bốn trang chiếu, gõ nội dung và chèn thêm ảnh.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8AFEB4-CDF2-4DE4-6D0E-4E1190F8D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90" y="361760"/>
            <a:ext cx="5534500" cy="3559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37683F-1E5D-143C-DADD-40B999AE747E}"/>
              </a:ext>
            </a:extLst>
          </p:cNvPr>
          <p:cNvSpPr txBox="1"/>
          <p:nvPr/>
        </p:nvSpPr>
        <p:spPr>
          <a:xfrm>
            <a:off x="477625" y="4455488"/>
            <a:ext cx="112367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Lưu ý: Nháy chuột vào biểu tượng của phần mềm Unikey ở góc dưới bên phải màn hình nền để chuyển đổi giữa chế độ gõ tiếng Anh (chữ E) và chế độ gõ tiếng Việt (chữ V). </a:t>
            </a:r>
          </a:p>
          <a:p>
            <a:endParaRPr lang="vi-VN" dirty="0">
              <a:latin typeface="UTM  Avo"/>
            </a:endParaRPr>
          </a:p>
          <a:p>
            <a:r>
              <a:rPr lang="vi-VN" dirty="0">
                <a:latin typeface="UTM  Avo"/>
              </a:rPr>
              <a:t>b) Lưu tệp trình chiếu vào thư mục và thoát khỏi phần mềm.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Lưu tệp trình chiếu vào thư mục của em. Sau đây minh hoạ cách bạn An lưu tệp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dirty="0">
                <a:latin typeface="UTM  Avo"/>
              </a:rPr>
              <a:t> vào thư mục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Thu An.</a:t>
            </a:r>
            <a:r>
              <a:rPr lang="vi-VN" dirty="0">
                <a:latin typeface="UTM  Avo"/>
              </a:rPr>
              <a:t> </a:t>
            </a:r>
          </a:p>
          <a:p>
            <a:r>
              <a:rPr lang="vi-VN" dirty="0">
                <a:latin typeface="UTM  Avo"/>
              </a:rPr>
              <a:t>Chọn lệnh </a:t>
            </a:r>
            <a:r>
              <a:rPr lang="vi-VN" b="1" dirty="0">
                <a:latin typeface="UTM  Avo"/>
              </a:rPr>
              <a:t>Save </a:t>
            </a:r>
            <a:r>
              <a:rPr lang="vi-VN" dirty="0">
                <a:latin typeface="UTM  Avo"/>
              </a:rPr>
              <a:t>trong bảng chọn </a:t>
            </a:r>
            <a:r>
              <a:rPr lang="vi-VN" b="1" dirty="0">
                <a:latin typeface="UTM  Avo"/>
              </a:rPr>
              <a:t>File</a:t>
            </a:r>
            <a:r>
              <a:rPr lang="vi-VN" dirty="0">
                <a:latin typeface="UTM  Avo"/>
              </a:rPr>
              <a:t>. Cửa sổ </a:t>
            </a:r>
            <a:r>
              <a:rPr lang="vi-VN" b="1" dirty="0">
                <a:latin typeface="UTM  Avo"/>
              </a:rPr>
              <a:t>Save as</a:t>
            </a:r>
            <a:r>
              <a:rPr lang="vi-VN" dirty="0">
                <a:latin typeface="UTM  Avo"/>
              </a:rPr>
              <a:t> hiện ra tương tự như sau:</a:t>
            </a:r>
            <a:endParaRPr lang="en-US" dirty="0">
              <a:latin typeface="UTM  Av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A434C-249A-8A4E-EFCA-0274CC1577D4}"/>
              </a:ext>
            </a:extLst>
          </p:cNvPr>
          <p:cNvSpPr txBox="1"/>
          <p:nvPr/>
        </p:nvSpPr>
        <p:spPr>
          <a:xfrm>
            <a:off x="3848494" y="4003853"/>
            <a:ext cx="4352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UTM Avo"/>
              </a:rPr>
              <a:t>Hình</a:t>
            </a:r>
            <a:r>
              <a:rPr lang="en-US" b="1" dirty="0">
                <a:latin typeface="UTM Avo"/>
              </a:rPr>
              <a:t> 26. </a:t>
            </a:r>
            <a:r>
              <a:rPr lang="en-US" dirty="0" err="1">
                <a:latin typeface="UTM Avo"/>
              </a:rPr>
              <a:t>Các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trang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chiếu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minh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hoạ</a:t>
            </a:r>
            <a:endParaRPr lang="en-US" dirty="0">
              <a:latin typeface="UTM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0A0D2-C0A8-9447-B352-F89653379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17" y="325792"/>
            <a:ext cx="9287349" cy="5078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3C183C-F6BB-677D-92CE-EE66A0F223F7}"/>
              </a:ext>
            </a:extLst>
          </p:cNvPr>
          <p:cNvSpPr txBox="1"/>
          <p:nvPr/>
        </p:nvSpPr>
        <p:spPr>
          <a:xfrm>
            <a:off x="2905813" y="574769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 </a:t>
            </a:r>
            <a:r>
              <a:rPr lang="vi-VN" dirty="0">
                <a:latin typeface="UTM  Avo"/>
              </a:rPr>
              <a:t>Nháy chuột vào nút      để thoát khỏi phần mềm.</a:t>
            </a:r>
            <a:endParaRPr lang="en-US" dirty="0">
              <a:latin typeface="UTM  Av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12F9AD-1273-0FCD-B3D0-A24562E323E1}"/>
              </a:ext>
            </a:extLst>
          </p:cNvPr>
          <p:cNvSpPr/>
          <p:nvPr/>
        </p:nvSpPr>
        <p:spPr>
          <a:xfrm>
            <a:off x="5590095" y="5747697"/>
            <a:ext cx="282804" cy="273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Để có từ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khiêm tốn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em sẽ gõ như thế nào theo kiểu Telex?</a:t>
            </a:r>
          </a:p>
          <a:p>
            <a:pPr defTabSz="342900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toons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toonf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2195" y="3816062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tạo bốn trang chiếu với chủ đề giới thiệu trường em theo gợi ý sau:</a:t>
            </a:r>
          </a:p>
        </p:txBody>
      </p:sp>
      <p:sp>
        <p:nvSpPr>
          <p:cNvPr id="27" name="Oval 26"/>
          <p:cNvSpPr/>
          <p:nvPr/>
        </p:nvSpPr>
        <p:spPr>
          <a:xfrm>
            <a:off x="1652195" y="2024057"/>
            <a:ext cx="327434" cy="34342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149F4F-5A88-08A6-CD86-BC88B20C7EE1}"/>
              </a:ext>
            </a:extLst>
          </p:cNvPr>
          <p:cNvSpPr txBox="1"/>
          <p:nvPr/>
        </p:nvSpPr>
        <p:spPr>
          <a:xfrm>
            <a:off x="1652195" y="2939274"/>
            <a:ext cx="931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mềm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miễn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phí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: Kids Games Learning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Sciene</a:t>
            </a:r>
            <a:endParaRPr lang="en-US" sz="2000" dirty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28E1C-A82A-0EE0-FFE9-87A5E40DC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629" y="4545785"/>
            <a:ext cx="8696741" cy="1354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2024BC-17B9-2ABC-9BCF-913AD2FADBA7}"/>
              </a:ext>
            </a:extLst>
          </p:cNvPr>
          <p:cNvSpPr txBox="1"/>
          <p:nvPr/>
        </p:nvSpPr>
        <p:spPr>
          <a:xfrm>
            <a:off x="2943160" y="6004571"/>
            <a:ext cx="6884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Truong em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913</Words>
  <Application>Microsoft Office PowerPoint</Application>
  <PresentationFormat>Widescreen</PresentationFormat>
  <Paragraphs>82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等线</vt:lpstr>
      <vt:lpstr>iCiel Cadena</vt:lpstr>
      <vt:lpstr>Microsoft YaHei</vt:lpstr>
      <vt:lpstr>SVN-Androgyne</vt:lpstr>
      <vt:lpstr>SVN-Avo</vt:lpstr>
      <vt:lpstr>SVN-SAF</vt:lpstr>
      <vt:lpstr>UTM  Avo</vt:lpstr>
      <vt:lpstr>UTM Avo</vt:lpstr>
      <vt:lpstr>UTM Bienvenue</vt:lpstr>
      <vt:lpstr>UVF Salome</vt:lpstr>
      <vt:lpstr>方正黑体_GBK</vt:lpstr>
      <vt:lpstr>Arial</vt:lpstr>
      <vt:lpstr>Calibri</vt:lpstr>
      <vt:lpstr>Segoe Print</vt:lpstr>
      <vt:lpstr>Times New Roman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LIEN THANH</cp:lastModifiedBy>
  <cp:revision>203</cp:revision>
  <dcterms:created xsi:type="dcterms:W3CDTF">2021-11-14T08:33:00Z</dcterms:created>
  <dcterms:modified xsi:type="dcterms:W3CDTF">2023-12-08T08:21:17Z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