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7" r:id="rId2"/>
    <p:sldId id="270" r:id="rId3"/>
    <p:sldId id="259" r:id="rId4"/>
    <p:sldId id="283" r:id="rId5"/>
    <p:sldId id="278" r:id="rId6"/>
    <p:sldId id="279" r:id="rId7"/>
    <p:sldId id="282" r:id="rId8"/>
    <p:sldId id="260" r:id="rId9"/>
    <p:sldId id="274" r:id="rId10"/>
    <p:sldId id="276" r:id="rId11"/>
    <p:sldId id="280" r:id="rId12"/>
    <p:sldId id="275" r:id="rId13"/>
    <p:sldId id="273" r:id="rId14"/>
    <p:sldId id="263" r:id="rId15"/>
    <p:sldId id="265" r:id="rId16"/>
    <p:sldId id="267" r:id="rId17"/>
    <p:sldId id="268" r:id="rId18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/>
        </p14:section>
        <p14:section name="Tiết 1" id="{50E1AC05-E808-47C5-ACCE-5BE89D6A3B62}">
          <p14:sldIdLst>
            <p14:sldId id="277"/>
            <p14:sldId id="270"/>
            <p14:sldId id="259"/>
            <p14:sldId id="283"/>
            <p14:sldId id="278"/>
            <p14:sldId id="279"/>
            <p14:sldId id="282"/>
            <p14:sldId id="260"/>
            <p14:sldId id="274"/>
            <p14:sldId id="276"/>
            <p14:sldId id="280"/>
            <p14:sldId id="275"/>
            <p14:sldId id="273"/>
          </p14:sldIdLst>
        </p14:section>
        <p14:section name="Tiết 2" id="{296681D4-24D5-4E6B-BA02-9A1D8E4D5F1E}">
          <p14:sldIdLst>
            <p14:sldId id="263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4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03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2024/10/27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bảng chữ cái ABC tiếng Việt qua bài h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223" y="170121"/>
            <a:ext cx="8856921" cy="46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" y="704200"/>
            <a:ext cx="7336465" cy="34185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69" y="621796"/>
            <a:ext cx="39909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1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" y="723014"/>
            <a:ext cx="7846828" cy="36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99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605339" y="48108"/>
            <a:ext cx="1826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60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430637" y="58383"/>
            <a:ext cx="133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60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92752" y="2934028"/>
            <a:ext cx="4816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bản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nhãn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gắn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5188283" y="2934028"/>
            <a:ext cx="4716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gần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5287" y="74886"/>
            <a:ext cx="1488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60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11067"/>
              </p:ext>
            </p:extLst>
          </p:nvPr>
        </p:nvGraphicFramePr>
        <p:xfrm>
          <a:off x="3102427" y="1153212"/>
          <a:ext cx="3075088" cy="157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22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129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19534" y="1090549"/>
            <a:ext cx="1289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latin typeface="HP222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92721" y="1090549"/>
            <a:ext cx="1289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FF0000"/>
                </a:solidFill>
                <a:latin typeface="HP222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008306" y="1939448"/>
            <a:ext cx="1291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 err="1">
                <a:latin typeface="HP222"/>
              </a:rPr>
              <a:t>b</a:t>
            </a:r>
            <a:r>
              <a:rPr lang="en-US" sz="4800" dirty="0" err="1">
                <a:solidFill>
                  <a:srgbClr val="FF0000"/>
                </a:solidFill>
                <a:latin typeface="HP222"/>
              </a:rPr>
              <a:t>ạn</a:t>
            </a:r>
            <a:endParaRPr lang="en-US" sz="4800" dirty="0">
              <a:solidFill>
                <a:srgbClr val="FF0000"/>
              </a:solidFill>
              <a:latin typeface="HP222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90557" y="2926517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292067" y="2937149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720711" y="2937861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307465" y="2938245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0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710864" y="2938959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1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121176" y="2937149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461694" y="3915952"/>
            <a:ext cx="260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472974" y="3906698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khăn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rằn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589238" y="3896396"/>
            <a:ext cx="331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mận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0305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" y="636996"/>
            <a:ext cx="7592602" cy="304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754886"/>
            <a:ext cx="8251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gà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tha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thẩn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chân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che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chắn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sợ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dữ</a:t>
            </a:r>
            <a:r>
              <a:rPr lang="en-US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7903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84918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831537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839243" y="4293495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592190" y="4810876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4009326" y="4840498"/>
            <a:ext cx="449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990" y="1276599"/>
            <a:ext cx="9608122" cy="242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utre 512"/>
          <p:cNvPicPr/>
          <p:nvPr/>
        </p:nvPicPr>
        <p:blipFill rotWithShape="1">
          <a:blip r:embed="rId2"/>
          <a:srcRect l="2667" t="16846" r="1666" b="9534"/>
          <a:stretch/>
        </p:blipFill>
        <p:spPr bwMode="auto">
          <a:xfrm>
            <a:off x="1263722" y="1399355"/>
            <a:ext cx="6698750" cy="345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utre 512"/>
          <p:cNvPicPr/>
          <p:nvPr/>
        </p:nvPicPr>
        <p:blipFill rotWithShape="1">
          <a:blip r:embed="rId2"/>
          <a:srcRect t="203" r="83833" b="91477"/>
          <a:stretch/>
        </p:blipFill>
        <p:spPr bwMode="auto">
          <a:xfrm>
            <a:off x="914400" y="649287"/>
            <a:ext cx="1068512" cy="501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7743" y="597917"/>
            <a:ext cx="170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Xin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lỗi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95" y="17013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1662474" y="1904837"/>
            <a:ext cx="98388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24" y="1690603"/>
            <a:ext cx="2037090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451633" y="707616"/>
            <a:ext cx="689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3667327" y="1869903"/>
            <a:ext cx="169357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166998" y="3518312"/>
            <a:ext cx="741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96" y="1682081"/>
            <a:ext cx="1758548" cy="1604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05297" y="1793740"/>
            <a:ext cx="95484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0721" y="3998352"/>
            <a:ext cx="8546154" cy="594548"/>
          </a:xfrm>
          <a:prstGeom prst="rect">
            <a:avLst/>
          </a:prstGeom>
          <a:noFill/>
        </p:spPr>
        <p:txBody>
          <a:bodyPr wrap="square" lIns="68574" tIns="34286" rIns="68574" bIns="34286" rtlCol="0">
            <a:spAutoFit/>
          </a:bodyPr>
          <a:lstStyle/>
          <a:p>
            <a:pPr algn="ctr"/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400" dirty="0">
                <a:latin typeface="HP222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5"/>
          <a:stretch/>
        </p:blipFill>
        <p:spPr bwMode="auto">
          <a:xfrm>
            <a:off x="163629" y="134754"/>
            <a:ext cx="8874493" cy="380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9991" y="3986709"/>
            <a:ext cx="7172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222"/>
              </a:rPr>
              <a:t>ăn</a:t>
            </a:r>
            <a:endParaRPr lang="en-US" sz="3400" dirty="0">
              <a:solidFill>
                <a:srgbClr val="FF0000"/>
              </a:solidFill>
              <a:latin typeface="HP2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8713" y="3986706"/>
            <a:ext cx="850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HP222"/>
              </a:rPr>
              <a:t>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34390" y="3988993"/>
            <a:ext cx="8677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HP222"/>
              </a:rPr>
              <a:t>ân</a:t>
            </a:r>
            <a:endParaRPr lang="en-US" sz="3400" dirty="0">
              <a:solidFill>
                <a:srgbClr val="FF0000"/>
              </a:solidFill>
              <a:latin typeface="HP222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27695" r="66772" b="63689"/>
          <a:stretch/>
        </p:blipFill>
        <p:spPr bwMode="auto">
          <a:xfrm>
            <a:off x="3482618" y="647271"/>
            <a:ext cx="2106524" cy="33904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6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251693" y="1270636"/>
            <a:ext cx="30602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115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27581" y="1266957"/>
            <a:ext cx="22411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115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8264" y="1227627"/>
            <a:ext cx="249464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115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27581" y="1263030"/>
            <a:ext cx="22411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  <a:endParaRPr lang="vi-VN" sz="115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8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234584" y="1227544"/>
            <a:ext cx="22411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</a:t>
            </a:r>
            <a:endParaRPr lang="vi-VN" sz="115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9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262329" y="1270076"/>
            <a:ext cx="22411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</a:t>
            </a:r>
            <a:endParaRPr lang="vi-VN" sz="115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199904" y="243049"/>
            <a:ext cx="2944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88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222745" y="243049"/>
            <a:ext cx="2156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88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72539" y="259552"/>
            <a:ext cx="23999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88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767943"/>
              </p:ext>
            </p:extLst>
          </p:nvPr>
        </p:nvGraphicFramePr>
        <p:xfrm>
          <a:off x="2300810" y="1737754"/>
          <a:ext cx="4464482" cy="2668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573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707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417534" y="1883422"/>
            <a:ext cx="23821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600" dirty="0">
                <a:latin typeface="HP222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71205" y="1883422"/>
            <a:ext cx="23821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600" dirty="0">
                <a:solidFill>
                  <a:srgbClr val="FF0000"/>
                </a:solidFill>
                <a:latin typeface="HP222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78876" y="3210786"/>
            <a:ext cx="238471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600" dirty="0" err="1">
                <a:latin typeface="HP222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HP222"/>
              </a:rPr>
              <a:t>ạn</a:t>
            </a:r>
            <a:endParaRPr lang="en-US" sz="6600" dirty="0">
              <a:solidFill>
                <a:srgbClr val="FF0000"/>
              </a:solidFill>
              <a:latin typeface="HP222"/>
            </a:endParaRPr>
          </a:p>
        </p:txBody>
      </p:sp>
    </p:spTree>
    <p:extLst>
      <p:ext uri="{BB962C8B-B14F-4D97-AF65-F5344CB8AC3E}">
        <p14:creationId xmlns:p14="http://schemas.microsoft.com/office/powerpoint/2010/main" val="230023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420842" y="140447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bản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726842" y="1398886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850146" y="1404471"/>
            <a:ext cx="146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nhãn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488180" y="1426710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gắn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4954658" y="140447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219388" y="140447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7535530" y="140447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488179" y="1431228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gắn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4962272" y="1405443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7530578" y="1385832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225087" y="1394810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448835" y="1398171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796436" y="1416076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074818" y="1397591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537479" y="1399329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7845821" y="1385831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843" y="2413591"/>
            <a:ext cx="834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</a:rPr>
              <a:t> bản   nhãn   gắn   lặn   bận  gần</a:t>
            </a:r>
          </a:p>
        </p:txBody>
      </p:sp>
    </p:spTree>
    <p:extLst>
      <p:ext uri="{BB962C8B-B14F-4D97-AF65-F5344CB8AC3E}">
        <p14:creationId xmlns:p14="http://schemas.microsoft.com/office/powerpoint/2010/main" val="34489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978130" y="259552"/>
            <a:ext cx="1826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66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765005" y="269826"/>
            <a:ext cx="1337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66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31543" y="364794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bản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23489" y="286329"/>
            <a:ext cx="14886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66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804665"/>
              </p:ext>
            </p:extLst>
          </p:nvPr>
        </p:nvGraphicFramePr>
        <p:xfrm>
          <a:off x="2914514" y="1456988"/>
          <a:ext cx="3455582" cy="1732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4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7354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93712" y="1394325"/>
            <a:ext cx="1449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dirty="0">
                <a:latin typeface="HP222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66899" y="1394325"/>
            <a:ext cx="14493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dirty="0">
                <a:solidFill>
                  <a:srgbClr val="FF0000"/>
                </a:solidFill>
                <a:latin typeface="HP222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82356" y="2243224"/>
            <a:ext cx="14509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dirty="0" err="1">
                <a:latin typeface="HP222"/>
              </a:rPr>
              <a:t>b</a:t>
            </a:r>
            <a:r>
              <a:rPr lang="en-US" sz="5400" dirty="0" err="1">
                <a:solidFill>
                  <a:srgbClr val="FF0000"/>
                </a:solidFill>
                <a:latin typeface="HP222"/>
              </a:rPr>
              <a:t>ạn</a:t>
            </a:r>
            <a:endParaRPr lang="en-US" sz="5400" dirty="0">
              <a:solidFill>
                <a:srgbClr val="FF0000"/>
              </a:solidFill>
              <a:latin typeface="HP222"/>
            </a:endParaRPr>
          </a:p>
        </p:txBody>
      </p:sp>
      <p:sp>
        <p:nvSpPr>
          <p:cNvPr id="32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660847" y="3647941"/>
            <a:ext cx="146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nhãn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298881" y="3670180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gắn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4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4765359" y="364794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5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0089" y="364794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6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7420659" y="3647941"/>
            <a:ext cx="122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gần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5605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88" y="144888"/>
            <a:ext cx="8770513" cy="42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415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76580" y="3405589"/>
            <a:ext cx="260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214627" y="3396335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khăn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rằn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584331" y="3386033"/>
            <a:ext cx="331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mận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2" y="85060"/>
            <a:ext cx="2326298" cy="303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27" y="159488"/>
            <a:ext cx="2313991" cy="323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25" y="85061"/>
            <a:ext cx="2862854" cy="30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74092" y="3409919"/>
            <a:ext cx="8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152709" y="3389604"/>
            <a:ext cx="8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618150" y="3408062"/>
            <a:ext cx="8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803886" y="3396665"/>
            <a:ext cx="8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4780852" y="3396665"/>
            <a:ext cx="8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  <p:bldP spid="14" grpId="0"/>
      <p:bldP spid="15" grpId="0"/>
      <p:bldP spid="16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605339" y="48108"/>
            <a:ext cx="1826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60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430637" y="58383"/>
            <a:ext cx="133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60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92752" y="2934028"/>
            <a:ext cx="4816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bản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nhãn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gắn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5188283" y="2934028"/>
            <a:ext cx="4716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lặn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bận</a:t>
            </a:r>
            <a:r>
              <a:rPr lang="en-US" sz="440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  gần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5287" y="74886"/>
            <a:ext cx="1488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60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331105"/>
              </p:ext>
            </p:extLst>
          </p:nvPr>
        </p:nvGraphicFramePr>
        <p:xfrm>
          <a:off x="3102427" y="1153212"/>
          <a:ext cx="3075088" cy="157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22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129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19534" y="1090549"/>
            <a:ext cx="1289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latin typeface="HP222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92721" y="1090549"/>
            <a:ext cx="1289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FF0000"/>
                </a:solidFill>
                <a:latin typeface="HP222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008306" y="1939448"/>
            <a:ext cx="1291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 err="1">
                <a:latin typeface="HP222"/>
              </a:rPr>
              <a:t>b</a:t>
            </a:r>
            <a:r>
              <a:rPr lang="en-US" sz="4800" dirty="0" err="1">
                <a:solidFill>
                  <a:srgbClr val="FF0000"/>
                </a:solidFill>
                <a:latin typeface="HP222"/>
              </a:rPr>
              <a:t>ạn</a:t>
            </a:r>
            <a:endParaRPr lang="en-US" sz="4800" dirty="0">
              <a:solidFill>
                <a:srgbClr val="FF0000"/>
              </a:solidFill>
              <a:latin typeface="HP222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90557" y="2926517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292067" y="2937149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720711" y="2937861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307465" y="2938245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ăn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0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710864" y="2938959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1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121176" y="2937149"/>
            <a:ext cx="11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ân</a:t>
            </a:r>
            <a:endParaRPr lang="vi-VN" sz="4400" dirty="0">
              <a:solidFill>
                <a:srgbClr val="FF0000"/>
              </a:solidFill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461694" y="3915952"/>
            <a:ext cx="2606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bạn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472974" y="3906698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khăn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rằn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9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589238" y="3896396"/>
            <a:ext cx="331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400" dirty="0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HP222"/>
                <a:ea typeface="Arial-Rounded" panose="020B0500000000000000" pitchFamily="34" charset="-93"/>
                <a:cs typeface="Arial-Rounded" panose="020B0500000000000000" pitchFamily="34" charset="-93"/>
              </a:rPr>
              <a:t>mận</a:t>
            </a:r>
            <a:endParaRPr lang="vi-VN" sz="4400" dirty="0">
              <a:latin typeface="HP222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74815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1466</TotalTime>
  <Words>174</Words>
  <Application>Microsoft Office PowerPoint</Application>
  <PresentationFormat>On-screen Show (16:9)</PresentationFormat>
  <Paragraphs>97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HP222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Vũ  Hạnh</cp:lastModifiedBy>
  <cp:revision>433</cp:revision>
  <dcterms:created xsi:type="dcterms:W3CDTF">2017-07-29T07:38:32Z</dcterms:created>
  <dcterms:modified xsi:type="dcterms:W3CDTF">2024-10-27T09:18:28Z</dcterms:modified>
</cp:coreProperties>
</file>