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321" r:id="rId4"/>
    <p:sldId id="275" r:id="rId5"/>
    <p:sldId id="290" r:id="rId6"/>
    <p:sldId id="320" r:id="rId7"/>
    <p:sldId id="258" r:id="rId8"/>
    <p:sldId id="335" r:id="rId9"/>
    <p:sldId id="259" r:id="rId10"/>
    <p:sldId id="322" r:id="rId11"/>
    <p:sldId id="323" r:id="rId12"/>
    <p:sldId id="284" r:id="rId13"/>
    <p:sldId id="325" r:id="rId14"/>
    <p:sldId id="327" r:id="rId15"/>
    <p:sldId id="328" r:id="rId16"/>
    <p:sldId id="288" r:id="rId17"/>
    <p:sldId id="330" r:id="rId18"/>
    <p:sldId id="331" r:id="rId19"/>
    <p:sldId id="305" r:id="rId20"/>
    <p:sldId id="333" r:id="rId21"/>
    <p:sldId id="332" r:id="rId22"/>
    <p:sldId id="28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502F-E54F-4DF5-BFBC-54FE0DE54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0AF4-8954-4F40-80BD-227AF4640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70AF4-8954-4F40-80BD-227AF4640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70AF4-8954-4F40-80BD-227AF4640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1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07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04407" y="5829301"/>
            <a:ext cx="1221740" cy="476673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4732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036E-DDED-4AB8-A1DF-4FAA8F037ED0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3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020845-8348-2E3A-30E6-8D9AB17850A5}"/>
              </a:ext>
            </a:extLst>
          </p:cNvPr>
          <p:cNvSpPr txBox="1"/>
          <p:nvPr/>
        </p:nvSpPr>
        <p:spPr>
          <a:xfrm>
            <a:off x="475036" y="2129433"/>
            <a:ext cx="104910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Luyện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từ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và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câu</a:t>
            </a:r>
            <a:endParaRPr lang="en-US" sz="4000" b="1" dirty="0">
              <a:latin typeface="+mj-lt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nghĩa</a:t>
            </a:r>
            <a:endParaRPr lang="vi-VN" sz="5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D4750C5-0376-583E-D8A1-A2203D52F7B8}"/>
              </a:ext>
            </a:extLst>
          </p:cNvPr>
          <p:cNvGrpSpPr>
            <a:grpSpLocks/>
          </p:cNvGrpSpPr>
          <p:nvPr/>
        </p:nvGrpSpPr>
        <p:grpSpPr bwMode="auto">
          <a:xfrm>
            <a:off x="9112663" y="3578226"/>
            <a:ext cx="3132138" cy="3252787"/>
            <a:chOff x="4122" y="1890"/>
            <a:chExt cx="1646" cy="2286"/>
          </a:xfrm>
        </p:grpSpPr>
        <p:pic>
          <p:nvPicPr>
            <p:cNvPr id="3" name="Picture 7" descr="FLWRVRT2">
              <a:extLst>
                <a:ext uri="{FF2B5EF4-FFF2-40B4-BE49-F238E27FC236}">
                  <a16:creationId xmlns:a16="http://schemas.microsoft.com/office/drawing/2014/main" id="{64FF6E75-C14B-FC6A-A0ED-AF04B1439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96" y="1890"/>
              <a:ext cx="672" cy="1981"/>
            </a:xfrm>
            <a:prstGeom prst="rect">
              <a:avLst/>
            </a:prstGeom>
            <a:noFill/>
            <a:effectLst>
              <a:outerShdw dist="71842" dir="2700000" algn="ctr" rotWithShape="0">
                <a:srgbClr val="808080"/>
              </a:outerShdw>
            </a:effectLst>
          </p:spPr>
        </p:pic>
        <p:pic>
          <p:nvPicPr>
            <p:cNvPr id="4" name="Picture 8" descr="POINSET3">
              <a:extLst>
                <a:ext uri="{FF2B5EF4-FFF2-40B4-BE49-F238E27FC236}">
                  <a16:creationId xmlns:a16="http://schemas.microsoft.com/office/drawing/2014/main" id="{09BB4904-F99A-DD49-8348-031E7D391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" y="2400"/>
              <a:ext cx="1554" cy="1776"/>
            </a:xfrm>
            <a:prstGeom prst="rect">
              <a:avLst/>
            </a:prstGeom>
            <a:noFill/>
            <a:effectLst>
              <a:outerShdw dist="71842" dir="2700000" algn="ctr" rotWithShape="0">
                <a:srgbClr val="808080"/>
              </a:outerShdw>
            </a:effectLst>
          </p:spPr>
        </p:pic>
      </p:grpSp>
      <p:pic>
        <p:nvPicPr>
          <p:cNvPr id="5" name="Picture 18" descr="POINSET2">
            <a:extLst>
              <a:ext uri="{FF2B5EF4-FFF2-40B4-BE49-F238E27FC236}">
                <a16:creationId xmlns:a16="http://schemas.microsoft.com/office/drawing/2014/main" id="{4E179F06-F843-8FC3-84F8-61CC4AB9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82163" y="17463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POINSET2">
            <a:extLst>
              <a:ext uri="{FF2B5EF4-FFF2-40B4-BE49-F238E27FC236}">
                <a16:creationId xmlns:a16="http://schemas.microsoft.com/office/drawing/2014/main" id="{24BA9499-25AA-D48A-34E8-26923883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25146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POINSET2">
            <a:extLst>
              <a:ext uri="{FF2B5EF4-FFF2-40B4-BE49-F238E27FC236}">
                <a16:creationId xmlns:a16="http://schemas.microsoft.com/office/drawing/2014/main" id="{B717A5F5-96EB-44DA-C17D-BD054D25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" y="4321969"/>
            <a:ext cx="25146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9F3825-E1AA-44F8-7379-E5991F294AF7}"/>
              </a:ext>
            </a:extLst>
          </p:cNvPr>
          <p:cNvSpPr txBox="1"/>
          <p:nvPr/>
        </p:nvSpPr>
        <p:spPr>
          <a:xfrm>
            <a:off x="2887452" y="5567463"/>
            <a:ext cx="476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6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0" name="Freeform 90"/>
          <p:cNvSpPr/>
          <p:nvPr/>
        </p:nvSpPr>
        <p:spPr>
          <a:xfrm>
            <a:off x="10668000" y="5461000"/>
            <a:ext cx="1752125" cy="1535966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9" name="Freeform 99"/>
          <p:cNvSpPr/>
          <p:nvPr/>
        </p:nvSpPr>
        <p:spPr>
          <a:xfrm rot="-8211718">
            <a:off x="383951" y="-400095"/>
            <a:ext cx="925943" cy="1489089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773828" y="228601"/>
            <a:ext cx="10716585" cy="978507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2590800" y="228600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32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066800" y="1752601"/>
            <a:ext cx="1046480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</p:spTree>
    <p:extLst>
      <p:ext uri="{BB962C8B-B14F-4D97-AF65-F5344CB8AC3E}">
        <p14:creationId xmlns:p14="http://schemas.microsoft.com/office/powerpoint/2010/main" val="12754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91FA6-CBDD-7AD1-C826-CA387AE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24328"/>
              </p:ext>
            </p:extLst>
          </p:nvPr>
        </p:nvGraphicFramePr>
        <p:xfrm>
          <a:off x="1320800" y="719667"/>
          <a:ext cx="9448800" cy="49445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361138982"/>
                    </a:ext>
                  </a:extLst>
                </a:gridCol>
                <a:gridCol w="4213290">
                  <a:extLst>
                    <a:ext uri="{9D8B030D-6E8A-4147-A177-3AD203B41FA5}">
                      <a16:colId xmlns:a16="http://schemas.microsoft.com/office/drawing/2014/main" val="3373130109"/>
                    </a:ext>
                  </a:extLst>
                </a:gridCol>
                <a:gridCol w="3762310">
                  <a:extLst>
                    <a:ext uri="{9D8B030D-6E8A-4147-A177-3AD203B41FA5}">
                      <a16:colId xmlns:a16="http://schemas.microsoft.com/office/drawing/2014/main" val="3750243288"/>
                    </a:ext>
                  </a:extLst>
                </a:gridCol>
              </a:tblGrid>
              <a:tr h="10851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cùng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89538"/>
                  </a:ext>
                </a:extLst>
              </a:tr>
              <a:tr h="126853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50097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11313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1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6D48B1-561C-57F1-605A-B972EAC59D5C}"/>
              </a:ext>
            </a:extLst>
          </p:cNvPr>
          <p:cNvSpPr txBox="1"/>
          <p:nvPr/>
        </p:nvSpPr>
        <p:spPr>
          <a:xfrm>
            <a:off x="2946400" y="1955800"/>
            <a:ext cx="360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chỉ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cù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siêng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chịu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CA00-FA0E-95E4-BEFE-CCDFC5477352}"/>
              </a:ext>
            </a:extLst>
          </p:cNvPr>
          <p:cNvSpPr txBox="1"/>
          <p:nvPr/>
        </p:nvSpPr>
        <p:spPr>
          <a:xfrm>
            <a:off x="7085045" y="2099460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Sắt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05464-93CD-0A60-630A-178EC349088A}"/>
              </a:ext>
            </a:extLst>
          </p:cNvPr>
          <p:cNvSpPr txBox="1"/>
          <p:nvPr/>
        </p:nvSpPr>
        <p:spPr>
          <a:xfrm>
            <a:off x="2997200" y="3175000"/>
            <a:ext cx="360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Non </a:t>
            </a:r>
            <a:r>
              <a:rPr lang="en-US" sz="2400" b="1" dirty="0" err="1">
                <a:solidFill>
                  <a:srgbClr val="FF0000"/>
                </a:solidFill>
              </a:rPr>
              <a:t>sông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giang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sơn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quốc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4FA52-EB6F-BBA6-DF08-03A71DF5CBD8}"/>
              </a:ext>
            </a:extLst>
          </p:cNvPr>
          <p:cNvSpPr txBox="1"/>
          <p:nvPr/>
        </p:nvSpPr>
        <p:spPr>
          <a:xfrm>
            <a:off x="7010400" y="3287456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Núi</a:t>
            </a:r>
            <a:r>
              <a:rPr lang="en-US" sz="2400" b="1" dirty="0">
                <a:solidFill>
                  <a:srgbClr val="FF0000"/>
                </a:solidFill>
              </a:rPr>
              <a:t> 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08BB-DE47-3B74-6870-5A18EADB148E}"/>
              </a:ext>
            </a:extLst>
          </p:cNvPr>
          <p:cNvSpPr txBox="1"/>
          <p:nvPr/>
        </p:nvSpPr>
        <p:spPr>
          <a:xfrm>
            <a:off x="2946400" y="4394200"/>
            <a:ext cx="360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bình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tĩnh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lặng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bình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tĩnh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90722-B01F-3C77-6E88-19605C29B7A4}"/>
              </a:ext>
            </a:extLst>
          </p:cNvPr>
          <p:cNvSpPr txBox="1"/>
          <p:nvPr/>
        </p:nvSpPr>
        <p:spPr>
          <a:xfrm>
            <a:off x="7010400" y="4546600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Bình </a:t>
            </a:r>
            <a:r>
              <a:rPr lang="en-US" sz="2400" b="1" dirty="0" err="1">
                <a:solidFill>
                  <a:srgbClr val="FF0000"/>
                </a:solidFill>
              </a:rPr>
              <a:t>tĩnh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1D9277-9E81-A0D4-AECD-9F2D868320AD}"/>
              </a:ext>
            </a:extLst>
          </p:cNvPr>
          <p:cNvSpPr txBox="1"/>
          <p:nvPr/>
        </p:nvSpPr>
        <p:spPr>
          <a:xfrm>
            <a:off x="1216089" y="1214932"/>
            <a:ext cx="8416214" cy="316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cha,...)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90" name="Freeform 90"/>
          <p:cNvSpPr/>
          <p:nvPr/>
        </p:nvSpPr>
        <p:spPr>
          <a:xfrm>
            <a:off x="10668000" y="5461000"/>
            <a:ext cx="1752125" cy="1535966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9" name="Freeform 99"/>
          <p:cNvSpPr/>
          <p:nvPr/>
        </p:nvSpPr>
        <p:spPr>
          <a:xfrm rot="-8211718">
            <a:off x="383951" y="-400095"/>
            <a:ext cx="925943" cy="1489089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773828" y="228601"/>
            <a:ext cx="10716585" cy="978507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2590800" y="228600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32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457200" y="1803400"/>
            <a:ext cx="3352800" cy="9144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</a:rPr>
              <a:t>a. </a:t>
            </a:r>
            <a:r>
              <a:rPr lang="en-US" sz="2667" b="1" dirty="0" err="1">
                <a:solidFill>
                  <a:srgbClr val="002060"/>
                </a:solidFill>
              </a:rPr>
              <a:t>Chân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yếu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tay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mềm</a:t>
            </a:r>
            <a:endParaRPr lang="en-US" sz="2667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4419600" y="1803400"/>
            <a:ext cx="3505200" cy="9144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</a:rPr>
              <a:t>b. </a:t>
            </a:r>
            <a:r>
              <a:rPr lang="en-US" sz="2667" b="1" dirty="0" err="1">
                <a:solidFill>
                  <a:srgbClr val="002060"/>
                </a:solidFill>
              </a:rPr>
              <a:t>Thức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khuya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dậy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sớm</a:t>
            </a:r>
            <a:endParaRPr lang="en-US" sz="2667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8229600" y="1803400"/>
            <a:ext cx="3352800" cy="9144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</a:rPr>
              <a:t>c. </a:t>
            </a:r>
            <a:r>
              <a:rPr lang="en-US" sz="2667" b="1" dirty="0" err="1">
                <a:solidFill>
                  <a:srgbClr val="002060"/>
                </a:solidFill>
              </a:rPr>
              <a:t>Đầu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voi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đuôi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chuột</a:t>
            </a:r>
            <a:endParaRPr lang="en-US" sz="2667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508000" y="3073400"/>
            <a:ext cx="3454400" cy="9144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</a:rPr>
              <a:t>d. </a:t>
            </a:r>
            <a:r>
              <a:rPr lang="en-US" sz="2667" b="1" dirty="0" err="1">
                <a:solidFill>
                  <a:srgbClr val="002060"/>
                </a:solidFill>
              </a:rPr>
              <a:t>Một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nắng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hai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sương</a:t>
            </a:r>
            <a:endParaRPr lang="en-US" sz="2667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4622800" y="3073400"/>
            <a:ext cx="3352800" cy="9144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</a:rPr>
              <a:t>e. </a:t>
            </a:r>
            <a:r>
              <a:rPr lang="en-US" sz="2667" b="1" dirty="0" err="1">
                <a:solidFill>
                  <a:srgbClr val="002060"/>
                </a:solidFill>
              </a:rPr>
              <a:t>Ngăn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sông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cấm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chợ</a:t>
            </a:r>
            <a:endParaRPr lang="en-US" sz="2667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8280400" y="3073400"/>
            <a:ext cx="3352800" cy="9144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002060"/>
                </a:solidFill>
              </a:rPr>
              <a:t>g. </a:t>
            </a:r>
            <a:r>
              <a:rPr lang="en-US" sz="2667" b="1" dirty="0" err="1">
                <a:solidFill>
                  <a:srgbClr val="002060"/>
                </a:solidFill>
              </a:rPr>
              <a:t>Thay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hình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đổi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dạng</a:t>
            </a:r>
            <a:endParaRPr lang="en-US" sz="2667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719667"/>
          <a:ext cx="9448800" cy="51089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TT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Thành </a:t>
                      </a:r>
                      <a:r>
                        <a:rPr lang="en-US" sz="3600" dirty="0" err="1"/>
                        <a:t>ngữ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chứa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từ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đồng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nghĩa</a:t>
                      </a:r>
                      <a:endParaRPr lang="en-US" sz="36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Từ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đồng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nghĩa</a:t>
                      </a:r>
                      <a:endParaRPr lang="en-US" sz="36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19753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19753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1574800" y="2260601"/>
            <a:ext cx="10668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4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2794000" y="2413000"/>
            <a:ext cx="355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Ngăn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cấm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chợ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6705600" y="2209800"/>
            <a:ext cx="355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1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nghĩa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ngăn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cấm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1625600" y="4394201"/>
            <a:ext cx="10668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4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2844800" y="4546600"/>
            <a:ext cx="355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6705600" y="4038600"/>
            <a:ext cx="355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nghĩa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thay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;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0" name="Freeform 90"/>
          <p:cNvSpPr/>
          <p:nvPr/>
        </p:nvSpPr>
        <p:spPr>
          <a:xfrm>
            <a:off x="10668000" y="5461000"/>
            <a:ext cx="1752125" cy="1535966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9" name="Freeform 99"/>
          <p:cNvSpPr/>
          <p:nvPr/>
        </p:nvSpPr>
        <p:spPr>
          <a:xfrm rot="-8211718">
            <a:off x="383951" y="-400095"/>
            <a:ext cx="925943" cy="1489089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773828" y="228601"/>
            <a:ext cx="10716585" cy="978507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2590800" y="228600"/>
            <a:ext cx="721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00"/>
                </a:solidFill>
              </a:rPr>
              <a:t>4. </a:t>
            </a:r>
            <a:r>
              <a:rPr lang="en-US" sz="3200" b="1" dirty="0" err="1">
                <a:solidFill>
                  <a:srgbClr val="000000"/>
                </a:solidFill>
              </a:rPr>
              <a:t>Chọn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từ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thích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hợp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trong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mỗi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nhóm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từ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  <a:r>
              <a:rPr lang="en-US" sz="3200" b="1" dirty="0" err="1">
                <a:solidFill>
                  <a:srgbClr val="000000"/>
                </a:solidFill>
              </a:rPr>
              <a:t>đồng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nghĩa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để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hoàn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thiện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đoạn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văn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762000" y="1600200"/>
            <a:ext cx="10464800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2667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667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2667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667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2667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667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2667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667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2667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26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241800"/>
            <a:ext cx="10261600" cy="22449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8382000" y="1600200"/>
            <a:ext cx="116840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3911600" y="2006600"/>
            <a:ext cx="116840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5791200" y="2413000"/>
            <a:ext cx="91440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6045200" y="2870200"/>
            <a:ext cx="127000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22CA9-4363-4B76-450A-6851CE5CB060}"/>
              </a:ext>
            </a:extLst>
          </p:cNvPr>
          <p:cNvSpPr txBox="1"/>
          <p:nvPr/>
        </p:nvSpPr>
        <p:spPr>
          <a:xfrm>
            <a:off x="335902" y="1091682"/>
            <a:ext cx="10282335" cy="359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(Theo Vũ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7291944">
            <a:off x="10662382" y="-234358"/>
            <a:ext cx="1057203" cy="170017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-719906">
            <a:off x="234951" y="-43912"/>
            <a:ext cx="1858061" cy="1459423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711200" y="3378201"/>
            <a:ext cx="2745089" cy="3479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9448800" y="3488187"/>
            <a:ext cx="2291070" cy="3369813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092200"/>
            <a:ext cx="6499607" cy="5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2489200" y="0"/>
            <a:ext cx="6756400" cy="24384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70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33"/>
                  </a:spcAft>
                </a:pPr>
                <a:endParaRPr lang="vi-VN" sz="5334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933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Tm từ đồng nghĩa với mỗi từ in đậm trong bà</a:t>
              </a:r>
              <a:r>
                <a:rPr lang="en-US" sz="2933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2933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933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2933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933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6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1524000" y="2667000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3"/>
              </a:spcAft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333"/>
              </a:spcAft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333"/>
              </a:spcAft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333"/>
              </a:spcAft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  <a:p>
            <a:pPr algn="r">
              <a:spcAft>
                <a:spcPts val="333"/>
              </a:spcAft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5080000" y="1498600"/>
            <a:ext cx="2368133" cy="1770963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/>
            <a:r>
              <a:rPr lang="en-GB" altLang="zh-CN" sz="5334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5334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19612" y="4484794"/>
            <a:ext cx="10721012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61"/>
            <a:r>
              <a:rPr lang="en-GB" altLang="en-US" sz="8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8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8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8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8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41CCC-1832-50AB-C41A-70635B44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3E61-35CA-2637-2AEA-18C535B83909}"/>
              </a:ext>
            </a:extLst>
          </p:cNvPr>
          <p:cNvSpPr txBox="1"/>
          <p:nvPr/>
        </p:nvSpPr>
        <p:spPr>
          <a:xfrm>
            <a:off x="3175780" y="1859340"/>
            <a:ext cx="5840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1574800" y="1447800"/>
            <a:ext cx="2368133" cy="1770963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>
              <a:defRPr/>
            </a:pPr>
            <a:r>
              <a:rPr lang="en-GB" altLang="zh-CN" sz="5334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lang="en-GB" altLang="zh-CN" sz="5334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19611" y="4484794"/>
            <a:ext cx="10148740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61">
              <a:defRPr/>
            </a:pPr>
            <a:r>
              <a:rPr lang="en-GB" altLang="en-US" sz="8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8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8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8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8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lang="zh-CN" altLang="en-US" sz="8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6910873" y="602243"/>
            <a:ext cx="2368133" cy="1770963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>
              <a:defRPr/>
            </a:pPr>
            <a:r>
              <a:rPr lang="en-GB" altLang="zh-CN" sz="5334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lang="en-GB" altLang="zh-CN" sz="5334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5181600" y="1549400"/>
            <a:ext cx="2368133" cy="1770963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>
              <a:defRPr/>
            </a:pPr>
            <a:r>
              <a:rPr lang="en-GB" altLang="zh-CN" sz="5334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lang="en-GB" altLang="zh-CN" sz="5334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22400" y="4648200"/>
            <a:ext cx="9668352" cy="11183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61">
              <a:defRPr/>
            </a:pPr>
            <a:r>
              <a:rPr lang="en-GB" altLang="en-US" sz="66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66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6667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66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6667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lang="zh-CN" altLang="en-US" sz="6667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1D9277-9E81-A0D4-AECD-9F2D868320AD}"/>
              </a:ext>
            </a:extLst>
          </p:cNvPr>
          <p:cNvSpPr txBox="1"/>
          <p:nvPr/>
        </p:nvSpPr>
        <p:spPr>
          <a:xfrm>
            <a:off x="1216089" y="1214932"/>
            <a:ext cx="8416214" cy="316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cha,...)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0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41CCC-1832-50AB-C41A-70635B44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E19C4-1A3D-8016-CDFA-E8D5878AB97B}"/>
              </a:ext>
            </a:extLst>
          </p:cNvPr>
          <p:cNvSpPr txBox="1"/>
          <p:nvPr/>
        </p:nvSpPr>
        <p:spPr>
          <a:xfrm>
            <a:off x="3312367" y="1884784"/>
            <a:ext cx="523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8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41CCC-1832-50AB-C41A-70635B44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976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3E61-35CA-2637-2AEA-18C535B83909}"/>
              </a:ext>
            </a:extLst>
          </p:cNvPr>
          <p:cNvSpPr txBox="1"/>
          <p:nvPr/>
        </p:nvSpPr>
        <p:spPr>
          <a:xfrm>
            <a:off x="3175780" y="1859340"/>
            <a:ext cx="584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Ai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ABD23-DE7C-253E-BE53-55EB37AE9B39}"/>
              </a:ext>
            </a:extLst>
          </p:cNvPr>
          <p:cNvSpPr txBox="1"/>
          <p:nvPr/>
        </p:nvSpPr>
        <p:spPr>
          <a:xfrm>
            <a:off x="1362270" y="780419"/>
            <a:ext cx="8229599" cy="6008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bong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bay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(Võ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ABD23-DE7C-253E-BE53-55EB37AE9B39}"/>
              </a:ext>
            </a:extLst>
          </p:cNvPr>
          <p:cNvSpPr txBox="1"/>
          <p:nvPr/>
        </p:nvSpPr>
        <p:spPr>
          <a:xfrm>
            <a:off x="1007707" y="867359"/>
            <a:ext cx="8668138" cy="4776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7291944">
            <a:off x="10662382" y="-234358"/>
            <a:ext cx="1057203" cy="170017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-719906">
            <a:off x="234951" y="-43912"/>
            <a:ext cx="1858061" cy="1459423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711200" y="3378201"/>
            <a:ext cx="2745089" cy="3479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9448800" y="3488187"/>
            <a:ext cx="2291070" cy="3369813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633465C-4F06-3AC7-31C4-43D4CA3AC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346200"/>
            <a:ext cx="7053879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0" name="Freeform 90"/>
          <p:cNvSpPr/>
          <p:nvPr/>
        </p:nvSpPr>
        <p:spPr>
          <a:xfrm>
            <a:off x="10668000" y="5461000"/>
            <a:ext cx="1752125" cy="1535966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9" name="Freeform 99"/>
          <p:cNvSpPr/>
          <p:nvPr/>
        </p:nvSpPr>
        <p:spPr>
          <a:xfrm rot="-8211718">
            <a:off x="383951" y="-400095"/>
            <a:ext cx="925943" cy="1489089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773828" y="228601"/>
            <a:ext cx="10564185" cy="978507"/>
            <a:chOff x="1160742" y="342900"/>
            <a:chExt cx="158462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550163" y="644106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2590800" y="431800"/>
            <a:ext cx="706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1. </a:t>
            </a:r>
            <a:r>
              <a:rPr lang="en-US" sz="3200" b="1" dirty="0" err="1">
                <a:solidFill>
                  <a:srgbClr val="000000"/>
                </a:solidFill>
              </a:rPr>
              <a:t>Đọc</a:t>
            </a:r>
            <a:r>
              <a:rPr lang="en-US" sz="3200" b="1" dirty="0">
                <a:solidFill>
                  <a:srgbClr val="000000"/>
                </a:solidFill>
              </a:rPr>
              <a:t> 2 </a:t>
            </a:r>
            <a:r>
              <a:rPr lang="en-US" sz="3200" b="1" dirty="0" err="1">
                <a:solidFill>
                  <a:srgbClr val="000000"/>
                </a:solidFill>
              </a:rPr>
              <a:t>đoạn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văn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và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trả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lời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câu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hỏi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  <a:endParaRPr lang="en-US" sz="3200" b="1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C3AC25BD-DCB1-B661-90AB-F876FF3A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200" y="1346200"/>
            <a:ext cx="8382000" cy="192389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088A1-66B0-C564-8895-4398911BE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3429000"/>
            <a:ext cx="8636000" cy="1639618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48DBECA2-5D8C-607E-B12C-938D6244C9E0}"/>
              </a:ext>
            </a:extLst>
          </p:cNvPr>
          <p:cNvSpPr txBox="1"/>
          <p:nvPr/>
        </p:nvSpPr>
        <p:spPr>
          <a:xfrm>
            <a:off x="914400" y="5105400"/>
            <a:ext cx="10007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a.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Những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từ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in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đậm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trong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đoạn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văn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nào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có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nghĩa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giống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nhau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b.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Những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từ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in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đậm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trong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đoạn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văn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nào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có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nghĩa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gần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giống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nhau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?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Nêu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nét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nghĩa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khác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nhau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giữa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ea typeface="Cambria" panose="02040503050406030204" pitchFamily="18" charset="0"/>
              </a:rPr>
              <a:t>chúng</a:t>
            </a:r>
            <a:r>
              <a:rPr lang="en-US" sz="2667" b="1" dirty="0">
                <a:solidFill>
                  <a:srgbClr val="002060"/>
                </a:solidFill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04" y="76200"/>
            <a:ext cx="6430496" cy="67077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508000" y="2362200"/>
            <a:ext cx="5080000" cy="3302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9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2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chứa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nghĩa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giống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nhau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  <a:cs typeface="#9Slide03 Arima Madurai Black" panose="00000A00000000000000" pitchFamily="2" charset="0"/>
                </a:rPr>
                <a:t>: </a:t>
              </a:r>
              <a:r>
                <a:rPr lang="en-US" sz="3200" b="1" dirty="0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ban </a:t>
              </a:r>
              <a:r>
                <a:rPr lang="en-US" sz="3200" b="1" dirty="0" err="1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mai</a:t>
              </a:r>
              <a:r>
                <a:rPr lang="en-US" sz="3200" b="1" dirty="0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sáng</a:t>
              </a:r>
              <a:r>
                <a:rPr lang="en-US" sz="3200" b="1" dirty="0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sớm</a:t>
              </a:r>
              <a:r>
                <a:rPr lang="en-US" sz="3200" b="1" dirty="0">
                  <a:solidFill>
                    <a:srgbClr val="FF0000"/>
                  </a:solidFill>
                  <a:latin typeface="Calibri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6502400" y="2108200"/>
            <a:ext cx="4876800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33"/>
              </a:spcAft>
            </a:pPr>
            <a:r>
              <a:rPr lang="vi-VN" sz="29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29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7998D-551F-A404-6097-B78B191A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939800"/>
            <a:ext cx="5886489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472" y="442797"/>
            <a:ext cx="11741058" cy="5972407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04" y="76200"/>
            <a:ext cx="6430496" cy="67077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508000" y="2362200"/>
            <a:ext cx="5080000" cy="3302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91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1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chứa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nghĩa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gần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giống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nhau</a:t>
              </a:r>
              <a:r>
                <a:rPr lang="en-US" sz="32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: </a:t>
              </a:r>
              <a:r>
                <a:rPr lang="en-US" sz="32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khuân</a:t>
              </a:r>
              <a:r>
                <a:rPr lang="en-US" sz="32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tha</a:t>
              </a:r>
              <a:r>
                <a:rPr lang="en-US" sz="32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vác</a:t>
              </a:r>
              <a:r>
                <a:rPr lang="en-US" sz="32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nhấc</a:t>
              </a:r>
              <a:r>
                <a:rPr lang="en-US" sz="32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C9EC001-FC68-6D85-5C63-9EE7F06F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635000"/>
            <a:ext cx="5975765" cy="1422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6400800" y="1397000"/>
            <a:ext cx="4876800" cy="422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33"/>
              </a:spcAft>
            </a:pPr>
            <a:r>
              <a:rPr lang="en-US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</a:p>
          <a:p>
            <a:pPr algn="just">
              <a:spcAft>
                <a:spcPts val="333"/>
              </a:spcAft>
            </a:pP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</a:t>
            </a:r>
            <a:r>
              <a:rPr lang="en-US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</a:t>
            </a:r>
            <a:r>
              <a:rPr lang="vi-VN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trí.</a:t>
            </a:r>
          </a:p>
          <a:p>
            <a:pPr algn="just">
              <a:spcAft>
                <a:spcPts val="333"/>
              </a:spcAft>
            </a:pP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21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333"/>
              </a:spcAft>
            </a:pP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</a:p>
          <a:p>
            <a:pPr algn="just">
              <a:spcAft>
                <a:spcPts val="333"/>
              </a:spcAft>
            </a:pP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</a:p>
          <a:p>
            <a:pPr algn="just">
              <a:spcAft>
                <a:spcPts val="333"/>
              </a:spcAft>
            </a:pPr>
            <a:r>
              <a:rPr lang="vi-VN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954</Words>
  <Application>Microsoft Office PowerPoint</Application>
  <PresentationFormat>Widescreen</PresentationFormat>
  <Paragraphs>103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#9Slide03 Arima Madurai Black</vt:lpstr>
      <vt:lpstr>Arial</vt:lpstr>
      <vt:lpstr>Calibri</vt:lpstr>
      <vt:lpstr>Cambria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Sách giáo khoa Kết nối tri thức với cuộc sống</dc:title>
  <dc:creator>Admin</dc:creator>
  <cp:lastModifiedBy>ADMIN</cp:lastModifiedBy>
  <cp:revision>87</cp:revision>
  <dcterms:created xsi:type="dcterms:W3CDTF">2024-04-08T13:00:23Z</dcterms:created>
  <dcterms:modified xsi:type="dcterms:W3CDTF">2024-08-21T03:00:35Z</dcterms:modified>
</cp:coreProperties>
</file>