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334" r:id="rId3"/>
    <p:sldId id="297" r:id="rId4"/>
    <p:sldId id="301" r:id="rId5"/>
    <p:sldId id="335" r:id="rId6"/>
    <p:sldId id="303" r:id="rId7"/>
    <p:sldId id="326" r:id="rId8"/>
    <p:sldId id="33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>
          <p15:clr>
            <a:srgbClr val="A4A3A4"/>
          </p15:clr>
        </p15:guide>
        <p15:guide id="2" pos="3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3D7"/>
    <a:srgbClr val="0000FF"/>
    <a:srgbClr val="F39181"/>
    <a:srgbClr val="97FB9C"/>
    <a:srgbClr val="7EF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>
        <p:guide orient="horz" pos="2163"/>
        <p:guide pos="3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1D13-C500-44BE-B0FE-3BE334680269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7F7-61DC-4E44-91EF-57D037B392D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1D13-C500-44BE-B0FE-3BE334680269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7F7-61DC-4E44-91EF-57D037B392D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1D13-C500-44BE-B0FE-3BE334680269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7F7-61DC-4E44-91EF-57D037B392D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1D13-C500-44BE-B0FE-3BE334680269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7F7-61DC-4E44-91EF-57D037B392D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1D13-C500-44BE-B0FE-3BE334680269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7F7-61DC-4E44-91EF-57D037B392D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1D13-C500-44BE-B0FE-3BE334680269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7F7-61DC-4E44-91EF-57D037B392D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1D13-C500-44BE-B0FE-3BE334680269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7F7-61DC-4E44-91EF-57D037B392D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1D13-C500-44BE-B0FE-3BE334680269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7F7-61DC-4E44-91EF-57D037B392D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1D13-C500-44BE-B0FE-3BE334680269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7F7-61DC-4E44-91EF-57D037B392D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1D13-C500-44BE-B0FE-3BE334680269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7F7-61DC-4E44-91EF-57D037B392D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1D13-C500-44BE-B0FE-3BE334680269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7F7-61DC-4E44-91EF-57D037B392D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71D13-C500-44BE-B0FE-3BE334680269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A7F7-61DC-4E44-91EF-57D037B392D4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6895681" y="1428750"/>
            <a:ext cx="3890785" cy="1524000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TIẾNG VIỆT</a:t>
            </a:r>
            <a:endParaRPr lang="vi-VN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3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0" y="3520820"/>
            <a:ext cx="12091916" cy="1395273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  TỪ CHỈ ĐẶC ĐIỂM CÂU NÊU ĐẶC ĐIỂM</a:t>
            </a:r>
            <a:endParaRPr lang="vi-VN" sz="38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190351" y="6032899"/>
            <a:ext cx="7811299" cy="825103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3B</a:t>
            </a:r>
            <a:endParaRPr lang="vi-VN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14704" y="1143000"/>
            <a:ext cx="3581616" cy="1999060"/>
            <a:chOff x="5225" y="9335"/>
            <a:chExt cx="2520" cy="1750"/>
          </a:xfrm>
        </p:grpSpPr>
        <p:sp>
          <p:nvSpPr>
            <p:cNvPr id="4107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eaLnBrk="1" hangingPunct="1"/>
              <a:endParaRPr lang="vi-VN" altLang="en-US" sz="2000" dirty="0">
                <a:latin typeface="VNI-Times" pitchFamily="2" charset="0"/>
              </a:endParaRPr>
            </a:p>
          </p:txBody>
        </p:sp>
        <p:pic>
          <p:nvPicPr>
            <p:cNvPr id="4108" name="Picture 26" descr="cosmo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25" descr="BOOK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24" descr="BOOK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23" descr="QUILLPE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algn="r" eaLnBrk="1" hangingPunct="1"/>
              <a:r>
                <a:rPr lang="en-US" altLang="en-US" sz="800" b="1" dirty="0">
                  <a:cs typeface="Times New Roman" pitchFamily="18" charset="0"/>
                </a:rPr>
                <a:t> </a:t>
              </a:r>
              <a:endParaRPr lang="en-US" altLang="en-US" sz="4800" dirty="0">
                <a:cs typeface="Times New Roman" pitchFamily="18" charset="0"/>
              </a:endParaRPr>
            </a:p>
          </p:txBody>
        </p:sp>
        <p:sp>
          <p:nvSpPr>
            <p:cNvPr id="411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eaLnBrk="1" hangingPunct="1"/>
              <a:endParaRPr lang="vi-VN" altLang="en-US" sz="4800" dirty="0"/>
            </a:p>
          </p:txBody>
        </p:sp>
        <p:sp>
          <p:nvSpPr>
            <p:cNvPr id="411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vi-VN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NĂM </a:t>
              </a: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eaLnBrk="1" hangingPunct="1"/>
              <a:endParaRPr lang="vi-VN" altLang="en-US" sz="4800" dirty="0"/>
            </a:p>
          </p:txBody>
        </p:sp>
      </p:grpSp>
      <p:sp>
        <p:nvSpPr>
          <p:cNvPr id="4102" name="WordArt 16"/>
          <p:cNvSpPr>
            <a:spLocks noChangeArrowheads="1" noChangeShapeType="1" noTextEdit="1"/>
          </p:cNvSpPr>
          <p:nvPr/>
        </p:nvSpPr>
        <p:spPr bwMode="auto">
          <a:xfrm>
            <a:off x="2667188" y="152400"/>
            <a:ext cx="7085937" cy="69294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TÂN VIÊN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4103" name="Picture 3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857750"/>
            <a:ext cx="250427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38970" y="4714876"/>
            <a:ext cx="2553031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" y="1"/>
            <a:ext cx="970319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24747" y="1"/>
            <a:ext cx="1293757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035"/>
            <a:ext cx="10515600" cy="1071880"/>
          </a:xfrm>
        </p:spPr>
        <p:txBody>
          <a:bodyPr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về từ chỉ đặc điểm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050"/>
            <a:ext cx="10515600" cy="5142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đặc điểm là những từ chỉ:</a:t>
            </a:r>
          </a:p>
          <a:p>
            <a:pPr marL="0" indent="0">
              <a:buNone/>
            </a:pPr>
            <a:r>
              <a:rPr lang="en-US" sz="3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Hình dáng, kích thước (cao, to, dài, ngắn...).</a:t>
            </a:r>
          </a:p>
          <a:p>
            <a:pPr marL="0" indent="0">
              <a:buNone/>
            </a:pPr>
            <a:r>
              <a:rPr lang="en-US" sz="3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Mùi vị (chua, cay, mặn, đắng, chát...).</a:t>
            </a:r>
          </a:p>
          <a:p>
            <a:pPr marL="0" indent="0">
              <a:buNone/>
            </a:pPr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Màu sắc (đỏ, tím, vàng, đen, trắng...).</a:t>
            </a:r>
          </a:p>
          <a:p>
            <a:pPr marL="0" indent="0">
              <a:buNone/>
            </a:pPr>
            <a:r>
              <a:rPr 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Âm thanh (rào rào, ầm ầm, tí tách, róc rách...).</a:t>
            </a:r>
          </a:p>
          <a:p>
            <a:pPr marL="0" indent="0">
              <a:buNone/>
            </a:pP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Trạng thái (dẻo dai, mềm, cứng...).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6"/>
          <p:cNvGrpSpPr/>
          <p:nvPr/>
        </p:nvGrpSpPr>
        <p:grpSpPr bwMode="auto">
          <a:xfrm>
            <a:off x="195967" y="152961"/>
            <a:ext cx="11691737" cy="1071563"/>
            <a:chOff x="192" y="1296"/>
            <a:chExt cx="6389" cy="675"/>
          </a:xfrm>
        </p:grpSpPr>
        <p:sp>
          <p:nvSpPr>
            <p:cNvPr id="37" name="AutoShape 5"/>
            <p:cNvSpPr>
              <a:spLocks noChangeArrowheads="1"/>
            </p:cNvSpPr>
            <p:nvPr/>
          </p:nvSpPr>
          <p:spPr bwMode="gray">
            <a:xfrm>
              <a:off x="192" y="1296"/>
              <a:ext cx="6389" cy="67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6600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vi-VN" sz="2800" b="1" dirty="0">
                  <a:latin typeface="Times New Roman" panose="02020603050405020304" pitchFamily="18" charset="0"/>
                </a:rPr>
                <a:t>         </a:t>
              </a:r>
              <a:endParaRPr lang="en-US" altLang="vi-VN" sz="3200" b="1" dirty="0">
                <a:latin typeface="Times New Roman" panose="02020603050405020304" pitchFamily="18" charset="0"/>
              </a:endParaRPr>
            </a:p>
            <a:p>
              <a:pPr eaLnBrk="1" hangingPunct="1"/>
              <a:r>
                <a:rPr lang="en-US" altLang="vi-VN" sz="2800" b="1">
                  <a:latin typeface="Times New Roman" panose="02020603050405020304" pitchFamily="18" charset="0"/>
                </a:rPr>
                <a:t>          </a:t>
              </a:r>
              <a:r>
                <a:rPr lang="en-US" altLang="vi-VN" sz="4000" b="1">
                  <a:latin typeface="Times New Roman" panose="02020603050405020304" pitchFamily="18" charset="0"/>
                </a:rPr>
                <a:t>Những từ ngữ chỉ đặc điểm con đường:</a:t>
              </a:r>
              <a:endParaRPr lang="en-US" altLang="vi-VN" sz="4000" b="1" dirty="0">
                <a:latin typeface="Times New Roman" panose="02020603050405020304" pitchFamily="18" charset="0"/>
              </a:endParaRPr>
            </a:p>
            <a:p>
              <a:pPr eaLnBrk="1" hangingPunct="1"/>
              <a:r>
                <a:rPr lang="en-US" altLang="vi-VN" sz="4000" b="1" dirty="0">
                  <a:latin typeface="Times New Roman" panose="02020603050405020304" pitchFamily="18" charset="0"/>
                </a:rPr>
                <a:t>            </a:t>
              </a:r>
            </a:p>
          </p:txBody>
        </p:sp>
        <p:grpSp>
          <p:nvGrpSpPr>
            <p:cNvPr id="38" name="Group 6"/>
            <p:cNvGrpSpPr/>
            <p:nvPr/>
          </p:nvGrpSpPr>
          <p:grpSpPr bwMode="auto">
            <a:xfrm>
              <a:off x="217" y="1309"/>
              <a:ext cx="471" cy="476"/>
              <a:chOff x="218" y="1484"/>
              <a:chExt cx="454" cy="629"/>
            </a:xfrm>
          </p:grpSpPr>
          <p:grpSp>
            <p:nvGrpSpPr>
              <p:cNvPr id="39" name="Group 7"/>
              <p:cNvGrpSpPr/>
              <p:nvPr/>
            </p:nvGrpSpPr>
            <p:grpSpPr bwMode="auto">
              <a:xfrm>
                <a:off x="218" y="1484"/>
                <a:ext cx="454" cy="629"/>
                <a:chOff x="966" y="2936"/>
                <a:chExt cx="660" cy="1227"/>
              </a:xfrm>
            </p:grpSpPr>
            <p:sp>
              <p:nvSpPr>
                <p:cNvPr id="41" name="AutoShape 8"/>
                <p:cNvSpPr>
                  <a:spLocks noChangeArrowheads="1"/>
                </p:cNvSpPr>
                <p:nvPr/>
              </p:nvSpPr>
              <p:spPr bwMode="gray">
                <a:xfrm>
                  <a:off x="966" y="2936"/>
                  <a:ext cx="660" cy="835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vi-VN" altLang="vi-VN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" name="Freeform 9"/>
                <p:cNvSpPr/>
                <p:nvPr/>
              </p:nvSpPr>
              <p:spPr bwMode="gray">
                <a:xfrm>
                  <a:off x="1047" y="3168"/>
                  <a:ext cx="384" cy="372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Text Box 10"/>
                <p:cNvSpPr txBox="1">
                  <a:spLocks noChangeArrowheads="1"/>
                </p:cNvSpPr>
                <p:nvPr/>
              </p:nvSpPr>
              <p:spPr bwMode="gray">
                <a:xfrm>
                  <a:off x="1291" y="3329"/>
                  <a:ext cx="168" cy="83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Text Box 11"/>
              <p:cNvSpPr txBox="1">
                <a:spLocks noChangeArrowheads="1"/>
              </p:cNvSpPr>
              <p:nvPr/>
            </p:nvSpPr>
            <p:spPr bwMode="auto">
              <a:xfrm>
                <a:off x="218" y="1488"/>
                <a:ext cx="454" cy="588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19" name="Oval 18"/>
          <p:cNvSpPr/>
          <p:nvPr/>
        </p:nvSpPr>
        <p:spPr>
          <a:xfrm>
            <a:off x="800908" y="1657601"/>
            <a:ext cx="2678583" cy="106148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405874" y="4601186"/>
            <a:ext cx="2616368" cy="13976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665545" y="4074611"/>
            <a:ext cx="2134395" cy="13976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007668" y="1604556"/>
            <a:ext cx="2341552" cy="13976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509935" y="2576295"/>
            <a:ext cx="1597518" cy="945926"/>
          </a:xfrm>
          <a:custGeom>
            <a:avLst/>
            <a:gdLst>
              <a:gd name="connsiteX0" fmla="*/ 0 w 1597518"/>
              <a:gd name="connsiteY0" fmla="*/ 820270 h 945926"/>
              <a:gd name="connsiteX1" fmla="*/ 215153 w 1597518"/>
              <a:gd name="connsiteY1" fmla="*/ 699247 h 945926"/>
              <a:gd name="connsiteX2" fmla="*/ 591671 w 1597518"/>
              <a:gd name="connsiteY2" fmla="*/ 941294 h 945926"/>
              <a:gd name="connsiteX3" fmla="*/ 1143000 w 1597518"/>
              <a:gd name="connsiteY3" fmla="*/ 443753 h 945926"/>
              <a:gd name="connsiteX4" fmla="*/ 1143000 w 1597518"/>
              <a:gd name="connsiteY4" fmla="*/ 443753 h 945926"/>
              <a:gd name="connsiteX5" fmla="*/ 1573306 w 1597518"/>
              <a:gd name="connsiteY5" fmla="*/ 80682 h 945926"/>
              <a:gd name="connsiteX6" fmla="*/ 1546412 w 1597518"/>
              <a:gd name="connsiteY6" fmla="*/ 0 h 945926"/>
              <a:gd name="connsiteX7" fmla="*/ 1546412 w 1597518"/>
              <a:gd name="connsiteY7" fmla="*/ 0 h 945926"/>
              <a:gd name="connsiteX8" fmla="*/ 1586753 w 1597518"/>
              <a:gd name="connsiteY8" fmla="*/ 53788 h 94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7518" h="945926">
                <a:moveTo>
                  <a:pt x="0" y="820270"/>
                </a:moveTo>
                <a:cubicBezTo>
                  <a:pt x="58270" y="749673"/>
                  <a:pt x="116541" y="679076"/>
                  <a:pt x="215153" y="699247"/>
                </a:cubicBezTo>
                <a:cubicBezTo>
                  <a:pt x="313765" y="719418"/>
                  <a:pt x="437030" y="983876"/>
                  <a:pt x="591671" y="941294"/>
                </a:cubicBezTo>
                <a:cubicBezTo>
                  <a:pt x="746312" y="898712"/>
                  <a:pt x="1143000" y="443753"/>
                  <a:pt x="1143000" y="443753"/>
                </a:cubicBezTo>
                <a:lnTo>
                  <a:pt x="1143000" y="443753"/>
                </a:lnTo>
                <a:cubicBezTo>
                  <a:pt x="1214718" y="383241"/>
                  <a:pt x="1506071" y="154641"/>
                  <a:pt x="1573306" y="80682"/>
                </a:cubicBezTo>
                <a:cubicBezTo>
                  <a:pt x="1640541" y="6723"/>
                  <a:pt x="1546412" y="0"/>
                  <a:pt x="1546412" y="0"/>
                </a:cubicBezTo>
                <a:lnTo>
                  <a:pt x="1546412" y="0"/>
                </a:lnTo>
                <a:lnTo>
                  <a:pt x="1586753" y="53788"/>
                </a:lnTo>
              </a:path>
            </a:pathLst>
          </a:custGeom>
          <a:ln w="76200"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622692" y="2681922"/>
            <a:ext cx="1854391" cy="847091"/>
          </a:xfrm>
          <a:custGeom>
            <a:avLst/>
            <a:gdLst>
              <a:gd name="connsiteX0" fmla="*/ 1600200 w 1600200"/>
              <a:gd name="connsiteY0" fmla="*/ 914400 h 914400"/>
              <a:gd name="connsiteX1" fmla="*/ 1425389 w 1600200"/>
              <a:gd name="connsiteY1" fmla="*/ 268941 h 914400"/>
              <a:gd name="connsiteX2" fmla="*/ 1425389 w 1600200"/>
              <a:gd name="connsiteY2" fmla="*/ 268941 h 914400"/>
              <a:gd name="connsiteX3" fmla="*/ 94130 w 1600200"/>
              <a:gd name="connsiteY3" fmla="*/ 80683 h 914400"/>
              <a:gd name="connsiteX4" fmla="*/ 121024 w 1600200"/>
              <a:gd name="connsiteY4" fmla="*/ 53788 h 914400"/>
              <a:gd name="connsiteX5" fmla="*/ 0 w 1600200"/>
              <a:gd name="connsiteY5" fmla="*/ 0 h 914400"/>
              <a:gd name="connsiteX6" fmla="*/ 0 w 1600200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200" h="914400">
                <a:moveTo>
                  <a:pt x="1600200" y="914400"/>
                </a:moveTo>
                <a:lnTo>
                  <a:pt x="1425389" y="268941"/>
                </a:lnTo>
                <a:lnTo>
                  <a:pt x="1425389" y="268941"/>
                </a:lnTo>
                <a:lnTo>
                  <a:pt x="94130" y="80683"/>
                </a:lnTo>
                <a:cubicBezTo>
                  <a:pt x="-123264" y="44824"/>
                  <a:pt x="136712" y="67235"/>
                  <a:pt x="121024" y="53788"/>
                </a:cubicBezTo>
                <a:cubicBezTo>
                  <a:pt x="105336" y="4034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309501" y="4066683"/>
            <a:ext cx="2276224" cy="764253"/>
          </a:xfrm>
          <a:custGeom>
            <a:avLst/>
            <a:gdLst>
              <a:gd name="connsiteX0" fmla="*/ 399319 w 2133989"/>
              <a:gd name="connsiteY0" fmla="*/ 1161190 h 1161190"/>
              <a:gd name="connsiteX1" fmla="*/ 9354 w 2133989"/>
              <a:gd name="connsiteY1" fmla="*/ 31637 h 1161190"/>
              <a:gd name="connsiteX2" fmla="*/ 748942 w 2133989"/>
              <a:gd name="connsiteY2" fmla="*/ 314025 h 1161190"/>
              <a:gd name="connsiteX3" fmla="*/ 762389 w 2133989"/>
              <a:gd name="connsiteY3" fmla="*/ 327472 h 1161190"/>
              <a:gd name="connsiteX4" fmla="*/ 2133989 w 2133989"/>
              <a:gd name="connsiteY4" fmla="*/ 542625 h 1161190"/>
              <a:gd name="connsiteX5" fmla="*/ 2133989 w 2133989"/>
              <a:gd name="connsiteY5" fmla="*/ 542625 h 116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3989" h="1161190">
                <a:moveTo>
                  <a:pt x="399319" y="1161190"/>
                </a:moveTo>
                <a:cubicBezTo>
                  <a:pt x="175201" y="667010"/>
                  <a:pt x="-48916" y="172831"/>
                  <a:pt x="9354" y="31637"/>
                </a:cubicBezTo>
                <a:cubicBezTo>
                  <a:pt x="67624" y="-109557"/>
                  <a:pt x="623436" y="264719"/>
                  <a:pt x="748942" y="314025"/>
                </a:cubicBezTo>
                <a:cubicBezTo>
                  <a:pt x="874448" y="363331"/>
                  <a:pt x="762389" y="327472"/>
                  <a:pt x="762389" y="327472"/>
                </a:cubicBezTo>
                <a:lnTo>
                  <a:pt x="2133989" y="542625"/>
                </a:lnTo>
                <a:lnTo>
                  <a:pt x="2133989" y="542625"/>
                </a:ln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8980531" flipV="1">
            <a:off x="7875779" y="4499049"/>
            <a:ext cx="1579533" cy="797899"/>
          </a:xfrm>
          <a:custGeom>
            <a:avLst/>
            <a:gdLst>
              <a:gd name="connsiteX0" fmla="*/ 481299 w 1099864"/>
              <a:gd name="connsiteY0" fmla="*/ 0 h 1077936"/>
              <a:gd name="connsiteX1" fmla="*/ 91334 w 1099864"/>
              <a:gd name="connsiteY1" fmla="*/ 995083 h 1077936"/>
              <a:gd name="connsiteX2" fmla="*/ 91334 w 1099864"/>
              <a:gd name="connsiteY2" fmla="*/ 1008530 h 1077936"/>
              <a:gd name="connsiteX3" fmla="*/ 1099864 w 1099864"/>
              <a:gd name="connsiteY3" fmla="*/ 887506 h 1077936"/>
              <a:gd name="connsiteX4" fmla="*/ 1099864 w 1099864"/>
              <a:gd name="connsiteY4" fmla="*/ 887506 h 1077936"/>
              <a:gd name="connsiteX5" fmla="*/ 1059523 w 1099864"/>
              <a:gd name="connsiteY5" fmla="*/ 887506 h 107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864" h="1077936">
                <a:moveTo>
                  <a:pt x="481299" y="0"/>
                </a:moveTo>
                <a:lnTo>
                  <a:pt x="91334" y="995083"/>
                </a:lnTo>
                <a:cubicBezTo>
                  <a:pt x="26340" y="1163171"/>
                  <a:pt x="-76754" y="1026459"/>
                  <a:pt x="91334" y="1008530"/>
                </a:cubicBezTo>
                <a:cubicBezTo>
                  <a:pt x="259422" y="990601"/>
                  <a:pt x="1099864" y="887506"/>
                  <a:pt x="1099864" y="887506"/>
                </a:cubicBezTo>
                <a:lnTo>
                  <a:pt x="1099864" y="887506"/>
                </a:lnTo>
                <a:lnTo>
                  <a:pt x="1059523" y="887506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75854" y="1831322"/>
            <a:ext cx="221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mấp mô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209587" y="1871169"/>
            <a:ext cx="22415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méo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09587" y="4247808"/>
            <a:ext cx="1706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77060" y="4933487"/>
            <a:ext cx="2240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4445447" y="1657601"/>
            <a:ext cx="3607239" cy="465747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6" grpId="0" bldLvl="0" animBg="1"/>
      <p:bldP spid="47" grpId="0" bldLvl="0" animBg="1"/>
      <p:bldP spid="48" grpId="0" bldLvl="0" animBg="1"/>
      <p:bldP spid="35" grpId="0" animBg="1"/>
      <p:bldP spid="53" grpId="0" animBg="1"/>
      <p:bldP spid="54" grpId="0" animBg="1"/>
      <p:bldP spid="55" grpId="0" animBg="1"/>
      <p:bldP spid="20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812594" y="5215362"/>
            <a:ext cx="1737300" cy="1555450"/>
            <a:chOff x="2334491" y="533400"/>
            <a:chExt cx="3990109" cy="5334000"/>
          </a:xfrm>
        </p:grpSpPr>
        <p:sp>
          <p:nvSpPr>
            <p:cNvPr id="41" name="Snip 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ame 41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Snip5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Diagram group"/>
          <p:cNvGrpSpPr/>
          <p:nvPr/>
        </p:nvGrpSpPr>
        <p:grpSpPr>
          <a:xfrm>
            <a:off x="2071688" y="33202"/>
            <a:ext cx="5043487" cy="1105912"/>
            <a:chOff x="1682349" y="334"/>
            <a:chExt cx="8917160" cy="1023497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80" name="Group 79"/>
            <p:cNvGrpSpPr/>
            <p:nvPr/>
          </p:nvGrpSpPr>
          <p:grpSpPr>
            <a:xfrm>
              <a:off x="1682349" y="334"/>
              <a:ext cx="8917160" cy="1023497"/>
              <a:chOff x="1682349" y="334"/>
              <a:chExt cx="8917160" cy="1023497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81" name="Rectangle: Top Corners Rounded 80"/>
              <p:cNvSpPr/>
              <p:nvPr/>
            </p:nvSpPr>
            <p:spPr>
              <a:xfrm rot="5400000">
                <a:off x="5629180" y="-3946497"/>
                <a:ext cx="1023497" cy="8917160"/>
              </a:xfrm>
              <a:prstGeom prst="round2SameRect">
                <a:avLst/>
              </a:prstGeom>
              <a:solidFill>
                <a:srgbClr val="97FB9C">
                  <a:alpha val="89804"/>
                </a:srgb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2" name="Rectangle: Top Corners Rounded 4"/>
              <p:cNvSpPr txBox="1"/>
              <p:nvPr/>
            </p:nvSpPr>
            <p:spPr>
              <a:xfrm>
                <a:off x="1682349" y="50297"/>
                <a:ext cx="8867197" cy="9235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84480" tIns="25400" rIns="25400" bIns="25400" numCol="1" spcCol="1270" anchor="ctr" anchorCtr="0">
                <a:noAutofit/>
              </a:bodyPr>
              <a:lstStyle/>
              <a:p>
                <a:pPr marL="0" lvl="1" algn="l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n-US" sz="4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2379980" y="264160"/>
            <a:ext cx="4610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bảng sau: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51479"/>
              </p:ext>
            </p:extLst>
          </p:nvPr>
        </p:nvGraphicFramePr>
        <p:xfrm>
          <a:off x="2805496" y="1272502"/>
          <a:ext cx="9167436" cy="5317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3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25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50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50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50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19DE54B-A654-B09D-6BCD-680DD4251FFA}"/>
              </a:ext>
            </a:extLst>
          </p:cNvPr>
          <p:cNvSpPr txBox="1"/>
          <p:nvPr/>
        </p:nvSpPr>
        <p:spPr>
          <a:xfrm>
            <a:off x="918710" y="2675974"/>
            <a:ext cx="1461270" cy="769441"/>
          </a:xfrm>
          <a:custGeom>
            <a:avLst/>
            <a:gdLst>
              <a:gd name="connsiteX0" fmla="*/ 0 w 1627460"/>
              <a:gd name="connsiteY0" fmla="*/ 0 h 769441"/>
              <a:gd name="connsiteX1" fmla="*/ 542487 w 1627460"/>
              <a:gd name="connsiteY1" fmla="*/ 0 h 769441"/>
              <a:gd name="connsiteX2" fmla="*/ 1084973 w 1627460"/>
              <a:gd name="connsiteY2" fmla="*/ 0 h 769441"/>
              <a:gd name="connsiteX3" fmla="*/ 1627460 w 1627460"/>
              <a:gd name="connsiteY3" fmla="*/ 0 h 769441"/>
              <a:gd name="connsiteX4" fmla="*/ 1627460 w 1627460"/>
              <a:gd name="connsiteY4" fmla="*/ 369332 h 769441"/>
              <a:gd name="connsiteX5" fmla="*/ 1627460 w 1627460"/>
              <a:gd name="connsiteY5" fmla="*/ 769441 h 769441"/>
              <a:gd name="connsiteX6" fmla="*/ 1133797 w 1627460"/>
              <a:gd name="connsiteY6" fmla="*/ 769441 h 769441"/>
              <a:gd name="connsiteX7" fmla="*/ 575036 w 1627460"/>
              <a:gd name="connsiteY7" fmla="*/ 769441 h 769441"/>
              <a:gd name="connsiteX8" fmla="*/ 0 w 1627460"/>
              <a:gd name="connsiteY8" fmla="*/ 769441 h 769441"/>
              <a:gd name="connsiteX9" fmla="*/ 0 w 1627460"/>
              <a:gd name="connsiteY9" fmla="*/ 392415 h 769441"/>
              <a:gd name="connsiteX10" fmla="*/ 0 w 1627460"/>
              <a:gd name="connsiteY1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7460" h="769441" extrusionOk="0">
                <a:moveTo>
                  <a:pt x="0" y="0"/>
                </a:moveTo>
                <a:cubicBezTo>
                  <a:pt x="167442" y="-55256"/>
                  <a:pt x="369724" y="40877"/>
                  <a:pt x="542487" y="0"/>
                </a:cubicBezTo>
                <a:cubicBezTo>
                  <a:pt x="715250" y="-40877"/>
                  <a:pt x="837845" y="10784"/>
                  <a:pt x="1084973" y="0"/>
                </a:cubicBezTo>
                <a:cubicBezTo>
                  <a:pt x="1332101" y="-10784"/>
                  <a:pt x="1482958" y="27563"/>
                  <a:pt x="1627460" y="0"/>
                </a:cubicBezTo>
                <a:cubicBezTo>
                  <a:pt x="1635615" y="167611"/>
                  <a:pt x="1603011" y="206538"/>
                  <a:pt x="1627460" y="369332"/>
                </a:cubicBezTo>
                <a:cubicBezTo>
                  <a:pt x="1651909" y="532126"/>
                  <a:pt x="1580469" y="624820"/>
                  <a:pt x="1627460" y="769441"/>
                </a:cubicBezTo>
                <a:cubicBezTo>
                  <a:pt x="1408477" y="810336"/>
                  <a:pt x="1284487" y="736544"/>
                  <a:pt x="1133797" y="769441"/>
                </a:cubicBezTo>
                <a:cubicBezTo>
                  <a:pt x="983107" y="802338"/>
                  <a:pt x="758115" y="746897"/>
                  <a:pt x="575036" y="769441"/>
                </a:cubicBezTo>
                <a:cubicBezTo>
                  <a:pt x="391957" y="791985"/>
                  <a:pt x="243203" y="708340"/>
                  <a:pt x="0" y="769441"/>
                </a:cubicBezTo>
                <a:cubicBezTo>
                  <a:pt x="-10025" y="682787"/>
                  <a:pt x="13528" y="526738"/>
                  <a:pt x="0" y="392415"/>
                </a:cubicBezTo>
                <a:cubicBezTo>
                  <a:pt x="-13528" y="258092"/>
                  <a:pt x="38184" y="93841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1434776513">
                  <a:custGeom>
                    <a:avLst/>
                    <a:gdLst>
                      <a:gd name="connsiteX0" fmla="*/ 0 w 1461270"/>
                      <a:gd name="connsiteY0" fmla="*/ 0 h 769441"/>
                      <a:gd name="connsiteX1" fmla="*/ 487090 w 1461270"/>
                      <a:gd name="connsiteY1" fmla="*/ 0 h 769441"/>
                      <a:gd name="connsiteX2" fmla="*/ 944955 w 1461270"/>
                      <a:gd name="connsiteY2" fmla="*/ 0 h 769441"/>
                      <a:gd name="connsiteX3" fmla="*/ 1461270 w 1461270"/>
                      <a:gd name="connsiteY3" fmla="*/ 0 h 769441"/>
                      <a:gd name="connsiteX4" fmla="*/ 1461270 w 1461270"/>
                      <a:gd name="connsiteY4" fmla="*/ 377026 h 769441"/>
                      <a:gd name="connsiteX5" fmla="*/ 1461270 w 1461270"/>
                      <a:gd name="connsiteY5" fmla="*/ 769441 h 769441"/>
                      <a:gd name="connsiteX6" fmla="*/ 988793 w 1461270"/>
                      <a:gd name="connsiteY6" fmla="*/ 769441 h 769441"/>
                      <a:gd name="connsiteX7" fmla="*/ 472477 w 1461270"/>
                      <a:gd name="connsiteY7" fmla="*/ 769441 h 769441"/>
                      <a:gd name="connsiteX8" fmla="*/ 0 w 1461270"/>
                      <a:gd name="connsiteY8" fmla="*/ 769441 h 769441"/>
                      <a:gd name="connsiteX9" fmla="*/ 0 w 1461270"/>
                      <a:gd name="connsiteY9" fmla="*/ 384721 h 769441"/>
                      <a:gd name="connsiteX10" fmla="*/ 0 w 1461270"/>
                      <a:gd name="connsiteY10" fmla="*/ 0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61270" h="769441" fill="none" extrusionOk="0">
                        <a:moveTo>
                          <a:pt x="0" y="0"/>
                        </a:moveTo>
                        <a:cubicBezTo>
                          <a:pt x="118900" y="-30812"/>
                          <a:pt x="360527" y="39653"/>
                          <a:pt x="487090" y="0"/>
                        </a:cubicBezTo>
                        <a:cubicBezTo>
                          <a:pt x="613653" y="-39653"/>
                          <a:pt x="823190" y="52115"/>
                          <a:pt x="944955" y="0"/>
                        </a:cubicBezTo>
                        <a:cubicBezTo>
                          <a:pt x="1066721" y="-52115"/>
                          <a:pt x="1336174" y="37714"/>
                          <a:pt x="1461270" y="0"/>
                        </a:cubicBezTo>
                        <a:cubicBezTo>
                          <a:pt x="1498132" y="146811"/>
                          <a:pt x="1437547" y="271979"/>
                          <a:pt x="1461270" y="377026"/>
                        </a:cubicBezTo>
                        <a:cubicBezTo>
                          <a:pt x="1484993" y="482073"/>
                          <a:pt x="1448586" y="689180"/>
                          <a:pt x="1461270" y="769441"/>
                        </a:cubicBezTo>
                        <a:cubicBezTo>
                          <a:pt x="1289663" y="821860"/>
                          <a:pt x="1113249" y="737891"/>
                          <a:pt x="988793" y="769441"/>
                        </a:cubicBezTo>
                        <a:cubicBezTo>
                          <a:pt x="864337" y="800991"/>
                          <a:pt x="708842" y="707900"/>
                          <a:pt x="472477" y="769441"/>
                        </a:cubicBezTo>
                        <a:cubicBezTo>
                          <a:pt x="236112" y="830982"/>
                          <a:pt x="118596" y="749117"/>
                          <a:pt x="0" y="769441"/>
                        </a:cubicBezTo>
                        <a:cubicBezTo>
                          <a:pt x="-24536" y="577939"/>
                          <a:pt x="41250" y="558210"/>
                          <a:pt x="0" y="384721"/>
                        </a:cubicBezTo>
                        <a:cubicBezTo>
                          <a:pt x="-41250" y="211232"/>
                          <a:pt x="25941" y="163738"/>
                          <a:pt x="0" y="0"/>
                        </a:cubicBezTo>
                        <a:close/>
                      </a:path>
                      <a:path w="1461270" h="769441" stroke="0" extrusionOk="0">
                        <a:moveTo>
                          <a:pt x="0" y="0"/>
                        </a:moveTo>
                        <a:cubicBezTo>
                          <a:pt x="108474" y="-5872"/>
                          <a:pt x="335647" y="40718"/>
                          <a:pt x="487090" y="0"/>
                        </a:cubicBezTo>
                        <a:cubicBezTo>
                          <a:pt x="638533" y="-40718"/>
                          <a:pt x="815018" y="43488"/>
                          <a:pt x="974180" y="0"/>
                        </a:cubicBezTo>
                        <a:cubicBezTo>
                          <a:pt x="1133342" y="-43488"/>
                          <a:pt x="1289954" y="24280"/>
                          <a:pt x="1461270" y="0"/>
                        </a:cubicBezTo>
                        <a:cubicBezTo>
                          <a:pt x="1469425" y="167611"/>
                          <a:pt x="1436821" y="206538"/>
                          <a:pt x="1461270" y="369332"/>
                        </a:cubicBezTo>
                        <a:cubicBezTo>
                          <a:pt x="1485719" y="532126"/>
                          <a:pt x="1414279" y="624820"/>
                          <a:pt x="1461270" y="769441"/>
                        </a:cubicBezTo>
                        <a:cubicBezTo>
                          <a:pt x="1299442" y="773753"/>
                          <a:pt x="1173399" y="730967"/>
                          <a:pt x="1018018" y="769441"/>
                        </a:cubicBezTo>
                        <a:cubicBezTo>
                          <a:pt x="862637" y="807915"/>
                          <a:pt x="696720" y="769245"/>
                          <a:pt x="516315" y="769441"/>
                        </a:cubicBezTo>
                        <a:cubicBezTo>
                          <a:pt x="335910" y="769637"/>
                          <a:pt x="251781" y="743909"/>
                          <a:pt x="0" y="769441"/>
                        </a:cubicBezTo>
                        <a:cubicBezTo>
                          <a:pt x="-10025" y="682787"/>
                          <a:pt x="13528" y="526738"/>
                          <a:pt x="0" y="392415"/>
                        </a:cubicBezTo>
                        <a:cubicBezTo>
                          <a:pt x="-13528" y="258092"/>
                          <a:pt x="38184" y="9384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Mắt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D1DA7A-8F06-5C7F-D230-BB3B2DED458C}"/>
              </a:ext>
            </a:extLst>
          </p:cNvPr>
          <p:cNvSpPr txBox="1"/>
          <p:nvPr/>
        </p:nvSpPr>
        <p:spPr>
          <a:xfrm>
            <a:off x="955878" y="4076343"/>
            <a:ext cx="1090648" cy="769441"/>
          </a:xfrm>
          <a:custGeom>
            <a:avLst/>
            <a:gdLst>
              <a:gd name="connsiteX0" fmla="*/ 0 w 1208762"/>
              <a:gd name="connsiteY0" fmla="*/ 0 h 769441"/>
              <a:gd name="connsiteX1" fmla="*/ 402921 w 1208762"/>
              <a:gd name="connsiteY1" fmla="*/ 0 h 769441"/>
              <a:gd name="connsiteX2" fmla="*/ 805841 w 1208762"/>
              <a:gd name="connsiteY2" fmla="*/ 0 h 769441"/>
              <a:gd name="connsiteX3" fmla="*/ 1208762 w 1208762"/>
              <a:gd name="connsiteY3" fmla="*/ 0 h 769441"/>
              <a:gd name="connsiteX4" fmla="*/ 1208762 w 1208762"/>
              <a:gd name="connsiteY4" fmla="*/ 369332 h 769441"/>
              <a:gd name="connsiteX5" fmla="*/ 1208762 w 1208762"/>
              <a:gd name="connsiteY5" fmla="*/ 769441 h 769441"/>
              <a:gd name="connsiteX6" fmla="*/ 842104 w 1208762"/>
              <a:gd name="connsiteY6" fmla="*/ 769441 h 769441"/>
              <a:gd name="connsiteX7" fmla="*/ 427096 w 1208762"/>
              <a:gd name="connsiteY7" fmla="*/ 769441 h 769441"/>
              <a:gd name="connsiteX8" fmla="*/ 0 w 1208762"/>
              <a:gd name="connsiteY8" fmla="*/ 769441 h 769441"/>
              <a:gd name="connsiteX9" fmla="*/ 0 w 1208762"/>
              <a:gd name="connsiteY9" fmla="*/ 392415 h 769441"/>
              <a:gd name="connsiteX10" fmla="*/ 0 w 1208762"/>
              <a:gd name="connsiteY1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8762" h="769441" extrusionOk="0">
                <a:moveTo>
                  <a:pt x="0" y="0"/>
                </a:moveTo>
                <a:cubicBezTo>
                  <a:pt x="143241" y="-11722"/>
                  <a:pt x="277859" y="26998"/>
                  <a:pt x="402921" y="0"/>
                </a:cubicBezTo>
                <a:cubicBezTo>
                  <a:pt x="527983" y="-26998"/>
                  <a:pt x="630825" y="3844"/>
                  <a:pt x="805841" y="0"/>
                </a:cubicBezTo>
                <a:cubicBezTo>
                  <a:pt x="980857" y="-3844"/>
                  <a:pt x="1054439" y="2206"/>
                  <a:pt x="1208762" y="0"/>
                </a:cubicBezTo>
                <a:cubicBezTo>
                  <a:pt x="1216917" y="167611"/>
                  <a:pt x="1184313" y="206538"/>
                  <a:pt x="1208762" y="369332"/>
                </a:cubicBezTo>
                <a:cubicBezTo>
                  <a:pt x="1233211" y="532126"/>
                  <a:pt x="1161771" y="624820"/>
                  <a:pt x="1208762" y="769441"/>
                </a:cubicBezTo>
                <a:cubicBezTo>
                  <a:pt x="1106417" y="779106"/>
                  <a:pt x="963723" y="736516"/>
                  <a:pt x="842104" y="769441"/>
                </a:cubicBezTo>
                <a:cubicBezTo>
                  <a:pt x="720485" y="802366"/>
                  <a:pt x="618848" y="738504"/>
                  <a:pt x="427096" y="769441"/>
                </a:cubicBezTo>
                <a:cubicBezTo>
                  <a:pt x="235344" y="800378"/>
                  <a:pt x="203712" y="751197"/>
                  <a:pt x="0" y="769441"/>
                </a:cubicBezTo>
                <a:cubicBezTo>
                  <a:pt x="-10025" y="682787"/>
                  <a:pt x="13528" y="526738"/>
                  <a:pt x="0" y="392415"/>
                </a:cubicBezTo>
                <a:cubicBezTo>
                  <a:pt x="-13528" y="258092"/>
                  <a:pt x="38184" y="9384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Tai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ED7CB0-BDC9-9F5E-EF89-EB661BACAD67}"/>
              </a:ext>
            </a:extLst>
          </p:cNvPr>
          <p:cNvSpPr txBox="1"/>
          <p:nvPr/>
        </p:nvSpPr>
        <p:spPr>
          <a:xfrm>
            <a:off x="311212" y="5476712"/>
            <a:ext cx="2379980" cy="707886"/>
          </a:xfrm>
          <a:custGeom>
            <a:avLst/>
            <a:gdLst>
              <a:gd name="connsiteX0" fmla="*/ 0 w 2525039"/>
              <a:gd name="connsiteY0" fmla="*/ 0 h 769441"/>
              <a:gd name="connsiteX1" fmla="*/ 505008 w 2525039"/>
              <a:gd name="connsiteY1" fmla="*/ 0 h 769441"/>
              <a:gd name="connsiteX2" fmla="*/ 1010016 w 2525039"/>
              <a:gd name="connsiteY2" fmla="*/ 0 h 769441"/>
              <a:gd name="connsiteX3" fmla="*/ 1515023 w 2525039"/>
              <a:gd name="connsiteY3" fmla="*/ 0 h 769441"/>
              <a:gd name="connsiteX4" fmla="*/ 1969530 w 2525039"/>
              <a:gd name="connsiteY4" fmla="*/ 0 h 769441"/>
              <a:gd name="connsiteX5" fmla="*/ 2525039 w 2525039"/>
              <a:gd name="connsiteY5" fmla="*/ 0 h 769441"/>
              <a:gd name="connsiteX6" fmla="*/ 2525039 w 2525039"/>
              <a:gd name="connsiteY6" fmla="*/ 361637 h 769441"/>
              <a:gd name="connsiteX7" fmla="*/ 2525039 w 2525039"/>
              <a:gd name="connsiteY7" fmla="*/ 769441 h 769441"/>
              <a:gd name="connsiteX8" fmla="*/ 2045282 w 2525039"/>
              <a:gd name="connsiteY8" fmla="*/ 769441 h 769441"/>
              <a:gd name="connsiteX9" fmla="*/ 1565524 w 2525039"/>
              <a:gd name="connsiteY9" fmla="*/ 769441 h 769441"/>
              <a:gd name="connsiteX10" fmla="*/ 1085767 w 2525039"/>
              <a:gd name="connsiteY10" fmla="*/ 769441 h 769441"/>
              <a:gd name="connsiteX11" fmla="*/ 631260 w 2525039"/>
              <a:gd name="connsiteY11" fmla="*/ 769441 h 769441"/>
              <a:gd name="connsiteX12" fmla="*/ 0 w 2525039"/>
              <a:gd name="connsiteY12" fmla="*/ 769441 h 769441"/>
              <a:gd name="connsiteX13" fmla="*/ 0 w 2525039"/>
              <a:gd name="connsiteY13" fmla="*/ 400109 h 769441"/>
              <a:gd name="connsiteX14" fmla="*/ 0 w 2525039"/>
              <a:gd name="connsiteY1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5039" h="769441" extrusionOk="0">
                <a:moveTo>
                  <a:pt x="0" y="0"/>
                </a:moveTo>
                <a:cubicBezTo>
                  <a:pt x="120374" y="-15282"/>
                  <a:pt x="331445" y="53751"/>
                  <a:pt x="505008" y="0"/>
                </a:cubicBezTo>
                <a:cubicBezTo>
                  <a:pt x="678571" y="-53751"/>
                  <a:pt x="848273" y="26759"/>
                  <a:pt x="1010016" y="0"/>
                </a:cubicBezTo>
                <a:cubicBezTo>
                  <a:pt x="1171759" y="-26759"/>
                  <a:pt x="1269658" y="30006"/>
                  <a:pt x="1515023" y="0"/>
                </a:cubicBezTo>
                <a:cubicBezTo>
                  <a:pt x="1760388" y="-30006"/>
                  <a:pt x="1761697" y="35241"/>
                  <a:pt x="1969530" y="0"/>
                </a:cubicBezTo>
                <a:cubicBezTo>
                  <a:pt x="2177363" y="-35241"/>
                  <a:pt x="2284860" y="43931"/>
                  <a:pt x="2525039" y="0"/>
                </a:cubicBezTo>
                <a:cubicBezTo>
                  <a:pt x="2532605" y="154563"/>
                  <a:pt x="2519628" y="183282"/>
                  <a:pt x="2525039" y="361637"/>
                </a:cubicBezTo>
                <a:cubicBezTo>
                  <a:pt x="2530450" y="539992"/>
                  <a:pt x="2503443" y="567706"/>
                  <a:pt x="2525039" y="769441"/>
                </a:cubicBezTo>
                <a:cubicBezTo>
                  <a:pt x="2407200" y="800280"/>
                  <a:pt x="2241951" y="721985"/>
                  <a:pt x="2045282" y="769441"/>
                </a:cubicBezTo>
                <a:cubicBezTo>
                  <a:pt x="1848613" y="816897"/>
                  <a:pt x="1753134" y="748726"/>
                  <a:pt x="1565524" y="769441"/>
                </a:cubicBezTo>
                <a:cubicBezTo>
                  <a:pt x="1377914" y="790156"/>
                  <a:pt x="1270344" y="732478"/>
                  <a:pt x="1085767" y="769441"/>
                </a:cubicBezTo>
                <a:cubicBezTo>
                  <a:pt x="901190" y="806404"/>
                  <a:pt x="842177" y="754641"/>
                  <a:pt x="631260" y="769441"/>
                </a:cubicBezTo>
                <a:cubicBezTo>
                  <a:pt x="420343" y="784241"/>
                  <a:pt x="257459" y="709021"/>
                  <a:pt x="0" y="769441"/>
                </a:cubicBezTo>
                <a:cubicBezTo>
                  <a:pt x="-20690" y="663611"/>
                  <a:pt x="14232" y="485735"/>
                  <a:pt x="0" y="400109"/>
                </a:cubicBezTo>
                <a:cubicBezTo>
                  <a:pt x="-14232" y="314483"/>
                  <a:pt x="38921" y="163150"/>
                  <a:pt x="0" y="0"/>
                </a:cubicBezTo>
                <a:close/>
              </a:path>
            </a:pathLst>
          </a:custGeom>
          <a:solidFill>
            <a:srgbClr val="E3F3D7"/>
          </a:solidFill>
          <a:ln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Mũi, lưỡi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7220" y="2522085"/>
            <a:ext cx="7160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1014" y="4114945"/>
            <a:ext cx="716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51804" y="5538267"/>
            <a:ext cx="716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cay, ...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" grpId="0"/>
      <p:bldP spid="2" grpId="1"/>
      <p:bldP spid="17" grpId="0"/>
      <p:bldP spid="17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4E75B1F-7201-47E7-8689-9B677C973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784" y="966072"/>
            <a:ext cx="4919004" cy="4520588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665D46A-323C-2F8B-7EF1-64EF30324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89" y="966072"/>
            <a:ext cx="4897677" cy="4520588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16DA0DA-410E-0568-4F9C-B018341D0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71" y="966072"/>
            <a:ext cx="4872625" cy="4520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D12840-E8E2-C597-A7A1-2F9A6D18E819}"/>
              </a:ext>
            </a:extLst>
          </p:cNvPr>
          <p:cNvSpPr txBox="1"/>
          <p:nvPr/>
        </p:nvSpPr>
        <p:spPr>
          <a:xfrm>
            <a:off x="1451696" y="278300"/>
            <a:ext cx="1993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Mắt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B8762A-8AAE-8043-1B7C-CE1EF61081E4}"/>
              </a:ext>
            </a:extLst>
          </p:cNvPr>
          <p:cNvSpPr txBox="1"/>
          <p:nvPr/>
        </p:nvSpPr>
        <p:spPr>
          <a:xfrm>
            <a:off x="5313123" y="213777"/>
            <a:ext cx="1565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Mũi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FFE92-1E6E-6767-DD1D-80E0F2F22F5C}"/>
              </a:ext>
            </a:extLst>
          </p:cNvPr>
          <p:cNvSpPr txBox="1"/>
          <p:nvPr/>
        </p:nvSpPr>
        <p:spPr>
          <a:xfrm>
            <a:off x="9174551" y="278300"/>
            <a:ext cx="1565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Tai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AC5AF2-D8F5-6004-FAC8-9680664C43D4}"/>
              </a:ext>
            </a:extLst>
          </p:cNvPr>
          <p:cNvSpPr txBox="1"/>
          <p:nvPr/>
        </p:nvSpPr>
        <p:spPr>
          <a:xfrm>
            <a:off x="1236275" y="3077867"/>
            <a:ext cx="2026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AB915D-967D-60FD-3E09-02599FEB47C3}"/>
              </a:ext>
            </a:extLst>
          </p:cNvPr>
          <p:cNvSpPr txBox="1"/>
          <p:nvPr/>
        </p:nvSpPr>
        <p:spPr>
          <a:xfrm>
            <a:off x="5252521" y="3077866"/>
            <a:ext cx="2026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từ chỉ hương vị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383995-92A7-70BC-882C-57C0417B9223}"/>
              </a:ext>
            </a:extLst>
          </p:cNvPr>
          <p:cNvSpPr txBox="1"/>
          <p:nvPr/>
        </p:nvSpPr>
        <p:spPr>
          <a:xfrm>
            <a:off x="8928970" y="3077866"/>
            <a:ext cx="2026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từ chỉ âm thanh</a:t>
            </a:r>
          </a:p>
        </p:txBody>
      </p:sp>
    </p:spTree>
    <p:extLst>
      <p:ext uri="{BB962C8B-B14F-4D97-AF65-F5344CB8AC3E}">
        <p14:creationId xmlns:p14="http://schemas.microsoft.com/office/powerpoint/2010/main" val="176932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745280" y="139827"/>
            <a:ext cx="7906752" cy="1654669"/>
            <a:chOff x="3735120" y="139827"/>
            <a:chExt cx="7906752" cy="1654669"/>
          </a:xfrm>
        </p:grpSpPr>
        <p:grpSp>
          <p:nvGrpSpPr>
            <p:cNvPr id="3" name="Group 2"/>
            <p:cNvGrpSpPr/>
            <p:nvPr/>
          </p:nvGrpSpPr>
          <p:grpSpPr>
            <a:xfrm>
              <a:off x="3735120" y="139827"/>
              <a:ext cx="6341698" cy="1654669"/>
              <a:chOff x="3735120" y="139827"/>
              <a:chExt cx="6341698" cy="1654669"/>
            </a:xfrm>
          </p:grpSpPr>
          <p:grpSp>
            <p:nvGrpSpPr>
              <p:cNvPr id="179" name="Diagram group"/>
              <p:cNvGrpSpPr/>
              <p:nvPr/>
            </p:nvGrpSpPr>
            <p:grpSpPr>
              <a:xfrm>
                <a:off x="3735120" y="193812"/>
                <a:ext cx="1101648" cy="1600684"/>
                <a:chOff x="639075" y="0"/>
                <a:chExt cx="1101648" cy="1600684"/>
              </a:xfrm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grpSp>
              <p:nvGrpSpPr>
                <p:cNvPr id="180" name="Group 179"/>
                <p:cNvGrpSpPr/>
                <p:nvPr/>
              </p:nvGrpSpPr>
              <p:grpSpPr>
                <a:xfrm>
                  <a:off x="639075" y="0"/>
                  <a:ext cx="1101648" cy="1600684"/>
                  <a:chOff x="639075" y="0"/>
                  <a:chExt cx="1101648" cy="1600684"/>
                </a:xfrm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</p:grpSpPr>
              <p:sp>
                <p:nvSpPr>
                  <p:cNvPr id="181" name="Arrow: Chevron 180"/>
                  <p:cNvSpPr/>
                  <p:nvPr/>
                </p:nvSpPr>
                <p:spPr>
                  <a:xfrm rot="5400000">
                    <a:off x="389557" y="249518"/>
                    <a:ext cx="1600684" cy="1101648"/>
                  </a:xfrm>
                  <a:prstGeom prst="chevron">
                    <a:avLst/>
                  </a:prstGeom>
                  <a:solidFill>
                    <a:srgbClr val="7FFF57"/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1">
                    <a:scrgbClr r="0" g="0" b="0"/>
                  </a:lnRef>
                  <a:fillRef idx="2">
                    <a:scrgbClr r="0" g="0" b="0"/>
                  </a:fillRef>
                  <a:effectRef idx="1">
                    <a:scrgbClr r="0" g="0" b="0"/>
                  </a:effectRef>
                  <a:fontRef idx="minor">
                    <a:schemeClr val="dk1"/>
                  </a:fontRef>
                </p:style>
              </p:sp>
              <p:sp>
                <p:nvSpPr>
                  <p:cNvPr id="182" name="Arrow: Chevron 4"/>
                  <p:cNvSpPr txBox="1"/>
                  <p:nvPr/>
                </p:nvSpPr>
                <p:spPr>
                  <a:xfrm>
                    <a:off x="639075" y="550824"/>
                    <a:ext cx="1101648" cy="499036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spcFirstLastPara="0" vert="horz" wrap="square" lIns="27940" tIns="27940" rIns="27940" bIns="27940" numCol="1" spcCol="1270" anchor="ctr" anchorCtr="0">
                    <a:noAutofit/>
                  </a:bodyPr>
                  <a:lstStyle/>
                  <a:p>
                    <a:pPr marL="0" lvl="0" indent="0" algn="ctr" defTabSz="19558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4400" b="1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83" name="Diagram group"/>
              <p:cNvGrpSpPr/>
              <p:nvPr/>
            </p:nvGrpSpPr>
            <p:grpSpPr>
              <a:xfrm>
                <a:off x="4863407" y="139827"/>
                <a:ext cx="5213411" cy="1105912"/>
                <a:chOff x="1682348" y="335"/>
                <a:chExt cx="13674601" cy="1023497"/>
              </a:xfrm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grpSp>
              <p:nvGrpSpPr>
                <p:cNvPr id="184" name="Group 183"/>
                <p:cNvGrpSpPr/>
                <p:nvPr/>
              </p:nvGrpSpPr>
              <p:grpSpPr>
                <a:xfrm>
                  <a:off x="1682348" y="335"/>
                  <a:ext cx="13674601" cy="1023497"/>
                  <a:chOff x="1682348" y="335"/>
                  <a:chExt cx="13674601" cy="1023497"/>
                </a:xfrm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</p:grpSpPr>
              <p:sp>
                <p:nvSpPr>
                  <p:cNvPr id="185" name="Rectangle: Top Corners Rounded 184"/>
                  <p:cNvSpPr/>
                  <p:nvPr/>
                </p:nvSpPr>
                <p:spPr>
                  <a:xfrm rot="5400000">
                    <a:off x="8007900" y="-6325217"/>
                    <a:ext cx="1023497" cy="13674601"/>
                  </a:xfrm>
                  <a:prstGeom prst="round2SameRect">
                    <a:avLst/>
                  </a:prstGeom>
                  <a:solidFill>
                    <a:srgbClr val="97FB9C">
                      <a:alpha val="89804"/>
                    </a:srgbClr>
                  </a:solidFill>
                  <a:ln>
                    <a:noFill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style>
                  <a:lnRef idx="1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86" name="Rectangle: Top Corners Rounded 4"/>
                  <p:cNvSpPr txBox="1"/>
                  <p:nvPr/>
                </p:nvSpPr>
                <p:spPr>
                  <a:xfrm>
                    <a:off x="1732317" y="77330"/>
                    <a:ext cx="12537833" cy="923571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284480" tIns="25400" rIns="25400" bIns="25400" numCol="1" spcCol="1270" anchor="ctr" anchorCtr="0">
                    <a:noAutofit/>
                  </a:bodyPr>
                  <a:lstStyle/>
                  <a:p>
                    <a:pPr marL="0" lvl="1" algn="l" defTabSz="1778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</a:pPr>
                    <a:endParaRPr lang="en-US" sz="4000" b="1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12" name="TextBox 11"/>
            <p:cNvSpPr txBox="1"/>
            <p:nvPr/>
          </p:nvSpPr>
          <p:spPr>
            <a:xfrm>
              <a:off x="5118410" y="367990"/>
              <a:ext cx="6523462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 câu với các từ sau: 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029019" y="2439935"/>
            <a:ext cx="1955800" cy="645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560764" y="4829440"/>
            <a:ext cx="6111875" cy="645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657284" y="3546740"/>
            <a:ext cx="7437755" cy="7213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657284" y="2345320"/>
            <a:ext cx="6598920" cy="645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245554" y="3524515"/>
            <a:ext cx="1731010" cy="6750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551739" y="4850430"/>
            <a:ext cx="1425389" cy="6454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2985103" y="2667254"/>
            <a:ext cx="672210" cy="1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2950898" y="3870995"/>
            <a:ext cx="672210" cy="1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2888340" y="5151895"/>
            <a:ext cx="672210" cy="1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từ chỉ đặc điểm trong khung thay cho ô vuông: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8471" y="1424239"/>
            <a:ext cx="8718233" cy="823595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785" y="2505075"/>
            <a:ext cx="10614660" cy="3684905"/>
          </a:xfrm>
          <a:solidFill>
            <a:schemeClr val="bg1"/>
          </a:solidFill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(Kim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s 4"/>
          <p:cNvSpPr/>
          <p:nvPr/>
        </p:nvSpPr>
        <p:spPr>
          <a:xfrm>
            <a:off x="7265667" y="3135947"/>
            <a:ext cx="1204595" cy="38544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514352" y="3703966"/>
            <a:ext cx="1396365" cy="41830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5548947" y="3703966"/>
            <a:ext cx="1512570" cy="44639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8408670" y="4675452"/>
            <a:ext cx="835660" cy="4270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s 8"/>
          <p:cNvSpPr/>
          <p:nvPr/>
        </p:nvSpPr>
        <p:spPr>
          <a:xfrm flipH="1">
            <a:off x="1506855" y="4210050"/>
            <a:ext cx="1743075" cy="4349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3759" y="2990598"/>
            <a:ext cx="1270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endParaRPr lang="vi-VN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92109" y="3610987"/>
            <a:ext cx="1471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</a:t>
            </a:r>
            <a:endParaRPr lang="vi-VN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27350" y="3603434"/>
            <a:ext cx="164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  <a:endParaRPr lang="vi-VN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453196" y="4090677"/>
            <a:ext cx="1875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vi-VN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402481" y="4574928"/>
            <a:ext cx="937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0000F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373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Nunito Black</vt:lpstr>
      <vt:lpstr>Tahoma</vt:lpstr>
      <vt:lpstr>Times New Roman</vt:lpstr>
      <vt:lpstr>VNI-Times</vt:lpstr>
      <vt:lpstr>Office Theme</vt:lpstr>
      <vt:lpstr>PowerPoint Presentation</vt:lpstr>
      <vt:lpstr>Khái niệm về từ chỉ đặc điểm</vt:lpstr>
      <vt:lpstr>PowerPoint Presentation</vt:lpstr>
      <vt:lpstr>PowerPoint Presentation</vt:lpstr>
      <vt:lpstr>PowerPoint Presentation</vt:lpstr>
      <vt:lpstr>PowerPoint Presentation</vt:lpstr>
      <vt:lpstr>3. Chọn từ chỉ đặc điểm trong khung thay cho ô vuông: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www.laptoptcc.com</dc:creator>
  <cp:lastModifiedBy>My PC</cp:lastModifiedBy>
  <cp:revision>296</cp:revision>
  <dcterms:created xsi:type="dcterms:W3CDTF">2020-02-07T05:39:00Z</dcterms:created>
  <dcterms:modified xsi:type="dcterms:W3CDTF">2024-10-10T08:09:18Z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44A5124924E04D4BB1765276EF64FB64</vt:lpwstr>
  </property>
  <property fmtid="{D5CDD505-2E9C-101B-9397-08002B2CF9AE}" pid="3" name="KSOProductBuildVer">
    <vt:lpwstr>1033-11.2.0.11156</vt:lpwstr>
  </property>
</Properties>
</file>