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27" r:id="rId2"/>
    <p:sldId id="436" r:id="rId3"/>
    <p:sldId id="408" r:id="rId4"/>
    <p:sldId id="437" r:id="rId5"/>
    <p:sldId id="438" r:id="rId6"/>
    <p:sldId id="439" r:id="rId7"/>
    <p:sldId id="440" r:id="rId8"/>
    <p:sldId id="423" r:id="rId9"/>
    <p:sldId id="340" r:id="rId10"/>
  </p:sldIdLst>
  <p:sldSz cx="16276638" cy="9144000"/>
  <p:notesSz cx="6858000" cy="9144000"/>
  <p:custDataLst>
    <p:tags r:id="rId1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99"/>
    <a:srgbClr val="FF0066"/>
    <a:srgbClr val="FF7C80"/>
    <a:srgbClr val="0000CC"/>
    <a:srgbClr val="EDF6F7"/>
    <a:srgbClr val="FF6600"/>
    <a:srgbClr val="6600CC"/>
    <a:srgbClr val="33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86" d="100"/>
          <a:sy n="86" d="100"/>
        </p:scale>
        <p:origin x="342" y="108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9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TÂN VIÊN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265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tr</a:t>
            </a:r>
            <a:r>
              <a:rPr lang="vi-VN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ờng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: </a:t>
            </a:r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Thân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Thị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Thuỷ</a:t>
            </a:r>
            <a:endParaRPr lang="en-US" altLang="en-US" sz="2400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Lớp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:  3C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5111880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3">
            <a:extLst>
              <a:ext uri="{FF2B5EF4-FFF2-40B4-BE49-F238E27FC236}">
                <a16:creationId xmlns:a16="http://schemas.microsoft.com/office/drawing/2014/main" id="{1065A646-BD05-4B0A-9689-0B872E2ED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7197" y="722835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TÂN VIÊN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4617134" y="149573"/>
            <a:ext cx="6844823" cy="1117345"/>
            <a:chOff x="4539228" y="210532"/>
            <a:chExt cx="6729329" cy="1117345"/>
          </a:xfrm>
        </p:grpSpPr>
        <p:grpSp>
          <p:nvGrpSpPr>
            <p:cNvPr id="33" name="Group 32"/>
            <p:cNvGrpSpPr/>
            <p:nvPr/>
          </p:nvGrpSpPr>
          <p:grpSpPr>
            <a:xfrm>
              <a:off x="4539228" y="210532"/>
              <a:ext cx="6729329" cy="1117345"/>
              <a:chOff x="4539228" y="210532"/>
              <a:chExt cx="6729329" cy="1117345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4539228" y="210532"/>
                <a:ext cx="672932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T</a:t>
                </a:r>
                <a:r>
                  <a:rPr lang="vi-VN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ư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16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10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2024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34" name="Straight Connector 33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4107913" y="1252822"/>
            <a:ext cx="813832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EM YÊU BIỂN ĐẢO VIỆT NAM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16"/>
          <a:stretch/>
        </p:blipFill>
        <p:spPr>
          <a:xfrm>
            <a:off x="9738519" y="1740891"/>
            <a:ext cx="6098347" cy="7189329"/>
          </a:xfrm>
          <a:prstGeom prst="rect">
            <a:avLst/>
          </a:prstGeom>
        </p:spPr>
      </p:pic>
      <p:sp>
        <p:nvSpPr>
          <p:cNvPr id="38" name="Rounded Rectangle 37"/>
          <p:cNvSpPr/>
          <p:nvPr/>
        </p:nvSpPr>
        <p:spPr>
          <a:xfrm>
            <a:off x="11639182" y="3124200"/>
            <a:ext cx="607051" cy="228600"/>
          </a:xfrm>
          <a:prstGeom prst="roundRect">
            <a:avLst/>
          </a:prstGeom>
          <a:noFill/>
          <a:ln>
            <a:solidFill>
              <a:srgbClr val="FFC9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11895344" y="4267200"/>
            <a:ext cx="607051" cy="3657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61"/>
          <p:cNvSpPr/>
          <p:nvPr/>
        </p:nvSpPr>
        <p:spPr>
          <a:xfrm>
            <a:off x="12484166" y="5084095"/>
            <a:ext cx="530953" cy="2514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ounded Rectangle 62"/>
          <p:cNvSpPr/>
          <p:nvPr/>
        </p:nvSpPr>
        <p:spPr>
          <a:xfrm>
            <a:off x="12419555" y="6781800"/>
            <a:ext cx="671662" cy="3657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ounded Rectangle 63"/>
          <p:cNvSpPr/>
          <p:nvPr/>
        </p:nvSpPr>
        <p:spPr>
          <a:xfrm>
            <a:off x="11352857" y="7513320"/>
            <a:ext cx="671662" cy="3657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ounded Rectangle 64"/>
          <p:cNvSpPr/>
          <p:nvPr/>
        </p:nvSpPr>
        <p:spPr>
          <a:xfrm>
            <a:off x="10588148" y="7585710"/>
            <a:ext cx="728775" cy="3657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/>
          <p:cNvSpPr/>
          <p:nvPr/>
        </p:nvSpPr>
        <p:spPr>
          <a:xfrm>
            <a:off x="9921399" y="7513320"/>
            <a:ext cx="655319" cy="3657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ounded Rectangle 66"/>
          <p:cNvSpPr/>
          <p:nvPr/>
        </p:nvSpPr>
        <p:spPr>
          <a:xfrm>
            <a:off x="13243719" y="6324600"/>
            <a:ext cx="1752600" cy="162687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ounded Rectangle 67"/>
          <p:cNvSpPr/>
          <p:nvPr/>
        </p:nvSpPr>
        <p:spPr>
          <a:xfrm>
            <a:off x="13015119" y="3962400"/>
            <a:ext cx="1219200" cy="1304575"/>
          </a:xfrm>
          <a:prstGeom prst="roundRect">
            <a:avLst/>
          </a:prstGeom>
          <a:noFill/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ounded Rectangle 68"/>
          <p:cNvSpPr/>
          <p:nvPr/>
        </p:nvSpPr>
        <p:spPr>
          <a:xfrm>
            <a:off x="11519587" y="3390900"/>
            <a:ext cx="607051" cy="342900"/>
          </a:xfrm>
          <a:prstGeom prst="roundRect">
            <a:avLst/>
          </a:prstGeom>
          <a:noFill/>
          <a:ln>
            <a:solidFill>
              <a:srgbClr val="006B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 Box 14"/>
          <p:cNvSpPr txBox="1">
            <a:spLocks noChangeArrowheads="1"/>
          </p:cNvSpPr>
          <p:nvPr/>
        </p:nvSpPr>
        <p:spPr bwMode="auto">
          <a:xfrm>
            <a:off x="1081099" y="2698683"/>
            <a:ext cx="3026813" cy="1474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</a:rPr>
              <a:t>thêm gi hay d</a:t>
            </a:r>
          </a:p>
          <a:p>
            <a:pPr algn="ctr" eaLnBrk="1" hangingPunct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3600">
                <a:solidFill>
                  <a:srgbClr val="0000CC"/>
                </a:solidFill>
                <a:latin typeface="Times New Roman" pitchFamily="18" charset="0"/>
              </a:rPr>
              <a:t>....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</a:rPr>
              <a:t>ao tiếp</a:t>
            </a:r>
          </a:p>
        </p:txBody>
      </p:sp>
      <p:sp>
        <p:nvSpPr>
          <p:cNvPr id="75" name="Text Box 14"/>
          <p:cNvSpPr txBox="1">
            <a:spLocks noChangeArrowheads="1"/>
          </p:cNvSpPr>
          <p:nvPr/>
        </p:nvSpPr>
        <p:spPr bwMode="auto">
          <a:xfrm>
            <a:off x="1576236" y="3399717"/>
            <a:ext cx="885183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</a:rPr>
              <a:t>gi</a:t>
            </a:r>
          </a:p>
        </p:txBody>
      </p:sp>
      <p:sp>
        <p:nvSpPr>
          <p:cNvPr id="76" name="Text Box 14"/>
          <p:cNvSpPr txBox="1">
            <a:spLocks noChangeArrowheads="1"/>
          </p:cNvSpPr>
          <p:nvPr/>
        </p:nvSpPr>
        <p:spPr bwMode="auto">
          <a:xfrm>
            <a:off x="5869669" y="2729163"/>
            <a:ext cx="3183050" cy="125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</a:rPr>
              <a:t>thêm d hay r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US" sz="3600">
                <a:solidFill>
                  <a:srgbClr val="0000CC"/>
                </a:solidFill>
                <a:latin typeface="Times New Roman" pitchFamily="18" charset="0"/>
              </a:rPr>
              <a:t>…..</a:t>
            </a:r>
            <a:r>
              <a:rPr lang="en-US" sz="3600" b="1">
                <a:solidFill>
                  <a:srgbClr val="0000CC"/>
                </a:solidFill>
                <a:latin typeface="Times New Roman" pitchFamily="18" charset="0"/>
              </a:rPr>
              <a:t>ào dạt</a:t>
            </a:r>
          </a:p>
        </p:txBody>
      </p:sp>
      <p:sp>
        <p:nvSpPr>
          <p:cNvPr id="77" name="Text Box 14"/>
          <p:cNvSpPr txBox="1">
            <a:spLocks noChangeArrowheads="1"/>
          </p:cNvSpPr>
          <p:nvPr/>
        </p:nvSpPr>
        <p:spPr bwMode="auto">
          <a:xfrm>
            <a:off x="6213519" y="3281680"/>
            <a:ext cx="7310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80" name="Text Box 14"/>
          <p:cNvSpPr txBox="1">
            <a:spLocks noChangeArrowheads="1"/>
          </p:cNvSpPr>
          <p:nvPr/>
        </p:nvSpPr>
        <p:spPr bwMode="auto">
          <a:xfrm>
            <a:off x="1081099" y="6096000"/>
            <a:ext cx="3780620" cy="125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</a:rPr>
              <a:t>điền giáo hay dáo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</a:rPr>
              <a:t>thầy …..</a:t>
            </a:r>
          </a:p>
        </p:txBody>
      </p:sp>
      <p:sp>
        <p:nvSpPr>
          <p:cNvPr id="81" name="Text Box 14"/>
          <p:cNvSpPr txBox="1">
            <a:spLocks noChangeArrowheads="1"/>
          </p:cNvSpPr>
          <p:nvPr/>
        </p:nvSpPr>
        <p:spPr bwMode="auto">
          <a:xfrm>
            <a:off x="2899463" y="6629400"/>
            <a:ext cx="1139295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</a:rPr>
              <a:t>giáo</a:t>
            </a:r>
          </a:p>
        </p:txBody>
      </p:sp>
      <p:sp>
        <p:nvSpPr>
          <p:cNvPr id="82" name="Text Box 14"/>
          <p:cNvSpPr txBox="1">
            <a:spLocks noChangeArrowheads="1"/>
          </p:cNvSpPr>
          <p:nvPr/>
        </p:nvSpPr>
        <p:spPr bwMode="auto">
          <a:xfrm>
            <a:off x="5245706" y="6096000"/>
            <a:ext cx="3959413" cy="125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</a:rPr>
              <a:t>điền dao hay giao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0000CC"/>
                </a:solidFill>
                <a:latin typeface="Times New Roman" pitchFamily="18" charset="0"/>
              </a:rPr>
              <a:t>lưỡi ……</a:t>
            </a:r>
          </a:p>
        </p:txBody>
      </p:sp>
      <p:sp>
        <p:nvSpPr>
          <p:cNvPr id="83" name="Text Box 14"/>
          <p:cNvSpPr txBox="1">
            <a:spLocks noChangeArrowheads="1"/>
          </p:cNvSpPr>
          <p:nvPr/>
        </p:nvSpPr>
        <p:spPr bwMode="auto">
          <a:xfrm>
            <a:off x="7073214" y="6629400"/>
            <a:ext cx="1066800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</a:rPr>
              <a:t>dao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853214" y="2552700"/>
            <a:ext cx="3763920" cy="1676400"/>
          </a:xfrm>
          <a:prstGeom prst="roundRect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FFFF00"/>
                </a:solidFill>
              </a:rPr>
              <a:t>Quần đảo Trường Sa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5245706" y="2527449"/>
            <a:ext cx="3748521" cy="1676400"/>
          </a:xfrm>
          <a:prstGeom prst="roundRect">
            <a:avLst/>
          </a:prstGeom>
          <a:solidFill>
            <a:srgbClr val="18B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/>
              <a:t>Quần đảo Hoàng Sa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853213" y="5791200"/>
            <a:ext cx="3932305" cy="1676400"/>
          </a:xfrm>
          <a:prstGeom prst="roundRect">
            <a:avLst/>
          </a:prstGeom>
          <a:solidFill>
            <a:srgbClr val="FFD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>
                <a:solidFill>
                  <a:srgbClr val="FF0000"/>
                </a:solidFill>
              </a:rPr>
              <a:t>Đảo Cát Bà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5245706" y="5791200"/>
            <a:ext cx="3720796" cy="1676400"/>
          </a:xfrm>
          <a:prstGeom prst="roundRect">
            <a:avLst/>
          </a:prstGeom>
          <a:solidFill>
            <a:srgbClr val="6B9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/>
              <a:t>Đảo </a:t>
            </a:r>
          </a:p>
          <a:p>
            <a:pPr algn="ctr"/>
            <a:r>
              <a:rPr lang="en-US" sz="2500" b="1"/>
              <a:t>Bạch Long Vĩ</a:t>
            </a:r>
          </a:p>
        </p:txBody>
      </p:sp>
    </p:spTree>
    <p:extLst>
      <p:ext uri="{BB962C8B-B14F-4D97-AF65-F5344CB8AC3E}">
        <p14:creationId xmlns:p14="http://schemas.microsoft.com/office/powerpoint/2010/main" val="13591197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  <p:bldLst>
      <p:bldP spid="75" grpId="0"/>
      <p:bldP spid="77" grpId="0"/>
      <p:bldP spid="77" grpId="1"/>
      <p:bldP spid="81" grpId="0"/>
      <p:bldP spid="81" grpId="1"/>
      <p:bldP spid="83" grpId="0"/>
      <p:bldP spid="83" grpId="1"/>
      <p:bldP spid="70" grpId="0" animBg="1"/>
      <p:bldP spid="72" grpId="0" animBg="1"/>
      <p:bldP spid="71" grpId="0" animBg="1"/>
      <p:bldP spid="7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/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T</a:t>
                </a:r>
                <a:r>
                  <a:rPr lang="vi-VN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ư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16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10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2024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508919" y="1905000"/>
            <a:ext cx="4191000" cy="677108"/>
            <a:chOff x="1508919" y="1888664"/>
            <a:chExt cx="3733800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Luyện tập.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508919" y="2590800"/>
            <a:ext cx="139662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19" name="Rectangle 95"/>
          <p:cNvSpPr>
            <a:spLocks noChangeArrowheads="1"/>
          </p:cNvSpPr>
          <p:nvPr/>
        </p:nvSpPr>
        <p:spPr bwMode="auto">
          <a:xfrm>
            <a:off x="1813719" y="1258669"/>
            <a:ext cx="12801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0" algn="ctr" eaLnBrk="1" hangingPunct="1">
              <a:spcBef>
                <a:spcPts val="1800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TẬP: MỞ RỘNG VỐN TỪ  VỀ NHÀ TR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ỜNG; CÂU HỎI.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54" y="3333750"/>
            <a:ext cx="12769565" cy="49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/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T</a:t>
                </a:r>
                <a:r>
                  <a:rPr lang="vi-VN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ư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16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10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2024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474788" y="2070883"/>
            <a:ext cx="4191000" cy="677108"/>
            <a:chOff x="1478511" y="2955464"/>
            <a:chExt cx="3733800" cy="677108"/>
          </a:xfrm>
        </p:grpSpPr>
        <p:sp>
          <p:nvSpPr>
            <p:cNvPr id="10" name="Rectangle 9"/>
            <p:cNvSpPr/>
            <p:nvPr/>
          </p:nvSpPr>
          <p:spPr>
            <a:xfrm>
              <a:off x="1478511" y="29554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44693" y="3551581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8" y="2747991"/>
            <a:ext cx="14168437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27919" y="3759228"/>
            <a:ext cx="14401800" cy="4131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300"/>
              </a:spcAft>
            </a:pP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Người: thầy giáo, cô giáo, học sinh, bác bảo vệ, cô lao công, thầy giám thị, cô tổng phụ trách,...</a:t>
            </a:r>
          </a:p>
          <a:p>
            <a:pPr algn="just">
              <a:spcBef>
                <a:spcPts val="600"/>
              </a:spcBef>
              <a:spcAft>
                <a:spcPts val="300"/>
              </a:spcAft>
            </a:pP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Địa điểm: cổng trường, sân trường, hành lang, lớp học, căng tin, nhà xe, hội trường, thư viện, sân thể dục,...</a:t>
            </a:r>
          </a:p>
          <a:p>
            <a:pPr algn="just">
              <a:spcBef>
                <a:spcPts val="600"/>
              </a:spcBef>
              <a:spcAft>
                <a:spcPts val="300"/>
              </a:spcAft>
            </a:pP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Đồ vật: bàn, ghế, phấn, bảng, khăn lau, bút, thước, tẩy,...</a:t>
            </a:r>
          </a:p>
          <a:p>
            <a:pPr algn="just">
              <a:spcBef>
                <a:spcPts val="600"/>
              </a:spcBef>
              <a:spcAft>
                <a:spcPts val="300"/>
              </a:spcAft>
            </a:pP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Hoạt động: nghe, viết, nói, vẽ, viết, hát, tập thể dục,...</a:t>
            </a:r>
          </a:p>
        </p:txBody>
      </p:sp>
      <p:sp>
        <p:nvSpPr>
          <p:cNvPr id="4" name="Rectangle 3"/>
          <p:cNvSpPr/>
          <p:nvPr/>
        </p:nvSpPr>
        <p:spPr>
          <a:xfrm>
            <a:off x="1603706" y="1524000"/>
            <a:ext cx="123639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1" hangingPunct="1">
              <a:spcBef>
                <a:spcPts val="1800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TẬP: MỞ RỘNG VỐN TỪ  VỀ NHÀ TR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ỜNG; CÂU HỎI.</a:t>
            </a:r>
          </a:p>
        </p:txBody>
      </p:sp>
    </p:spTree>
    <p:extLst>
      <p:ext uri="{BB962C8B-B14F-4D97-AF65-F5344CB8AC3E}">
        <p14:creationId xmlns:p14="http://schemas.microsoft.com/office/powerpoint/2010/main" val="42613419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/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T</a:t>
                </a:r>
                <a:r>
                  <a:rPr lang="vi-VN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ư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16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10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2024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508919" y="1947208"/>
            <a:ext cx="4191000" cy="677108"/>
            <a:chOff x="1508919" y="1888664"/>
            <a:chExt cx="3733800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Luyện tập.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508919" y="2633008"/>
            <a:ext cx="139662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478598" y="3428524"/>
            <a:ext cx="139662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08919" y="5046584"/>
            <a:ext cx="139662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nay con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giặt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mi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lót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508919" y="4275892"/>
            <a:ext cx="139662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08919" y="6409492"/>
            <a:ext cx="139662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3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3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800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9" name="Rectangle 95"/>
          <p:cNvSpPr>
            <a:spLocks noChangeArrowheads="1"/>
          </p:cNvSpPr>
          <p:nvPr/>
        </p:nvSpPr>
        <p:spPr bwMode="auto">
          <a:xfrm>
            <a:off x="1894072" y="1249680"/>
            <a:ext cx="123639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lvl="0" algn="ctr" eaLnBrk="1" hangingPunct="1">
              <a:spcBef>
                <a:spcPts val="1800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TẬP: MỞ RỘNG VỐN TỪ  VỀ NHÀ TR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ỜNG; CÂU HỎI.</a:t>
            </a:r>
          </a:p>
        </p:txBody>
      </p:sp>
    </p:spTree>
    <p:extLst>
      <p:ext uri="{BB962C8B-B14F-4D97-AF65-F5344CB8AC3E}">
        <p14:creationId xmlns:p14="http://schemas.microsoft.com/office/powerpoint/2010/main" val="345000539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/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T</a:t>
                </a:r>
                <a:r>
                  <a:rPr lang="vi-VN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ư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16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10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2024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508919" y="1828800"/>
            <a:ext cx="4191000" cy="677108"/>
            <a:chOff x="1508919" y="1888664"/>
            <a:chExt cx="3733800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508919" y="2514600"/>
            <a:ext cx="139662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0" name="Rectangle 95"/>
          <p:cNvSpPr>
            <a:spLocks noChangeArrowheads="1"/>
          </p:cNvSpPr>
          <p:nvPr/>
        </p:nvSpPr>
        <p:spPr bwMode="auto">
          <a:xfrm>
            <a:off x="1894072" y="1258669"/>
            <a:ext cx="123639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lvl="0" algn="ctr" eaLnBrk="1" hangingPunct="1">
              <a:spcBef>
                <a:spcPts val="1800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TẬP: MỞ RỘNG VỐN TỪ  VỀ NHÀ TR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ỜNG; CÂU HỎI.</a:t>
            </a:r>
          </a:p>
        </p:txBody>
      </p:sp>
      <p:pic>
        <p:nvPicPr>
          <p:cNvPr id="21" name="Picture 2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120" y="3191708"/>
            <a:ext cx="14097000" cy="595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09053"/>
      </p:ext>
    </p:extLst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3882" y="4495800"/>
            <a:ext cx="9053000" cy="762000"/>
          </a:xfrm>
        </p:spPr>
        <p:txBody>
          <a:bodyPr/>
          <a:lstStyle/>
          <a:p>
            <a:pPr algn="l"/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Hỏi đáp về các nhân vật trong chuyện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5" name="Group 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/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T</a:t>
                </a:r>
                <a:r>
                  <a:rPr lang="vi-VN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ư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16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10 </a:t>
                </a:r>
                <a:r>
                  <a:rPr lang="en-US" sz="36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6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2024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6" name="Straight Connector 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" name="Rectangle 95"/>
          <p:cNvSpPr>
            <a:spLocks noChangeArrowheads="1"/>
          </p:cNvSpPr>
          <p:nvPr/>
        </p:nvSpPr>
        <p:spPr bwMode="auto">
          <a:xfrm>
            <a:off x="1894072" y="1258669"/>
            <a:ext cx="123639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lvl="0" algn="ctr" eaLnBrk="1" hangingPunct="1">
              <a:spcBef>
                <a:spcPts val="1800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TẬP: MỞ RỘNG VỐN TỪ  VỀ NHÀ TR</a:t>
            </a:r>
            <a:r>
              <a:rPr lang="vi-VN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ỜNG; CÂU HỎI.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508919" y="1828800"/>
            <a:ext cx="4191000" cy="677108"/>
            <a:chOff x="1508919" y="1888664"/>
            <a:chExt cx="3733800" cy="677108"/>
          </a:xfrm>
        </p:grpSpPr>
        <p:sp>
          <p:nvSpPr>
            <p:cNvPr id="11" name="Rectangle 10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1673234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1509078" y="2667000"/>
            <a:ext cx="138682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61919" y="5867400"/>
            <a:ext cx="81531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Ghi lại 1 -2 câu hỏi của em và bạn</a:t>
            </a:r>
          </a:p>
        </p:txBody>
      </p:sp>
      <p:sp>
        <p:nvSpPr>
          <p:cNvPr id="15" name="Cloud 14"/>
          <p:cNvSpPr/>
          <p:nvPr/>
        </p:nvSpPr>
        <p:spPr>
          <a:xfrm>
            <a:off x="442119" y="3886200"/>
            <a:ext cx="5486400" cy="3581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THẢO LUẬN NHÓM 2</a:t>
            </a:r>
          </a:p>
        </p:txBody>
      </p:sp>
    </p:spTree>
    <p:extLst>
      <p:ext uri="{BB962C8B-B14F-4D97-AF65-F5344CB8AC3E}">
        <p14:creationId xmlns:p14="http://schemas.microsoft.com/office/powerpoint/2010/main" val="183684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ÂU ĐỐ VUI VỀ ĐỒ DÙNG HỌC TẬP giúp bé PHÁT TRIỂN TRÍ THÔNG MINH - CÂU ĐỐ VUI CHO BÉ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523" y="381000"/>
            <a:ext cx="15146031" cy="845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552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9602</TotalTime>
  <Words>535</Words>
  <Application>Microsoft Office PowerPoint</Application>
  <PresentationFormat>Custom</PresentationFormat>
  <Paragraphs>66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a. Hỏi đáp về các nhân vật trong chuyện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Administrator</cp:lastModifiedBy>
  <cp:revision>1059</cp:revision>
  <dcterms:created xsi:type="dcterms:W3CDTF">2008-09-09T22:52:10Z</dcterms:created>
  <dcterms:modified xsi:type="dcterms:W3CDTF">2024-10-15T01:53:15Z</dcterms:modified>
</cp:coreProperties>
</file>