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26" r:id="rId2"/>
    <p:sldMasterId id="2147483940" r:id="rId3"/>
    <p:sldMasterId id="2147483954" r:id="rId4"/>
    <p:sldMasterId id="2147483968" r:id="rId5"/>
  </p:sldMasterIdLst>
  <p:notesMasterIdLst>
    <p:notesMasterId r:id="rId39"/>
  </p:notesMasterIdLst>
  <p:sldIdLst>
    <p:sldId id="347" r:id="rId6"/>
    <p:sldId id="349" r:id="rId7"/>
    <p:sldId id="258" r:id="rId8"/>
    <p:sldId id="259" r:id="rId9"/>
    <p:sldId id="260" r:id="rId10"/>
    <p:sldId id="261" r:id="rId11"/>
    <p:sldId id="357" r:id="rId12"/>
    <p:sldId id="358" r:id="rId13"/>
    <p:sldId id="362" r:id="rId14"/>
    <p:sldId id="359" r:id="rId15"/>
    <p:sldId id="363" r:id="rId16"/>
    <p:sldId id="360" r:id="rId17"/>
    <p:sldId id="364" r:id="rId18"/>
    <p:sldId id="361" r:id="rId19"/>
    <p:sldId id="365" r:id="rId20"/>
    <p:sldId id="366" r:id="rId21"/>
    <p:sldId id="355" r:id="rId22"/>
    <p:sldId id="338" r:id="rId23"/>
    <p:sldId id="372" r:id="rId24"/>
    <p:sldId id="367" r:id="rId25"/>
    <p:sldId id="376" r:id="rId26"/>
    <p:sldId id="368" r:id="rId27"/>
    <p:sldId id="374" r:id="rId28"/>
    <p:sldId id="378" r:id="rId29"/>
    <p:sldId id="380" r:id="rId30"/>
    <p:sldId id="342" r:id="rId31"/>
    <p:sldId id="340" r:id="rId32"/>
    <p:sldId id="343" r:id="rId33"/>
    <p:sldId id="373" r:id="rId34"/>
    <p:sldId id="353" r:id="rId35"/>
    <p:sldId id="381" r:id="rId36"/>
    <p:sldId id="351" r:id="rId37"/>
    <p:sldId id="2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E47D1-648C-4D62-BC38-B81DE530256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158F-0A06-48D4-98C0-4D590453D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0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>
              <a:latin typeface="Arial" pitchFamily="34" charset="0"/>
            </a:endParaRP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C4A206F-860E-41FA-9DF6-C13F4BE5DDDC}" type="slidenum">
              <a:rPr lang="en-US" altLang="vi-VN" sz="1200">
                <a:latin typeface="Calibri" pitchFamily="34" charset="0"/>
              </a:rPr>
              <a:pPr algn="r" eaLnBrk="1" hangingPunct="1"/>
              <a:t>30</a:t>
            </a:fld>
            <a:endParaRPr lang="en-US" altLang="vi-V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</a:t>
            </a:r>
            <a:r>
              <a:rPr lang="en-US" baseline="0"/>
              <a:t> khi hiện kết quả, thầy cô click vào hộp quá nhận thưởng. Chọn Quay về trờ lại 3 hộp quà</a:t>
            </a:r>
            <a:endParaRPr lang="en-US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5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6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18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16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2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8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3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34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88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8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3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0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0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10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6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9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0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3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1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3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1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4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61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56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0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7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2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2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07/10/2024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6006_JuiceD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5" descr="3d butter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1" y="1676402"/>
            <a:ext cx="80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AutoShape 17"/>
          <p:cNvSpPr>
            <a:spLocks noChangeArrowheads="1"/>
          </p:cNvSpPr>
          <p:nvPr/>
        </p:nvSpPr>
        <p:spPr bwMode="auto">
          <a:xfrm>
            <a:off x="1524001" y="228600"/>
            <a:ext cx="1331913" cy="1231900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18"/>
          <p:cNvSpPr>
            <a:spLocks noChangeArrowheads="1"/>
          </p:cNvSpPr>
          <p:nvPr/>
        </p:nvSpPr>
        <p:spPr bwMode="auto">
          <a:xfrm>
            <a:off x="9144002" y="5410202"/>
            <a:ext cx="1185863" cy="1260475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19"/>
          <p:cNvSpPr>
            <a:spLocks noChangeArrowheads="1"/>
          </p:cNvSpPr>
          <p:nvPr/>
        </p:nvSpPr>
        <p:spPr bwMode="auto">
          <a:xfrm>
            <a:off x="9144000" y="228602"/>
            <a:ext cx="1187451" cy="1260475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20"/>
          <p:cNvSpPr>
            <a:spLocks noChangeArrowheads="1"/>
          </p:cNvSpPr>
          <p:nvPr/>
        </p:nvSpPr>
        <p:spPr bwMode="auto">
          <a:xfrm>
            <a:off x="1524001" y="5410200"/>
            <a:ext cx="1260475" cy="1195388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0" name="Picture 21" descr="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41952">
            <a:off x="1752600" y="4114802"/>
            <a:ext cx="990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3" descr="blumen-pflanzen1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981200"/>
            <a:ext cx="114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6" descr="mous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525000" y="4114800"/>
            <a:ext cx="1143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WordArt 13"/>
          <p:cNvSpPr>
            <a:spLocks noChangeArrowheads="1" noChangeShapeType="1" noTextEdit="1"/>
          </p:cNvSpPr>
          <p:nvPr/>
        </p:nvSpPr>
        <p:spPr bwMode="auto">
          <a:xfrm>
            <a:off x="2895600" y="228602"/>
            <a:ext cx="69342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ỂU HỌ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TÂN VIÊN</a:t>
            </a:r>
          </a:p>
        </p:txBody>
      </p:sp>
      <p:sp>
        <p:nvSpPr>
          <p:cNvPr id="3084" name="WordArt 14"/>
          <p:cNvSpPr>
            <a:spLocks noChangeArrowheads="1" noChangeShapeType="1" noTextEdit="1"/>
          </p:cNvSpPr>
          <p:nvPr/>
        </p:nvSpPr>
        <p:spPr bwMode="auto">
          <a:xfrm>
            <a:off x="3810000" y="1265600"/>
            <a:ext cx="4481744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 - LỚP  3 A</a:t>
            </a:r>
          </a:p>
        </p:txBody>
      </p:sp>
      <p:sp>
        <p:nvSpPr>
          <p:cNvPr id="3085" name="WordArt 15"/>
          <p:cNvSpPr>
            <a:spLocks noChangeArrowheads="1" noChangeShapeType="1" noTextEdit="1"/>
          </p:cNvSpPr>
          <p:nvPr/>
        </p:nvSpPr>
        <p:spPr bwMode="auto">
          <a:xfrm>
            <a:off x="1981200" y="3200402"/>
            <a:ext cx="5105400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6" name="WordArt 16"/>
          <p:cNvSpPr>
            <a:spLocks noChangeArrowheads="1" noChangeShapeType="1" noTextEdit="1"/>
          </p:cNvSpPr>
          <p:nvPr/>
        </p:nvSpPr>
        <p:spPr bwMode="auto">
          <a:xfrm>
            <a:off x="2819401" y="5334002"/>
            <a:ext cx="71247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 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ĐẶNG THỊ YẾN</a:t>
            </a:r>
          </a:p>
        </p:txBody>
      </p:sp>
      <p:sp>
        <p:nvSpPr>
          <p:cNvPr id="15" name="WordArt 14"/>
          <p:cNvSpPr>
            <a:spLocks noChangeArrowheads="1" noChangeShapeType="1" noTextEdit="1"/>
          </p:cNvSpPr>
          <p:nvPr/>
        </p:nvSpPr>
        <p:spPr bwMode="auto">
          <a:xfrm>
            <a:off x="3087756" y="2981757"/>
            <a:ext cx="7015031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Bài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Bảng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nhân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9,bảng chia 9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20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40 : 8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x 8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281751" y="5283871"/>
            <a:ext cx="3264203" cy="1519786"/>
            <a:chOff x="1532412" y="2578575"/>
            <a:chExt cx="3265382" cy="1251141"/>
          </a:xfrm>
        </p:grpSpPr>
        <p:sp>
          <p:nvSpPr>
            <p:cNvPr id="31" name="Rounded Rectangle 30"/>
            <p:cNvSpPr/>
            <p:nvPr/>
          </p:nvSpPr>
          <p:spPr>
            <a:xfrm>
              <a:off x="2154356" y="2624058"/>
              <a:ext cx="2643438" cy="71956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400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4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32412" y="2578575"/>
              <a:ext cx="1023582" cy="889247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155451" y="3999192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1 x 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318156" y="5438055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27740" y="2721672"/>
              <a:ext cx="632066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55451" y="5382333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  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4818" y="2760875"/>
              <a:ext cx="603202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05" y="290194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06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06168" y="689984"/>
              <a:ext cx="286104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: 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5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9"/>
            <a:ext cx="3734295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9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1" y="1115509"/>
            <a:ext cx="3166151" cy="2030714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422446" y="5100508"/>
            <a:ext cx="1351446" cy="1351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5009758" y="5107337"/>
            <a:ext cx="1386098" cy="138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6900506" y="5327353"/>
            <a:ext cx="1347370" cy="134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7593218" y="5309133"/>
            <a:ext cx="1302307" cy="1302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3723377" y="5182294"/>
            <a:ext cx="1399829" cy="13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61044" y="0"/>
            <a:ext cx="11858171" cy="66865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15791"/>
            <a:ext cx="864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1. a)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80329" y="1192499"/>
          <a:ext cx="6938683" cy="533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74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573919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05806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661605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6775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729170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5924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457201"/>
            <a:ext cx="3746179" cy="36774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/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+  9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1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4243845"/>
            <a:ext cx="3692391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x 3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3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x 3 = 12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076881" y="302771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606700" y="3537941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5824880" y="3023669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 rot="5400000">
            <a:off x="5608094" y="2352533"/>
            <a:ext cx="1407864" cy="12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5854017" y="1265161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598898" y="1828800"/>
            <a:ext cx="6414243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251220" y="4174148"/>
            <a:ext cx="4739016" cy="101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8565781" y="4222380"/>
            <a:ext cx="4800600" cy="1344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52686" y="6575612"/>
            <a:ext cx="6279773" cy="268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0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>
                <a:solidFill>
                  <a:srgbClr val="FFFF00"/>
                </a:solidFill>
                <a:latin typeface="Verdana"/>
                <a:cs typeface="Arial"/>
              </a:rPr>
              <a:t>Thừa</a:t>
            </a:r>
            <a:r>
              <a:rPr lang="en-US" sz="1900" b="1" dirty="0">
                <a:solidFill>
                  <a:srgbClr val="FFFF00"/>
                </a:solidFill>
                <a:latin typeface="Verdana"/>
                <a:cs typeface="Arial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Verdan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2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hừa</a:t>
            </a:r>
            <a:r>
              <a:rPr kumimoji="0" lang="en-US" sz="19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6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1187953" y="4375247"/>
            <a:ext cx="9432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>
                <a:solidFill>
                  <a:srgbClr val="FFFF00"/>
                </a:solidFill>
                <a:latin typeface="Verdana"/>
                <a:cs typeface="Arial"/>
              </a:rPr>
              <a:t>Tích</a:t>
            </a: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4" grpId="0" animBg="1"/>
      <p:bldP spid="25" grpId="0" animBg="1"/>
      <p:bldP spid="29" grpId="0" animBg="1"/>
      <p:bldP spid="35" grpId="0" animBg="1"/>
      <p:bldP spid="70" grpId="0" animBg="1"/>
      <p:bldP spid="70" grpId="1" animBg="1"/>
      <p:bldP spid="71" grpId="0"/>
      <p:bldP spid="71" grpId="1"/>
      <p:bldP spid="72" grpId="0" animBg="1"/>
      <p:bldP spid="72" grpId="1" animBg="1"/>
      <p:bldP spid="73" grpId="0"/>
      <p:bldP spid="73" grpId="1"/>
      <p:bldP spid="76" grpId="0" animBg="1"/>
      <p:bldP spid="76" grpId="1" animBg="1"/>
      <p:bldP spid="77" grpId="0"/>
      <p:bldP spid="7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3 x 5 = ?         </a:t>
            </a:r>
            <a:endParaRPr kumimoji="0" lang="en-US" altLang="zh-CN" sz="2500" b="1" i="0" u="none" strike="noStrike" kern="1200" cap="none" spc="0" normalizeH="0" baseline="0" noProof="0" dirty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51721" y="3419061"/>
            <a:ext cx="4293705" cy="26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804451" y="2610680"/>
            <a:ext cx="1020420" cy="397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40638" y="2868687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73768" y="178863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51802" y="29084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24200" y="1695450"/>
            <a:ext cx="5943600" cy="3467100"/>
            <a:chOff x="2836817" y="426444"/>
            <a:chExt cx="5943600" cy="4622973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8439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87669" y="-174448"/>
                <a:ext cx="5943600" cy="4438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0" name="TextBox 9"/>
              <p:cNvSpPr txBox="1">
                <a:spLocks noChangeArrowheads="1"/>
              </p:cNvSpPr>
              <p:nvPr/>
            </p:nvSpPr>
            <p:spPr bwMode="auto"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035.447.3852</a:t>
                </a:r>
              </a:p>
            </p:txBody>
          </p:sp>
          <p:sp>
            <p:nvSpPr>
              <p:cNvPr id="18441" name="TextBox 10"/>
              <p:cNvSpPr txBox="1">
                <a:spLocks noChangeArrowheads="1"/>
              </p:cNvSpPr>
              <p:nvPr/>
            </p:nvSpPr>
            <p:spPr bwMode="auto"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LAN H</a:t>
                </a:r>
                <a:r>
                  <a:rPr lang="vi-VN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ƯƠN</a:t>
                </a:r>
                <a:r>
                  <a:rPr 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</a:p>
            </p:txBody>
          </p:sp>
        </p:grpSp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9524" y="4288589"/>
              <a:ext cx="760828" cy="760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72" y="3"/>
            <a:ext cx="121920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3512" y="3116265"/>
            <a:ext cx="7823200" cy="83099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95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2025085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278297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62399" y="927846"/>
          <a:ext cx="6891130" cy="561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487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569988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0165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657071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672902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72417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6233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8283004" y="1001614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041263" y="4138241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33067" y="2738400"/>
            <a:ext cx="2855005" cy="1383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518212" y="4572000"/>
            <a:ext cx="3818964" cy="134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8284108" y="4071005"/>
            <a:ext cx="482647" cy="54133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" y="834887"/>
            <a:ext cx="3816625" cy="3286539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>
                <a:latin typeface="Times New Roman" pitchFamily="18" charset="0"/>
                <a:cs typeface="Times New Roman" pitchFamily="18" charset="0"/>
              </a:rPr>
              <a:t>- Các ô còn lại ở trong bảng sau hàng và cột thứ nhất là </a:t>
            </a:r>
            <a:r>
              <a:rPr lang="nl-NL" b="1" dirty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  của các phép tính trong các bảng chia từ 2 đến 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>
                <a:latin typeface="Times New Roman" pitchFamily="18" charset="0"/>
                <a:cs typeface="Times New Roman" pitchFamily="18" charset="0"/>
              </a:rPr>
              <a:t>+ Mỗi số trong 1 ô là </a:t>
            </a:r>
            <a:r>
              <a:rPr lang="nl-NL" b="1" dirty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 của hai số mà 1 số ở hàng &amp; 1 số ở cột tương ứng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 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193672A-986B-4412-81BF-EEB7F11AB773}"/>
              </a:ext>
            </a:extLst>
          </p:cNvPr>
          <p:cNvSpPr/>
          <p:nvPr/>
        </p:nvSpPr>
        <p:spPr>
          <a:xfrm>
            <a:off x="1" y="4108174"/>
            <a:ext cx="3909390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42 : 6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6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42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42 : 6 = 7</a:t>
            </a:r>
          </a:p>
        </p:txBody>
      </p:sp>
      <p:sp>
        <p:nvSpPr>
          <p:cNvPr id="22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4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9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1187953" y="4294565"/>
            <a:ext cx="943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558553" y="1559859"/>
            <a:ext cx="6306671" cy="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2111188" y="4074458"/>
            <a:ext cx="4935071" cy="1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12341" y="6508376"/>
            <a:ext cx="6185647" cy="53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8390965" y="4128246"/>
            <a:ext cx="4935071" cy="13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44" grpId="0" animBg="1"/>
      <p:bldP spid="45" grpId="0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  <p:bldP spid="29" grpId="0" animBg="1"/>
      <p:bldP spid="29" grpId="1" animBg="1"/>
      <p:bldP spid="30" grpId="0"/>
      <p:bldP spid="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72 : 8 = ?         </a:t>
            </a:r>
            <a:endParaRPr kumimoji="0" lang="en-US" altLang="zh-CN" sz="2500" b="1" i="0" u="none" strike="noStrike" kern="1200" cap="none" spc="0" normalizeH="0" baseline="0" noProof="0" dirty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91478" y="6109252"/>
            <a:ext cx="869342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9921089" y="175550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1924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9967471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8686802" y="3955775"/>
            <a:ext cx="3644344" cy="5300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490330" y="934274"/>
            <a:ext cx="4585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1. a)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1524000"/>
            <a:ext cx="4019323" cy="506233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457202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1341657"/>
            <a:ext cx="4019323" cy="454230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58832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9026" y="1245609"/>
            <a:ext cx="118076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00" b="1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500" b="1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1b)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4 x 6       7 x 8        15 : 3           40 : 5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1200" cap="none" spc="0" normalizeH="0" baseline="0" noProof="0" dirty="0">
              <a:ln w="0">
                <a:noFill/>
              </a:ln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07165" y="3909391"/>
            <a:ext cx="5897218" cy="132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5055" y="403487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78307" y="3451782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60515" y="286206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8550" y="506854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80394" y="178200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6767072" y="3412026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907298" y="39752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8549" y="289519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920550" y="1788634"/>
            <a:ext cx="509451" cy="4681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6753819" y="178200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6665075" y="2824481"/>
            <a:ext cx="1298964" cy="1325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53547" y="5479774"/>
            <a:ext cx="7984436" cy="9939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860916" y="506854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7819282" y="3658102"/>
            <a:ext cx="3178881" cy="64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07773" y="3372678"/>
            <a:ext cx="4962940" cy="19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5678557" y="2604055"/>
            <a:ext cx="1066796" cy="6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54157" y="4426226"/>
            <a:ext cx="8143460" cy="46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7951310" y="3180525"/>
            <a:ext cx="1842049" cy="1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3" grpId="0" animBg="1"/>
      <p:bldP spid="14" grpId="0" animBg="1"/>
      <p:bldP spid="17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7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692624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70000"/>
              </a:lnSpc>
              <a:defRPr/>
            </a:pPr>
            <a:r>
              <a:rPr lang="en-US" altLang="zh-CN" sz="3200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lang="en-US" altLang="zh-CN" sz="32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lang="en-US" altLang="zh-CN" sz="32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32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09 </a:t>
            </a:r>
            <a:r>
              <a:rPr lang="en-US" altLang="zh-CN" sz="3200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32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10 </a:t>
            </a:r>
            <a:r>
              <a:rPr lang="en-US" altLang="zh-CN" sz="3200" dirty="0" err="1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lang="en-US" altLang="zh-CN" sz="32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2023</a:t>
            </a:r>
            <a:endParaRPr lang="zh-CN" altLang="en-US" sz="3200" dirty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036BA-EFBF-4A6F-B096-9AA96F6DE86F}"/>
              </a:ext>
            </a:extLst>
          </p:cNvPr>
          <p:cNvSpPr txBox="1"/>
          <p:nvPr/>
        </p:nvSpPr>
        <p:spPr>
          <a:xfrm>
            <a:off x="962026" y="2650962"/>
            <a:ext cx="1003935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AC4A2-B7D5-4B96-B7E6-A2423536A5D4}"/>
              </a:ext>
            </a:extLst>
          </p:cNvPr>
          <p:cNvSpPr txBox="1"/>
          <p:nvPr/>
        </p:nvSpPr>
        <p:spPr>
          <a:xfrm>
            <a:off x="1647826" y="3854132"/>
            <a:ext cx="1008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 x 6                7 x 8             15 : 3                40 : 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A4DD7C-86BA-4309-9EF9-19FD517EAC57}"/>
              </a:ext>
            </a:extLst>
          </p:cNvPr>
          <p:cNvSpPr txBox="1"/>
          <p:nvPr/>
        </p:nvSpPr>
        <p:spPr>
          <a:xfrm>
            <a:off x="1112814" y="4747027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6 = 24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4DD7C-86BA-4309-9EF9-19FD517EAC57}"/>
              </a:ext>
            </a:extLst>
          </p:cNvPr>
          <p:cNvSpPr txBox="1"/>
          <p:nvPr/>
        </p:nvSpPr>
        <p:spPr>
          <a:xfrm>
            <a:off x="3766369" y="4764956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x 8 = 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4DD7C-86BA-4309-9EF9-19FD517EAC57}"/>
              </a:ext>
            </a:extLst>
          </p:cNvPr>
          <p:cNvSpPr txBox="1"/>
          <p:nvPr/>
        </p:nvSpPr>
        <p:spPr>
          <a:xfrm>
            <a:off x="6487160" y="4782886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: 3 =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4DD7C-86BA-4309-9EF9-19FD517EAC57}"/>
              </a:ext>
            </a:extLst>
          </p:cNvPr>
          <p:cNvSpPr txBox="1"/>
          <p:nvPr/>
        </p:nvSpPr>
        <p:spPr>
          <a:xfrm>
            <a:off x="9117496" y="4753657"/>
            <a:ext cx="262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: 5 = 8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0" y="1709529"/>
            <a:ext cx="11858171" cy="4956313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13991" y="1576090"/>
            <a:ext cx="1844896" cy="1569660"/>
            <a:chOff x="1549411" y="794220"/>
            <a:chExt cx="672832" cy="1569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411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666727" y="794220"/>
              <a:ext cx="5555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72734-5882-4560-AA96-EA8EBC38BD3F}"/>
              </a:ext>
            </a:extLst>
          </p:cNvPr>
          <p:cNvSpPr txBox="1"/>
          <p:nvPr/>
        </p:nvSpPr>
        <p:spPr>
          <a:xfrm>
            <a:off x="1979815" y="1580509"/>
            <a:ext cx="1287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A5BCBD81-5BDA-4944-8EBE-6F40231A2800}"/>
              </a:ext>
            </a:extLst>
          </p:cNvPr>
          <p:cNvGraphicFramePr>
            <a:graphicFrameLocks noGrp="1"/>
          </p:cNvGraphicFramePr>
          <p:nvPr/>
        </p:nvGraphicFramePr>
        <p:xfrm>
          <a:off x="2573368" y="2133282"/>
          <a:ext cx="6703563" cy="1851660"/>
        </p:xfrm>
        <a:graphic>
          <a:graphicData uri="http://schemas.openxmlformats.org/drawingml/2006/table">
            <a:tbl>
              <a:tblPr firstRow="1" bandRow="1"/>
              <a:tblGrid>
                <a:gridCol w="2065472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48455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1222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41312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</a:tblGrid>
              <a:tr h="50810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40351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0810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C4C5C3E-6CCA-424E-B962-192F3BDC58FA}"/>
              </a:ext>
            </a:extLst>
          </p:cNvPr>
          <p:cNvSpPr/>
          <p:nvPr/>
        </p:nvSpPr>
        <p:spPr>
          <a:xfrm>
            <a:off x="6514239" y="3407434"/>
            <a:ext cx="901016" cy="46220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1F85AA-3393-41ED-88B0-AD32BCFF31A6}"/>
              </a:ext>
            </a:extLst>
          </p:cNvPr>
          <p:cNvSpPr/>
          <p:nvPr/>
        </p:nvSpPr>
        <p:spPr>
          <a:xfrm>
            <a:off x="8002616" y="3407432"/>
            <a:ext cx="901016" cy="51521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FD160-5E82-43C7-B83F-E42C4E28C5D3}"/>
              </a:ext>
            </a:extLst>
          </p:cNvPr>
          <p:cNvSpPr txBox="1"/>
          <p:nvPr/>
        </p:nvSpPr>
        <p:spPr>
          <a:xfrm>
            <a:off x="1140741" y="2229669"/>
            <a:ext cx="74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E9CA0-3EDB-47FA-B9DA-F906694BBAA1}"/>
              </a:ext>
            </a:extLst>
          </p:cNvPr>
          <p:cNvSpPr txBox="1"/>
          <p:nvPr/>
        </p:nvSpPr>
        <p:spPr>
          <a:xfrm>
            <a:off x="1087728" y="4297017"/>
            <a:ext cx="741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A5BCBD81-5BDA-4944-8EBE-6F40231A2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40071"/>
              </p:ext>
            </p:extLst>
          </p:nvPr>
        </p:nvGraphicFramePr>
        <p:xfrm>
          <a:off x="2375039" y="4257364"/>
          <a:ext cx="6913114" cy="1851660"/>
        </p:xfrm>
        <a:graphic>
          <a:graphicData uri="http://schemas.openxmlformats.org/drawingml/2006/table">
            <a:tbl>
              <a:tblPr firstRow="1" bandRow="1"/>
              <a:tblGrid>
                <a:gridCol w="2343151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785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59491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261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</a:tblGrid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3C4C5C3E-6CCA-424E-B962-192F3BDC58FA}"/>
              </a:ext>
            </a:extLst>
          </p:cNvPr>
          <p:cNvSpPr/>
          <p:nvPr/>
        </p:nvSpPr>
        <p:spPr>
          <a:xfrm>
            <a:off x="6297235" y="5567541"/>
            <a:ext cx="901016" cy="50195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</a:t>
            </a:r>
          </a:p>
        </p:txBody>
      </p:sp>
      <p:sp>
        <p:nvSpPr>
          <p:cNvPr id="15" name="Rectangle: Rounded Corners 29">
            <a:extLst>
              <a:ext uri="{FF2B5EF4-FFF2-40B4-BE49-F238E27FC236}">
                <a16:creationId xmlns:a16="http://schemas.microsoft.com/office/drawing/2014/main" id="{631F85AA-3393-41ED-88B0-AD32BCFF31A6}"/>
              </a:ext>
            </a:extLst>
          </p:cNvPr>
          <p:cNvSpPr/>
          <p:nvPr/>
        </p:nvSpPr>
        <p:spPr>
          <a:xfrm>
            <a:off x="7902528" y="5554290"/>
            <a:ext cx="901016" cy="50195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692624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FB0D4-8A1F-4551-973E-CFAEE8F5EB88}"/>
              </a:ext>
            </a:extLst>
          </p:cNvPr>
          <p:cNvSpPr txBox="1"/>
          <p:nvPr/>
        </p:nvSpPr>
        <p:spPr>
          <a:xfrm>
            <a:off x="628651" y="1000126"/>
            <a:ext cx="111156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Mỗi túi có 9 quả cam. Hỏi 4 túi như vậy có bao nhiêu quả cam?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ABDD29-3A3A-41E9-8D07-E6887DB2E086}"/>
              </a:ext>
            </a:extLst>
          </p:cNvPr>
          <p:cNvCxnSpPr/>
          <p:nvPr/>
        </p:nvCxnSpPr>
        <p:spPr>
          <a:xfrm>
            <a:off x="1219201" y="1466850"/>
            <a:ext cx="3312459" cy="1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891E7B-B921-4B79-AFE2-E99333A3EACB}"/>
              </a:ext>
            </a:extLst>
          </p:cNvPr>
          <p:cNvCxnSpPr>
            <a:cxnSpLocks/>
          </p:cNvCxnSpPr>
          <p:nvPr/>
        </p:nvCxnSpPr>
        <p:spPr>
          <a:xfrm>
            <a:off x="5446059" y="1465729"/>
            <a:ext cx="147917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8F0737-A21C-41BA-AB16-1588D53E155D}"/>
              </a:ext>
            </a:extLst>
          </p:cNvPr>
          <p:cNvCxnSpPr>
            <a:cxnSpLocks/>
          </p:cNvCxnSpPr>
          <p:nvPr/>
        </p:nvCxnSpPr>
        <p:spPr>
          <a:xfrm>
            <a:off x="8193746" y="1466850"/>
            <a:ext cx="2940420" cy="1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19359562-C1B4-4B6E-B2A9-877AE211D063}"/>
              </a:ext>
            </a:extLst>
          </p:cNvPr>
          <p:cNvSpPr/>
          <p:nvPr/>
        </p:nvSpPr>
        <p:spPr>
          <a:xfrm>
            <a:off x="3762371" y="2384846"/>
            <a:ext cx="7620000" cy="2696210"/>
          </a:xfrm>
          <a:prstGeom prst="roundRect">
            <a:avLst>
              <a:gd name="adj" fmla="val 26580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4 túi như vậy có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ố quả cam là: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nn-NO" sz="3200" dirty="0">
                <a:latin typeface="Times New Roman" pitchFamily="18" charset="0"/>
                <a:cs typeface="Times New Roman" pitchFamily="18" charset="0"/>
              </a:rPr>
              <a:t>9 x 4 = 36 (quả)</a:t>
            </a:r>
          </a:p>
          <a:p>
            <a:pPr lvl="0" algn="ctr">
              <a:lnSpc>
                <a:spcPct val="130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36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cam.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754" y="2286002"/>
            <a:ext cx="11929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117" y="2998694"/>
            <a:ext cx="24144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:  9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3541062"/>
            <a:ext cx="26372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: …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cam ?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animBg="1"/>
      <p:bldP spid="35" grpId="1" animBg="1"/>
      <p:bldP spid="9" grpId="0"/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FB0D4-8A1F-4551-973E-CFAEE8F5EB88}"/>
              </a:ext>
            </a:extLst>
          </p:cNvPr>
          <p:cNvSpPr txBox="1"/>
          <p:nvPr/>
        </p:nvSpPr>
        <p:spPr>
          <a:xfrm>
            <a:off x="628652" y="462246"/>
            <a:ext cx="77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hai số lớn hơn 1 và có tích là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4BEA7-1554-4E86-828A-BC669456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9" y="2085979"/>
            <a:ext cx="4548585" cy="454858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682C96E7-ACCC-4B8A-8EB5-6B9F58458F3C}"/>
              </a:ext>
            </a:extLst>
          </p:cNvPr>
          <p:cNvSpPr/>
          <p:nvPr/>
        </p:nvSpPr>
        <p:spPr>
          <a:xfrm>
            <a:off x="9465099" y="2163833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54EFA-6C82-426B-B505-215BD9C0AD8A}"/>
              </a:ext>
            </a:extLst>
          </p:cNvPr>
          <p:cNvSpPr txBox="1"/>
          <p:nvPr/>
        </p:nvSpPr>
        <p:spPr>
          <a:xfrm>
            <a:off x="900953" y="3120834"/>
            <a:ext cx="8095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x 9 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          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x 6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8198F-D7F6-4CA4-97B8-47C7726A58CB}"/>
              </a:ext>
            </a:extLst>
          </p:cNvPr>
          <p:cNvSpPr txBox="1"/>
          <p:nvPr/>
        </p:nvSpPr>
        <p:spPr>
          <a:xfrm>
            <a:off x="628651" y="4537762"/>
            <a:ext cx="8362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cs typeface="Arial" panose="020B0604020202020204" pitchFamily="34" charset="0"/>
              </a:rPr>
              <a:t>Vậy hai số </a:t>
            </a:r>
            <a:r>
              <a:rPr lang="en-US" sz="4000" b="1" dirty="0" err="1">
                <a:cs typeface="Times New Roman" pitchFamily="18" charset="0"/>
              </a:rPr>
              <a:t>tìm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được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vi-VN" sz="4000" b="1" dirty="0">
                <a:cs typeface="Arial" panose="020B0604020202020204" pitchFamily="34" charset="0"/>
              </a:rPr>
              <a:t>là 2 và 9 </a:t>
            </a:r>
            <a:endParaRPr lang="en-US" sz="4000" b="1" dirty="0">
              <a:cs typeface="Arial" panose="020B0604020202020204" pitchFamily="34" charset="0"/>
            </a:endParaRPr>
          </a:p>
          <a:p>
            <a:r>
              <a:rPr lang="vi-VN" sz="4000" b="1" dirty="0">
                <a:cs typeface="Arial" panose="020B0604020202020204" pitchFamily="34" charset="0"/>
              </a:rPr>
              <a:t>hoặc 3 và 6</a:t>
            </a:r>
            <a:endParaRPr lang="en-US" sz="40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2958915" y="990042"/>
            <a:ext cx="1724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5321117" y="1030383"/>
            <a:ext cx="2130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D54EFA-6C82-426B-B505-215BD9C0AD8A}"/>
              </a:ext>
            </a:extLst>
          </p:cNvPr>
          <p:cNvSpPr txBox="1"/>
          <p:nvPr/>
        </p:nvSpPr>
        <p:spPr>
          <a:xfrm>
            <a:off x="774888" y="1121705"/>
            <a:ext cx="2734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x 18          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x 9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 x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2414" y="186914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☑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14" y="1268511"/>
            <a:ext cx="6495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6897" y="246529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☑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8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2" grpId="0"/>
      <p:bldP spid="11" grpId="0"/>
      <p:bldP spid="13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FB0D4-8A1F-4551-973E-CFAEE8F5EB88}"/>
              </a:ext>
            </a:extLst>
          </p:cNvPr>
          <p:cNvSpPr txBox="1"/>
          <p:nvPr/>
        </p:nvSpPr>
        <p:spPr>
          <a:xfrm>
            <a:off x="628652" y="462246"/>
            <a:ext cx="77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hai số có tích là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4BEA7-1554-4E86-828A-BC669456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9" y="2085979"/>
            <a:ext cx="4548585" cy="454858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682C96E7-ACCC-4B8A-8EB5-6B9F58458F3C}"/>
              </a:ext>
            </a:extLst>
          </p:cNvPr>
          <p:cNvSpPr/>
          <p:nvPr/>
        </p:nvSpPr>
        <p:spPr>
          <a:xfrm>
            <a:off x="9465099" y="2163833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8198F-D7F6-4CA4-97B8-47C7726A58CB}"/>
              </a:ext>
            </a:extLst>
          </p:cNvPr>
          <p:cNvSpPr txBox="1"/>
          <p:nvPr/>
        </p:nvSpPr>
        <p:spPr>
          <a:xfrm>
            <a:off x="628651" y="4806702"/>
            <a:ext cx="8362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cs typeface="Arial" panose="020B0604020202020204" pitchFamily="34" charset="0"/>
              </a:rPr>
              <a:t>Vậy </a:t>
            </a:r>
            <a:r>
              <a:rPr lang="en-US" sz="4000" b="1" dirty="0" err="1">
                <a:cs typeface="Arial" panose="020B0604020202020204" pitchFamily="34" charset="0"/>
              </a:rPr>
              <a:t>hai</a:t>
            </a:r>
            <a:r>
              <a:rPr lang="vi-VN" sz="4000" b="1" dirty="0">
                <a:cs typeface="Arial" panose="020B0604020202020204" pitchFamily="34" charset="0"/>
              </a:rPr>
              <a:t> số </a:t>
            </a:r>
            <a:r>
              <a:rPr lang="en-US" sz="4000" b="1" dirty="0" err="1">
                <a:cs typeface="Times New Roman" pitchFamily="18" charset="0"/>
              </a:rPr>
              <a:t>tìm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được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vi-VN" sz="4000" b="1" dirty="0">
                <a:cs typeface="Arial" panose="020B0604020202020204" pitchFamily="34" charset="0"/>
              </a:rPr>
              <a:t>là 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4000" b="1" dirty="0" err="1">
                <a:cs typeface="Arial" panose="020B0604020202020204" pitchFamily="34" charset="0"/>
              </a:rPr>
              <a:t>hoặc</a:t>
            </a:r>
            <a:r>
              <a:rPr lang="en-US" sz="4000" b="1" dirty="0">
                <a:cs typeface="Arial" panose="020B0604020202020204" pitchFamily="34" charset="0"/>
              </a:rPr>
              <a:t>  </a:t>
            </a:r>
          </a:p>
          <a:p>
            <a:r>
              <a:rPr lang="vi-VN" sz="4000" b="1" dirty="0">
                <a:cs typeface="Arial" panose="020B0604020202020204" pitchFamily="34" charset="0"/>
              </a:rPr>
              <a:t>2 và 9 hoặc 3 và 6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54EFA-6C82-426B-B505-215BD9C0AD8A}"/>
              </a:ext>
            </a:extLst>
          </p:cNvPr>
          <p:cNvSpPr txBox="1"/>
          <p:nvPr/>
        </p:nvSpPr>
        <p:spPr>
          <a:xfrm>
            <a:off x="774888" y="2170571"/>
            <a:ext cx="27347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1 x 18          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x 9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 x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850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27" y="1278549"/>
            <a:ext cx="4729603" cy="3610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34" y="2366245"/>
            <a:ext cx="3916272" cy="4697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353" y="1887154"/>
            <a:ext cx="3159268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599" b="0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bảy</a:t>
            </a:r>
            <a:r>
              <a:rPr kumimoji="0" lang="en-US" sz="2599" b="0" i="0" u="none" strike="noStrike" kern="1200" cap="none" spc="0" normalizeH="0" noProof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542" y="2267771"/>
            <a:ext cx="3313079" cy="83077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05801" y="1202431"/>
            <a:ext cx="5675661" cy="3762656"/>
            <a:chOff x="1323833" y="429251"/>
            <a:chExt cx="7352881" cy="41746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10391" y="1866644"/>
              <a:ext cx="5298010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641600" y="2616929"/>
            <a:ext cx="2235200" cy="796925"/>
            <a:chOff x="479947" y="2055125"/>
            <a:chExt cx="1676400" cy="914400"/>
          </a:xfrm>
        </p:grpSpPr>
        <p:sp>
          <p:nvSpPr>
            <p:cNvPr id="43042" name="TextBox 7"/>
            <p:cNvSpPr txBox="1">
              <a:spLocks noChangeArrowheads="1"/>
            </p:cNvSpPr>
            <p:nvPr/>
          </p:nvSpPr>
          <p:spPr bwMode="auto">
            <a:xfrm>
              <a:off x="533922" y="2284636"/>
              <a:ext cx="1371600" cy="547377"/>
            </a:xfrm>
            <a:prstGeom prst="rect">
              <a:avLst/>
            </a:prstGeom>
            <a:no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10 x 0</a:t>
              </a:r>
            </a:p>
          </p:txBody>
        </p:sp>
        <p:sp>
          <p:nvSpPr>
            <p:cNvPr id="19" name="Cloud 18"/>
            <p:cNvSpPr>
              <a:spLocks noChangeArrowheads="1"/>
            </p:cNvSpPr>
            <p:nvPr/>
          </p:nvSpPr>
          <p:spPr bwMode="auto">
            <a:xfrm>
              <a:off x="479947" y="2055125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38100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5181601" y="2209800"/>
            <a:ext cx="2838451" cy="914400"/>
            <a:chOff x="206991" y="3556378"/>
            <a:chExt cx="1676400" cy="914400"/>
          </a:xfrm>
        </p:grpSpPr>
        <p:sp>
          <p:nvSpPr>
            <p:cNvPr id="43040" name="TextBox 14"/>
            <p:cNvSpPr txBox="1">
              <a:spLocks noChangeArrowheads="1"/>
            </p:cNvSpPr>
            <p:nvPr/>
          </p:nvSpPr>
          <p:spPr bwMode="auto">
            <a:xfrm>
              <a:off x="477015" y="3751641"/>
              <a:ext cx="971337" cy="4770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 x 9  </a:t>
              </a:r>
            </a:p>
          </p:txBody>
        </p:sp>
        <p:sp>
          <p:nvSpPr>
            <p:cNvPr id="20" name="Cloud 19"/>
            <p:cNvSpPr>
              <a:spLocks noChangeArrowheads="1"/>
            </p:cNvSpPr>
            <p:nvPr/>
          </p:nvSpPr>
          <p:spPr bwMode="auto">
            <a:xfrm>
              <a:off x="206991" y="3556378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47625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985002" y="1295400"/>
            <a:ext cx="1758951" cy="914400"/>
            <a:chOff x="2636293" y="4893859"/>
            <a:chExt cx="1676400" cy="914400"/>
          </a:xfrm>
        </p:grpSpPr>
        <p:sp>
          <p:nvSpPr>
            <p:cNvPr id="43038" name="TextBox 12"/>
            <p:cNvSpPr txBox="1">
              <a:spLocks noChangeArrowheads="1"/>
            </p:cNvSpPr>
            <p:nvPr/>
          </p:nvSpPr>
          <p:spPr bwMode="auto">
            <a:xfrm>
              <a:off x="2788217" y="5122459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9 x 7  </a:t>
              </a:r>
            </a:p>
          </p:txBody>
        </p:sp>
        <p:sp>
          <p:nvSpPr>
            <p:cNvPr id="24" name="Cloud 23"/>
            <p:cNvSpPr>
              <a:spLocks noChangeArrowheads="1"/>
            </p:cNvSpPr>
            <p:nvPr/>
          </p:nvSpPr>
          <p:spPr bwMode="auto">
            <a:xfrm>
              <a:off x="2636293" y="4893859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524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3962400" y="1295400"/>
            <a:ext cx="1930400" cy="914400"/>
            <a:chOff x="6867100" y="458337"/>
            <a:chExt cx="1676400" cy="914400"/>
          </a:xfrm>
        </p:grpSpPr>
        <p:sp>
          <p:nvSpPr>
            <p:cNvPr id="43036" name="TextBox 9"/>
            <p:cNvSpPr txBox="1">
              <a:spLocks noChangeArrowheads="1"/>
            </p:cNvSpPr>
            <p:nvPr/>
          </p:nvSpPr>
          <p:spPr bwMode="auto">
            <a:xfrm>
              <a:off x="6942464" y="686937"/>
              <a:ext cx="1373104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8 x 5</a:t>
              </a:r>
            </a:p>
          </p:txBody>
        </p:sp>
        <p:sp>
          <p:nvSpPr>
            <p:cNvPr id="36" name="Cloud 35"/>
            <p:cNvSpPr>
              <a:spLocks noChangeArrowheads="1"/>
            </p:cNvSpPr>
            <p:nvPr/>
          </p:nvSpPr>
          <p:spPr bwMode="auto">
            <a:xfrm>
              <a:off x="6867100" y="458337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82550" algn="ctr">
              <a:solidFill>
                <a:srgbClr val="FF7C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625600" y="1752600"/>
            <a:ext cx="1661584" cy="914400"/>
            <a:chOff x="7017225" y="2137011"/>
            <a:chExt cx="1676400" cy="914400"/>
          </a:xfrm>
        </p:grpSpPr>
        <p:sp>
          <p:nvSpPr>
            <p:cNvPr id="43034" name="TextBox 13"/>
            <p:cNvSpPr txBox="1">
              <a:spLocks noChangeArrowheads="1"/>
            </p:cNvSpPr>
            <p:nvPr/>
          </p:nvSpPr>
          <p:spPr bwMode="auto">
            <a:xfrm>
              <a:off x="7170507" y="2365611"/>
              <a:ext cx="1369836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 x 8</a:t>
              </a:r>
            </a:p>
          </p:txBody>
        </p:sp>
        <p:sp>
          <p:nvSpPr>
            <p:cNvPr id="37" name="Cloud 36"/>
            <p:cNvSpPr>
              <a:spLocks noChangeArrowheads="1"/>
            </p:cNvSpPr>
            <p:nvPr/>
          </p:nvSpPr>
          <p:spPr bwMode="auto">
            <a:xfrm>
              <a:off x="7017225" y="2137011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016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9097435" y="1905000"/>
            <a:ext cx="1976967" cy="914400"/>
            <a:chOff x="6867100" y="3283423"/>
            <a:chExt cx="1676400" cy="914400"/>
          </a:xfrm>
        </p:grpSpPr>
        <p:sp>
          <p:nvSpPr>
            <p:cNvPr id="43032" name="TextBox 8"/>
            <p:cNvSpPr txBox="1">
              <a:spLocks noChangeArrowheads="1"/>
            </p:cNvSpPr>
            <p:nvPr/>
          </p:nvSpPr>
          <p:spPr bwMode="auto">
            <a:xfrm>
              <a:off x="7010293" y="3505673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6 x 7 </a:t>
              </a:r>
            </a:p>
          </p:txBody>
        </p:sp>
        <p:sp>
          <p:nvSpPr>
            <p:cNvPr id="38" name="Cloud 37"/>
            <p:cNvSpPr>
              <a:spLocks noChangeArrowheads="1"/>
            </p:cNvSpPr>
            <p:nvPr/>
          </p:nvSpPr>
          <p:spPr bwMode="auto">
            <a:xfrm>
              <a:off x="6867100" y="3283423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65100" algn="ctr">
              <a:solidFill>
                <a:srgbClr val="FFCC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7010400" y="4114800"/>
            <a:ext cx="1422400" cy="1447800"/>
            <a:chOff x="1219200" y="4038600"/>
            <a:chExt cx="1066800" cy="1447800"/>
          </a:xfrm>
        </p:grpSpPr>
        <p:sp>
          <p:nvSpPr>
            <p:cNvPr id="57" name="Bevel 56"/>
            <p:cNvSpPr/>
            <p:nvPr/>
          </p:nvSpPr>
          <p:spPr>
            <a:xfrm>
              <a:off x="1219200" y="4572000"/>
              <a:ext cx="106680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1219200" y="4038600"/>
              <a:ext cx="106680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9042402" y="4114800"/>
            <a:ext cx="1435100" cy="1462088"/>
            <a:chOff x="2734101" y="4024952"/>
            <a:chExt cx="1075899" cy="1461448"/>
          </a:xfrm>
        </p:grpSpPr>
        <p:sp>
          <p:nvSpPr>
            <p:cNvPr id="61" name="Bevel 60"/>
            <p:cNvSpPr/>
            <p:nvPr/>
          </p:nvSpPr>
          <p:spPr>
            <a:xfrm>
              <a:off x="2743622" y="4572400"/>
              <a:ext cx="1066378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2734101" y="4024952"/>
              <a:ext cx="1066378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181602" y="4114800"/>
            <a:ext cx="1428751" cy="1462088"/>
            <a:chOff x="4262651" y="4024952"/>
            <a:chExt cx="1071349" cy="1461448"/>
          </a:xfrm>
        </p:grpSpPr>
        <p:sp>
          <p:nvSpPr>
            <p:cNvPr id="59" name="Bevel 58"/>
            <p:cNvSpPr/>
            <p:nvPr/>
          </p:nvSpPr>
          <p:spPr>
            <a:xfrm>
              <a:off x="4267413" y="4572400"/>
              <a:ext cx="1066587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4262651" y="4024952"/>
              <a:ext cx="1066587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1219201" y="4038600"/>
            <a:ext cx="1441451" cy="1447800"/>
            <a:chOff x="5777552" y="4038600"/>
            <a:chExt cx="1080448" cy="1447800"/>
          </a:xfrm>
        </p:grpSpPr>
        <p:sp>
          <p:nvSpPr>
            <p:cNvPr id="60" name="Bevel 59"/>
            <p:cNvSpPr/>
            <p:nvPr/>
          </p:nvSpPr>
          <p:spPr>
            <a:xfrm>
              <a:off x="5791832" y="4572000"/>
              <a:ext cx="1066168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5777552" y="4038600"/>
              <a:ext cx="1066168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3251200" y="4114800"/>
            <a:ext cx="1424517" cy="1447800"/>
            <a:chOff x="7237863" y="4038600"/>
            <a:chExt cx="1067937" cy="1447800"/>
          </a:xfrm>
        </p:grpSpPr>
        <p:sp>
          <p:nvSpPr>
            <p:cNvPr id="62" name="Bevel 61"/>
            <p:cNvSpPr/>
            <p:nvPr/>
          </p:nvSpPr>
          <p:spPr>
            <a:xfrm>
              <a:off x="7239450" y="4572000"/>
              <a:ext cx="106635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7237863" y="4038600"/>
              <a:ext cx="106635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38400" y="381000"/>
            <a:ext cx="7518400" cy="63094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u="sng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NHÀ CHO MÂY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156 0.2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-0.04444 L -0.31893 0.244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875 0.299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4 0.0419 L 0.5 0.16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16185E-6 L 0.37795 0.221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5607E-7 L -0.48664 0.277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8539"/>
            <a:ext cx="10972800" cy="16085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1524000" y="609602"/>
            <a:ext cx="955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800"/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556000" y="28956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01875" indent="-2301875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4445000" algn="ctr"/>
              </a:tabLst>
            </a:pPr>
            <a:endParaRPr lang="vi-VN" sz="2800"/>
          </a:p>
        </p:txBody>
      </p:sp>
      <p:pic>
        <p:nvPicPr>
          <p:cNvPr id="243716" name="Picture 4" descr="cap_dipl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213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935165"/>
            <a:ext cx="1212851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733800"/>
            <a:ext cx="2489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800" y="4343402"/>
            <a:ext cx="22352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276602"/>
            <a:ext cx="3454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1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06400" y="4800602"/>
            <a:ext cx="1879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4" name="WordArt 12"/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121920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dồi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dào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3564" name="Picture 14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6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0" y="4038600"/>
            <a:ext cx="398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7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133850"/>
            <a:ext cx="3302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8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9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solidFill>
            <a:srgbClr val="CCFF66"/>
          </a:solidFill>
          <a:ln w="9525">
            <a:solidFill>
              <a:srgbClr val="DFDA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Goodbye and see you again!</a:t>
            </a:r>
          </a:p>
        </p:txBody>
      </p:sp>
      <p:pic>
        <p:nvPicPr>
          <p:cNvPr id="23570" name="Picture 21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49" y="2286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2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200" y="1524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/>
      <p:bldP spid="243715" grpId="0"/>
      <p:bldP spid="2437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9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9" y="1790576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32"/>
            <a:ext cx="3154091" cy="1205321"/>
            <a:chOff x="1557446" y="2548181"/>
            <a:chExt cx="3155231" cy="1205758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645896"/>
              <a:ext cx="582354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4" y="955808"/>
            <a:ext cx="8269933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69199" y="757927"/>
              <a:ext cx="2715119" cy="923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 x 7 = ?</a:t>
              </a:r>
              <a:endParaRPr kumimoji="0" lang="en-US" sz="54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497" y="5297326"/>
            <a:ext cx="3154091" cy="1281069"/>
            <a:chOff x="1557446" y="2548181"/>
            <a:chExt cx="3155231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16037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69"/>
            <a:ext cx="3154091" cy="1298340"/>
            <a:chOff x="1557446" y="2548181"/>
            <a:chExt cx="3155231" cy="1298813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738949"/>
              <a:ext cx="535850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254940"/>
            <a:chOff x="1557446" y="2548181"/>
            <a:chExt cx="3155231" cy="1255396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63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695534"/>
              <a:ext cx="632066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1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90 :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500" y="52973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7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291353" y="5296609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68052" y="2737377"/>
              <a:ext cx="632066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8 x 7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181496" y="4086700"/>
            <a:ext cx="3062649" cy="1209909"/>
            <a:chOff x="1557446" y="2619367"/>
            <a:chExt cx="3063755" cy="1210349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721672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61936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81496" y="5352228"/>
            <a:ext cx="3269639" cy="1172116"/>
            <a:chOff x="1520756" y="2696377"/>
            <a:chExt cx="3270821" cy="1172543"/>
          </a:xfrm>
        </p:grpSpPr>
        <p:sp>
          <p:nvSpPr>
            <p:cNvPr id="39" name="Rounded Rectangle 38"/>
            <p:cNvSpPr/>
            <p:nvPr/>
          </p:nvSpPr>
          <p:spPr>
            <a:xfrm>
              <a:off x="2148137" y="2760875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20756" y="269637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4818" y="2760875"/>
              <a:ext cx="603202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1762</Words>
  <Application>Microsoft Office PowerPoint</Application>
  <PresentationFormat>Widescreen</PresentationFormat>
  <Paragraphs>920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等线</vt:lpstr>
      <vt:lpstr>微软雅黑</vt:lpstr>
      <vt:lpstr>.VnTime</vt:lpstr>
      <vt:lpstr>Arial</vt:lpstr>
      <vt:lpstr>Arial Unicode MS</vt:lpstr>
      <vt:lpstr>Baloo</vt:lpstr>
      <vt:lpstr>Calibri</vt:lpstr>
      <vt:lpstr>Constantia</vt:lpstr>
      <vt:lpstr>iCiel Cadena</vt:lpstr>
      <vt:lpstr>Times New Roman</vt:lpstr>
      <vt:lpstr>Verdana</vt:lpstr>
      <vt:lpstr>Wingdings</vt:lpstr>
      <vt:lpstr>Wingdings 2</vt:lpstr>
      <vt:lpstr>2_Office Theme</vt:lpstr>
      <vt:lpstr>1_Office Theme</vt:lpstr>
      <vt:lpstr>3_Office Theme</vt:lpstr>
      <vt:lpstr>4_Office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 - Bài họchôm nay các em học được gì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172</cp:revision>
  <dcterms:created xsi:type="dcterms:W3CDTF">2022-07-01T06:48:54Z</dcterms:created>
  <dcterms:modified xsi:type="dcterms:W3CDTF">2024-10-07T01:46:53Z</dcterms:modified>
</cp:coreProperties>
</file>