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6"/>
  </p:notesMasterIdLst>
  <p:sldIdLst>
    <p:sldId id="257" r:id="rId2"/>
    <p:sldId id="481" r:id="rId3"/>
    <p:sldId id="347" r:id="rId4"/>
    <p:sldId id="258" r:id="rId5"/>
    <p:sldId id="296" r:id="rId6"/>
    <p:sldId id="256" r:id="rId7"/>
    <p:sldId id="477" r:id="rId8"/>
    <p:sldId id="302" r:id="rId9"/>
    <p:sldId id="487" r:id="rId10"/>
    <p:sldId id="451" r:id="rId11"/>
    <p:sldId id="452" r:id="rId12"/>
    <p:sldId id="453" r:id="rId13"/>
    <p:sldId id="285" r:id="rId14"/>
    <p:sldId id="303" r:id="rId15"/>
    <p:sldId id="485" r:id="rId16"/>
    <p:sldId id="486" r:id="rId17"/>
    <p:sldId id="488" r:id="rId18"/>
    <p:sldId id="456" r:id="rId19"/>
    <p:sldId id="455" r:id="rId20"/>
    <p:sldId id="489" r:id="rId21"/>
    <p:sldId id="465" r:id="rId22"/>
    <p:sldId id="469" r:id="rId23"/>
    <p:sldId id="470" r:id="rId24"/>
    <p:sldId id="3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65CAB-A60A-4206-B1D3-4365E46BE68C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60DCE-8D54-4363-A59E-F421AA5AA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6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2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nhận xét phần đọc của cả lớp</a:t>
            </a:r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6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78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HS TỰ PHÁT BIỂU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143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033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18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1510-49A3-7817-E15D-35987332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592A1-AAE9-FFD7-659B-7B05B80FDA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62918-F18F-1569-CCAF-2E84E6FE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787F-9AF7-D1A5-134E-4A06B0A8F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9122-6495-1C79-E1BC-E78408BC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1FF3-6EA9-BFC9-A18D-38FA03D3A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80A87C-8323-FECC-DB32-6C627B34D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7A2C-14EE-1E7E-56D3-F058BB49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F0E5-2B45-5E17-0582-EA9A8C3A4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3E467-F658-733C-B270-4DCB4D50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1AEFE6-961B-B00B-09ED-546457DDC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DE249-D7B4-07EA-5372-44E35BDC1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C4E8B-3080-77E4-FB21-D9F8EA86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12C7F-C9EC-B631-308B-24C8ABE0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C52FA-B5BE-F816-967C-B467C7C6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71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6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1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21" lvl="1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182" lvl="2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243" lvl="3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04" lvl="4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365" lvl="5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426" lvl="6" indent="-40537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487" lvl="7" indent="-40537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548" lvl="8" indent="-40537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392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1" y="695501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000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9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05374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6121" lvl="1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2pPr>
            <a:lvl3pPr marL="1824182" lvl="2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3pPr>
            <a:lvl4pPr marL="2432243" lvl="3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4pPr>
            <a:lvl5pPr marL="3040304" lvl="4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5pPr>
            <a:lvl6pPr marL="3648365" lvl="5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6pPr>
            <a:lvl7pPr marL="4256426" lvl="6" indent="-405374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6"/>
            </a:lvl7pPr>
            <a:lvl8pPr marL="4864487" lvl="7" indent="-405374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596"/>
            </a:lvl8pPr>
            <a:lvl9pPr marL="5472548" lvl="8" indent="-405374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596"/>
            </a:lvl9pPr>
          </a:lstStyle>
          <a:p>
            <a:endParaRPr/>
          </a:p>
        </p:txBody>
      </p: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7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2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"/>
          <p:cNvSpPr txBox="1">
            <a:spLocks noGrp="1"/>
          </p:cNvSpPr>
          <p:nvPr>
            <p:ph type="subTitle" idx="1"/>
          </p:nvPr>
        </p:nvSpPr>
        <p:spPr>
          <a:xfrm>
            <a:off x="6568649" y="3421325"/>
            <a:ext cx="4018400" cy="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990"/>
            </a:lvl9pPr>
          </a:lstStyle>
          <a:p>
            <a:endParaRPr/>
          </a:p>
        </p:txBody>
      </p:sp>
      <p:sp>
        <p:nvSpPr>
          <p:cNvPr id="453" name="Google Shape;453;p3"/>
          <p:cNvSpPr txBox="1">
            <a:spLocks noGrp="1"/>
          </p:cNvSpPr>
          <p:nvPr>
            <p:ph type="subTitle" idx="2"/>
          </p:nvPr>
        </p:nvSpPr>
        <p:spPr>
          <a:xfrm>
            <a:off x="6236049" y="4466792"/>
            <a:ext cx="4683600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28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title" hasCustomPrompt="1"/>
          </p:nvPr>
        </p:nvSpPr>
        <p:spPr>
          <a:xfrm>
            <a:off x="6927448" y="1519476"/>
            <a:ext cx="3300800" cy="15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649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6492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5060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1" y="2568768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4" y="3624834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11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2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859D-C3B9-40FD-E4F4-59A1DE50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2874-CD86-513E-F302-8FA07D533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DF2D-3228-D696-118C-02FB5422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613E1-B1FC-7C9C-CDE5-C44C451F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B571-7C79-BA29-07E0-88C87326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6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D1E-FE5E-2478-602F-74C98193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239C3-5E5E-F239-D864-E534AC4EF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8D262-BB5B-6BB5-1254-E8151EC67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D448-29D7-2351-20C6-64BE5370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75E7-45C2-FE60-8216-1797F23CB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C0D1-701D-AFFF-76E5-9FF4CD77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13D15-FA49-A0CA-97C5-AB3DE043B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052B5-9062-EBDC-CCD4-06985CE4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9A8F5-C773-A435-6EA0-1AA894E75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2F197-65DB-60AA-B9B5-86BF830AA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A9E4C-EC34-8335-EDAE-D5FE9ED6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6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5F4A-B8A4-5594-C53B-E3B05B72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3D556-9007-C8A1-0757-6CA24620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ABA5E-0160-A5EF-A391-C0A8D112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857C-B9C9-0D96-F7D8-29895695B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E0D1DF-285E-A6C4-DC43-8A8436C32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6D84E8-1135-672E-ECDF-BC0301F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EBD9A3-28CE-1D27-FBE8-15078F88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934984-8943-7DC7-F28C-46171EED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0BBD-9512-8D33-2128-9A59D06A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E9957-15B2-1D7D-1C46-4D8D3F0A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5B64AA-2191-5DAD-B59F-B28E3C0C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EC4B6-25CE-D5EC-4361-61976768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676D51-CBD0-150C-2577-961E44A8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2EF3D3-F9FC-DF83-EA75-91FFE221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59C21-335C-C8C7-8AE0-2334693E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9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F6AA-0DC4-9EAD-AF2B-5277D537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DD006-04F5-DC33-EF9D-E042A394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A5DAB-564E-CBA7-4498-51DC5D6E8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74940-DD5F-A230-856A-58E7D17B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80133-2823-F172-3921-10454D5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A662F-6A9A-CF56-49EA-FD71D6A0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802E-A83C-3C7D-8F9F-87F0F285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A6185-62AA-1A06-D09B-5F5143607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A7BF3-BA07-EE04-D6FC-5A775525F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BD47C-30A0-4799-38B7-30E1DA02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CA589-79FF-89E1-FF59-8D176E6D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8D72-34F5-AC08-E8E1-0028BCAC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7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574F38-24FC-C17F-BB0C-D0C68099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BE838-9716-93F5-C867-5E739B3D0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64CAC-06E1-8BC5-DE96-2399DB4B5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DF41-E6D6-4160-93BF-03AE993E9FEE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1847A-FFF3-70D6-8944-BED949AAC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C132B-AEE7-0D38-1CAF-9D419A88B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FA49-FC4D-4A0C-BF13-F9772CFAD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3906E9-ACEB-4085-8BD8-D1E47844ED4F}"/>
              </a:ext>
            </a:extLst>
          </p:cNvPr>
          <p:cNvSpPr txBox="1"/>
          <p:nvPr/>
        </p:nvSpPr>
        <p:spPr>
          <a:xfrm>
            <a:off x="1941351" y="2002869"/>
            <a:ext cx="9528990" cy="331574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NHIỆT LIỆT CHÀO MỪNG CÁC  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HỌC SINH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95A0E-6420-47F4-9641-8A5CA18D95B4}"/>
              </a:ext>
            </a:extLst>
          </p:cNvPr>
          <p:cNvSpPr txBox="1"/>
          <p:nvPr/>
        </p:nvSpPr>
        <p:spPr>
          <a:xfrm>
            <a:off x="2240822" y="3530524"/>
            <a:ext cx="8309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9: Đi học sao vui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D84DD-CE94-4281-B778-F9EDDAC78E6E}"/>
              </a:ext>
            </a:extLst>
          </p:cNvPr>
          <p:cNvSpPr txBox="1"/>
          <p:nvPr/>
        </p:nvSpPr>
        <p:spPr>
          <a:xfrm>
            <a:off x="2749530" y="5615487"/>
            <a:ext cx="7501118" cy="584775"/>
          </a:xfrm>
          <a:prstGeom prst="rect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viên:ĐẶNG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THỊ YẾN. L</a:t>
            </a:r>
            <a:r>
              <a:rPr lang="en-US" sz="32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ỚP 3A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3CDA0815-A760-4CDA-B819-5D0AA916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476" y="-515720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723BB0D5-E389-4DDB-B59E-55B004BD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752456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Đám Mây, Mây Trôi, Mây Trời, Mây Trắng PNG Hình Tách Nền 123 -  Free.Vector6.com">
            <a:extLst>
              <a:ext uri="{FF2B5EF4-FFF2-40B4-BE49-F238E27FC236}">
                <a16:creationId xmlns:a16="http://schemas.microsoft.com/office/drawing/2014/main" id="{C4AB230B-9E75-4D48-A7BB-1099FAB1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406" y="4231790"/>
            <a:ext cx="2113995" cy="21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9" descr="pHAO HOA"/>
          <p:cNvPicPr>
            <a:picLocks noChangeAspect="1" noChangeArrowheads="1" noCrop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43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47"/>
          <p:cNvSpPr>
            <a:spLocks noChangeArrowheads="1"/>
          </p:cNvSpPr>
          <p:nvPr/>
        </p:nvSpPr>
        <p:spPr bwMode="auto">
          <a:xfrm>
            <a:off x="11125200" y="99214"/>
            <a:ext cx="990600" cy="609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pic>
        <p:nvPicPr>
          <p:cNvPr id="14" name="Picture 2" descr="708245qq9tddswa1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4" y="4545106"/>
            <a:ext cx="2151486" cy="221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1047"/>
          <p:cNvSpPr>
            <a:spLocks noChangeArrowheads="1"/>
          </p:cNvSpPr>
          <p:nvPr/>
        </p:nvSpPr>
        <p:spPr bwMode="auto">
          <a:xfrm>
            <a:off x="34772" y="0"/>
            <a:ext cx="990600" cy="609600"/>
          </a:xfrm>
          <a:prstGeom prst="star32">
            <a:avLst>
              <a:gd name="adj" fmla="val 2135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6" name="WordArt 7">
            <a:extLst>
              <a:ext uri="{FF2B5EF4-FFF2-40B4-BE49-F238E27FC236}">
                <a16:creationId xmlns:a16="http://schemas.microsoft.com/office/drawing/2014/main" id="{E9F65A64-BD3C-4BA6-997B-3C0C5EE39041}"/>
              </a:ext>
            </a:extLst>
          </p:cNvPr>
          <p:cNvSpPr>
            <a:spLocks noChangeShapeType="1" noTextEdit="1"/>
          </p:cNvSpPr>
          <p:nvPr/>
        </p:nvSpPr>
        <p:spPr bwMode="auto">
          <a:xfrm>
            <a:off x="1417983" y="235009"/>
            <a:ext cx="8832665" cy="8454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dirty="0">
                <a:latin typeface="+mj-lt"/>
              </a:rPr>
              <a:t>PHÒNG GIÁO DỤC VÀ ĐÀO TẠO AN LÃO</a:t>
            </a:r>
            <a:endParaRPr lang="vi-VN" dirty="0">
              <a:latin typeface="+mj-lt"/>
            </a:endParaRPr>
          </a:p>
          <a:p>
            <a:pPr algn="ctr"/>
            <a:r>
              <a:rPr lang="en-US" dirty="0">
                <a:latin typeface="+mj-lt"/>
              </a:rPr>
              <a:t>TR</a:t>
            </a:r>
            <a:r>
              <a:rPr lang="vi-VN" dirty="0">
                <a:latin typeface="+mj-lt"/>
              </a:rPr>
              <a:t>Ư</a:t>
            </a:r>
            <a:r>
              <a:rPr lang="en-US" dirty="0">
                <a:latin typeface="+mj-lt"/>
              </a:rPr>
              <a:t>ỜNG TIỂU HỌC TÂN VIÊN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" y="3934019"/>
            <a:ext cx="2192986" cy="292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49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5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1.14649 -0.00417 " pathEditMode="relative" rAng="0" ptsTypes="AA">
                                      <p:cBhvr>
                                        <p:cTn id="6" dur="22262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31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383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1.25E-6 -2.22222E-6 L -1.17292 0.03959 " pathEditMode="relative" rAng="0" ptsTypes="AA">
                                      <p:cBhvr>
                                        <p:cTn id="8" dur="2697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46" y="19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4620" accel="50000" decel="5000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4.16667E-7 -4.81481E-6 L -1.19492 -0.00925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53" y="-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1942154" y="150234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Đọc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nối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tiếp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theo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vi-VN" sz="3600" b="1" dirty="0">
                <a:solidFill>
                  <a:srgbClr val="0070C0"/>
                </a:solidFill>
              </a:rPr>
              <a:t>khổ thơ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510518" y="6158542"/>
            <a:ext cx="917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/>
              <a:t>Học sinh làm việc nhóm đôi, đọc 1 hoặc 2 lần.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1A596-7BD5-4B23-6B40-F76A262A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54" y="1826426"/>
            <a:ext cx="8307693" cy="37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2236079" y="206347"/>
            <a:ext cx="6911703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thầm cá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510518" y="5882211"/>
            <a:ext cx="91709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đọc thầm (đọc bằng mắt) toàn bài.</a:t>
            </a:r>
          </a:p>
        </p:txBody>
      </p:sp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809" y="1172313"/>
            <a:ext cx="3892784" cy="45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7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2172383" y="329752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nối tiếp trước lớp</a:t>
            </a:r>
          </a:p>
        </p:txBody>
      </p:sp>
      <p:pic>
        <p:nvPicPr>
          <p:cNvPr id="3074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07" y="2093844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DB8570-FA2C-B558-B705-9C416C9E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656" y="2093844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832" y="2093844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4" y="2093844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0657384F-E205-7F17-EDC3-3EC751A3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70" y="2093844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hông có mô tả ảnh.">
            <a:extLst>
              <a:ext uri="{FF2B5EF4-FFF2-40B4-BE49-F238E27FC236}">
                <a16:creationId xmlns:a16="http://schemas.microsoft.com/office/drawing/2014/main" id="{2BB3420E-B3FC-436E-93C3-D1BC51EE3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4D779D-1A09-421B-A254-7D8DF3D25764}"/>
              </a:ext>
            </a:extLst>
          </p:cNvPr>
          <p:cNvSpPr txBox="1"/>
          <p:nvPr/>
        </p:nvSpPr>
        <p:spPr>
          <a:xfrm>
            <a:off x="3077592" y="2469161"/>
            <a:ext cx="6036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2379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F6E82-64B9-EA5A-82AA-52702647FA4C}"/>
              </a:ext>
            </a:extLst>
          </p:cNvPr>
          <p:cNvSpPr/>
          <p:nvPr/>
        </p:nvSpPr>
        <p:spPr>
          <a:xfrm>
            <a:off x="95927" y="57626"/>
            <a:ext cx="11990056" cy="15193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1/. </a:t>
            </a:r>
            <a:r>
              <a:rPr lang="en-US" sz="44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học trong khung cảnh như thế nào?</a:t>
            </a:r>
            <a:endParaRPr 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F1EF1-E877-1886-342D-4DB5A29F3E9D}"/>
              </a:ext>
            </a:extLst>
          </p:cNvPr>
          <p:cNvSpPr txBox="1"/>
          <p:nvPr/>
        </p:nvSpPr>
        <p:spPr>
          <a:xfrm>
            <a:off x="1152938" y="1811083"/>
            <a:ext cx="905123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 minh nắng xôn xao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lành làn gió mát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Mơn man đôi má đào.</a:t>
            </a:r>
            <a:endParaRPr lang="en-US" sz="4400">
              <a:solidFill>
                <a:srgbClr val="1306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F6E82-64B9-EA5A-82AA-52702647FA4C}"/>
              </a:ext>
            </a:extLst>
          </p:cNvPr>
          <p:cNvSpPr/>
          <p:nvPr/>
        </p:nvSpPr>
        <p:spPr>
          <a:xfrm>
            <a:off x="95927" y="57626"/>
            <a:ext cx="11990056" cy="15193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Những trang sách bạn nhỏ được học có gì thú vị?</a:t>
            </a:r>
            <a:endParaRPr 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F1EF1-E877-1886-342D-4DB5A29F3E9D}"/>
              </a:ext>
            </a:extLst>
          </p:cNvPr>
          <p:cNvSpPr txBox="1"/>
          <p:nvPr/>
        </p:nvSpPr>
        <p:spPr>
          <a:xfrm>
            <a:off x="1152938" y="1811083"/>
            <a:ext cx="905123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Lật từng trang sách mới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Chao ôi là thơm tho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 đây là nương lúa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Dập dờn những cánh cò.</a:t>
            </a:r>
          </a:p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 nhiêu chuyện cổ tích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 có trong sách hay.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F6E82-64B9-EA5A-82AA-52702647FA4C}"/>
              </a:ext>
            </a:extLst>
          </p:cNvPr>
          <p:cNvSpPr/>
          <p:nvPr/>
        </p:nvSpPr>
        <p:spPr>
          <a:xfrm>
            <a:off x="56171" y="44374"/>
            <a:ext cx="11990056" cy="15193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Tìm những chi tiết thể hiện niềm vui của các bạn trong giờ ra chơi.</a:t>
            </a:r>
            <a:endParaRPr 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2FAC7C-6D67-51B6-D6AA-BD7D64F6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" y="1709531"/>
            <a:ext cx="6172351" cy="43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DF05F-F069-6B56-B4C1-1A3FCDF05C41}"/>
              </a:ext>
            </a:extLst>
          </p:cNvPr>
          <p:cNvSpPr txBox="1"/>
          <p:nvPr/>
        </p:nvSpPr>
        <p:spPr>
          <a:xfrm>
            <a:off x="6230105" y="2423215"/>
            <a:ext cx="62881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0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 ra chơi cùng bạn</a:t>
            </a:r>
            <a:endParaRPr lang="vi-VN" sz="40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0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náo nức nô đùa</a:t>
            </a:r>
            <a:endParaRPr lang="vi-VN" sz="40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0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mệt lại túm tụm</a:t>
            </a:r>
            <a:endParaRPr lang="vi-VN" sz="40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0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 vẽ tranh say sưa</a:t>
            </a:r>
            <a:r>
              <a:rPr lang="vi-VN" sz="40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000" b="1" dirty="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AF6E82-64B9-EA5A-82AA-52702647FA4C}"/>
              </a:ext>
            </a:extLst>
          </p:cNvPr>
          <p:cNvSpPr/>
          <p:nvPr/>
        </p:nvSpPr>
        <p:spPr>
          <a:xfrm>
            <a:off x="95927" y="57626"/>
            <a:ext cx="11990056" cy="15193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Nêu cảm xúc của bạn nhỏ khi tan học?</a:t>
            </a:r>
            <a:endParaRPr 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F1EF1-E877-1886-342D-4DB5A29F3E9D}"/>
              </a:ext>
            </a:extLst>
          </p:cNvPr>
          <p:cNvSpPr txBox="1"/>
          <p:nvPr/>
        </p:nvSpPr>
        <p:spPr>
          <a:xfrm>
            <a:off x="1152938" y="1678563"/>
            <a:ext cx="90512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 học em ùa chạy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 quê lúa chín vàng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Nhịp chân theo nhịp hát</a:t>
            </a:r>
            <a:endParaRPr lang="vi-VN" sz="4400" b="1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 em vui xốn xang.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C126EA-FEC6-143E-7FA5-CE89275AD35C}"/>
              </a:ext>
            </a:extLst>
          </p:cNvPr>
          <p:cNvSpPr/>
          <p:nvPr/>
        </p:nvSpPr>
        <p:spPr>
          <a:xfrm>
            <a:off x="82675" y="4795279"/>
            <a:ext cx="11990056" cy="1519382"/>
          </a:xfrm>
          <a:prstGeom prst="roundRect">
            <a:avLst/>
          </a:prstGeom>
          <a:solidFill>
            <a:srgbClr val="FFFF00">
              <a:alpha val="9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4400" b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/. Em cảm thấy thế nào khi nghe tiếng trống tan trường?</a:t>
            </a:r>
            <a:endParaRPr 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8DEE4-B0F1-49C4-BFFD-FFAF15CD6372}"/>
              </a:ext>
            </a:extLst>
          </p:cNvPr>
          <p:cNvSpPr txBox="1"/>
          <p:nvPr/>
        </p:nvSpPr>
        <p:spPr>
          <a:xfrm>
            <a:off x="119267" y="2619468"/>
            <a:ext cx="119534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400" b="1" u="sng" dirty="0" err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4400" b="1" u="sng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</a:t>
            </a:r>
            <a:r>
              <a:rPr lang="en-US" sz="4400" b="1" dirty="0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xúc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vẻ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hào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hứng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Niềm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trống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 </a:t>
            </a:r>
            <a:r>
              <a:rPr lang="en-US" sz="4400" b="1" dirty="0" err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400" b="1" dirty="0">
              <a:solidFill>
                <a:srgbClr val="1306B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8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BB56FF-A7C5-B4A9-DD28-A7C6C5F3BF6D}"/>
              </a:ext>
            </a:extLst>
          </p:cNvPr>
          <p:cNvSpPr txBox="1"/>
          <p:nvPr/>
        </p:nvSpPr>
        <p:spPr>
          <a:xfrm>
            <a:off x="0" y="0"/>
            <a:ext cx="11807687" cy="76944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lòng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khổ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A764E7-AE49-C347-6089-0C43A6482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55183"/>
              </p:ext>
            </p:extLst>
          </p:nvPr>
        </p:nvGraphicFramePr>
        <p:xfrm>
          <a:off x="79512" y="777919"/>
          <a:ext cx="6122505" cy="4766110"/>
        </p:xfrm>
        <a:graphic>
          <a:graphicData uri="http://schemas.openxmlformats.org/drawingml/2006/table">
            <a:tbl>
              <a:tblPr/>
              <a:tblGrid>
                <a:gridCol w="6122505">
                  <a:extLst>
                    <a:ext uri="{9D8B030D-6E8A-4147-A177-3AD203B41FA5}">
                      <a16:colId xmlns:a16="http://schemas.microsoft.com/office/drawing/2014/main" val="3920069690"/>
                    </a:ext>
                  </a:extLst>
                </a:gridCol>
              </a:tblGrid>
              <a:tr h="1548880">
                <a:tc>
                  <a:txBody>
                    <a:bodyPr/>
                    <a:lstStyle/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Sáng nay em đi học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 minh nắng xôn xao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lành làn gió mát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Mơn man đôi má đào.</a:t>
                      </a:r>
                    </a:p>
                    <a:p>
                      <a:pPr fontAlgn="t"/>
                      <a:endParaRPr lang="vi-VN" sz="12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197142"/>
                  </a:ext>
                </a:extLst>
              </a:tr>
              <a:tr h="2354380">
                <a:tc>
                  <a:txBody>
                    <a:bodyPr/>
                    <a:lstStyle/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Lật từng trang sách mới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Chao ôi là thơm tho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Này đây là nương lúa</a:t>
                      </a:r>
                      <a:endParaRPr lang="vi-VN" sz="35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35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Dập dờn những cánh cò.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1277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C08A6E-4055-A953-C233-20866E4E11DC}"/>
              </a:ext>
            </a:extLst>
          </p:cNvPr>
          <p:cNvSpPr txBox="1"/>
          <p:nvPr/>
        </p:nvSpPr>
        <p:spPr>
          <a:xfrm>
            <a:off x="6373011" y="4510922"/>
            <a:ext cx="62165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35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Bao nhiêu chuyện cổ tích</a:t>
            </a:r>
            <a:endParaRPr lang="vi-VN" sz="35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35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 có trong sách hay</a:t>
            </a:r>
            <a:endParaRPr lang="vi-VN" sz="35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35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dạy múa, dạy hát</a:t>
            </a:r>
            <a:endParaRPr lang="vi-VN" sz="35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35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đồ chơi khéo tay.</a:t>
            </a:r>
            <a:endParaRPr lang="en-US" sz="3500"/>
          </a:p>
        </p:txBody>
      </p:sp>
    </p:spTree>
    <p:extLst>
      <p:ext uri="{BB962C8B-B14F-4D97-AF65-F5344CB8AC3E}">
        <p14:creationId xmlns:p14="http://schemas.microsoft.com/office/powerpoint/2010/main" val="32261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6F4D96-A65C-3E98-B396-56493DE0F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3"/>
          <a:stretch/>
        </p:blipFill>
        <p:spPr>
          <a:xfrm>
            <a:off x="278295" y="156541"/>
            <a:ext cx="11635409" cy="65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0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278F33-E121-80C2-D980-33818EAB09F4}"/>
              </a:ext>
            </a:extLst>
          </p:cNvPr>
          <p:cNvGrpSpPr/>
          <p:nvPr/>
        </p:nvGrpSpPr>
        <p:grpSpPr>
          <a:xfrm>
            <a:off x="342384" y="173935"/>
            <a:ext cx="11483303" cy="646331"/>
            <a:chOff x="1508918" y="1888664"/>
            <a:chExt cx="9247111" cy="10830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04CB5F-9DA3-1854-DE31-96058DEF800D}"/>
                </a:ext>
              </a:extLst>
            </p:cNvPr>
            <p:cNvSpPr/>
            <p:nvPr/>
          </p:nvSpPr>
          <p:spPr>
            <a:xfrm>
              <a:off x="1508918" y="1888664"/>
              <a:ext cx="924711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Nói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nghe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	        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TỚI</a:t>
              </a:r>
              <a:r>
                <a:rPr lang="en-US" sz="3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TRƯỜNG</a:t>
              </a:r>
              <a:endPara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F72F371-7A5C-3627-7848-AAC4C332DB52}"/>
                </a:ext>
              </a:extLst>
            </p:cNvPr>
            <p:cNvCxnSpPr/>
            <p:nvPr/>
          </p:nvCxnSpPr>
          <p:spPr>
            <a:xfrm>
              <a:off x="1646078" y="2896526"/>
              <a:ext cx="252164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4293DB5-8715-F921-30AD-03E70B997598}"/>
              </a:ext>
            </a:extLst>
          </p:cNvPr>
          <p:cNvSpPr/>
          <p:nvPr/>
        </p:nvSpPr>
        <p:spPr>
          <a:xfrm>
            <a:off x="342384" y="1115704"/>
            <a:ext cx="11609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48559-914C-1CAF-95D0-AD0241F36516}"/>
              </a:ext>
            </a:extLst>
          </p:cNvPr>
          <p:cNvSpPr txBox="1"/>
          <p:nvPr/>
        </p:nvSpPr>
        <p:spPr>
          <a:xfrm>
            <a:off x="570903" y="1880304"/>
            <a:ext cx="6812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42D116-1501-EC2C-1FCB-72459A3319F9}"/>
              </a:ext>
            </a:extLst>
          </p:cNvPr>
          <p:cNvSpPr txBox="1"/>
          <p:nvPr/>
        </p:nvSpPr>
        <p:spPr>
          <a:xfrm>
            <a:off x="493089" y="2638893"/>
            <a:ext cx="762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8BA74A-CB16-C56E-ED32-3E1AE1E5DE2E}"/>
              </a:ext>
            </a:extLst>
          </p:cNvPr>
          <p:cNvSpPr txBox="1"/>
          <p:nvPr/>
        </p:nvSpPr>
        <p:spPr>
          <a:xfrm>
            <a:off x="493089" y="3441172"/>
            <a:ext cx="1101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đến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81DCD-0679-01B0-8B1B-EB540C4590AF}"/>
              </a:ext>
            </a:extLst>
          </p:cNvPr>
          <p:cNvSpPr txBox="1"/>
          <p:nvPr/>
        </p:nvSpPr>
        <p:spPr>
          <a:xfrm>
            <a:off x="493089" y="4318030"/>
            <a:ext cx="909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Buổi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hôm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đó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đáng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599F1-11B9-56C2-A0CD-D0004ADCF98C}"/>
              </a:ext>
            </a:extLst>
          </p:cNvPr>
          <p:cNvSpPr/>
          <p:nvPr/>
        </p:nvSpPr>
        <p:spPr>
          <a:xfrm>
            <a:off x="215789" y="5361586"/>
            <a:ext cx="11609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3600" b="1" i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509056" y="228600"/>
            <a:ext cx="7015695" cy="5429251"/>
            <a:chOff x="1121526" y="1341074"/>
            <a:chExt cx="3065806" cy="2648383"/>
          </a:xfrm>
          <a:gradFill>
            <a:gsLst>
              <a:gs pos="63714">
                <a:srgbClr val="FFC000"/>
              </a:gs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23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589223" y="2282322"/>
            <a:ext cx="5939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3262291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59867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965524" y="1450074"/>
            <a:ext cx="5939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NHỚ NH</a:t>
            </a:r>
            <a:r>
              <a:rPr lang="vi-VN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265" y="4159073"/>
            <a:ext cx="3156270" cy="26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5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62388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07912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552" y="1022629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181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5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794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418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460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594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401" y="980473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3" y="1075934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2" y="997744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62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3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1" y="2176179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2" y="2304374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133601" y="2204548"/>
            <a:ext cx="7535803" cy="1300653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thúc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.</a:t>
            </a:r>
          </a:p>
          <a:p>
            <a:pPr algn="ctr" defTabSz="506727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nhé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28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07165" y="127315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CA97D45-0460-80A6-AEC9-4B2A6788A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" y="-79507"/>
            <a:ext cx="12085983" cy="68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468F25-CFDA-8FBE-30B1-E8DFF278B52C}"/>
              </a:ext>
            </a:extLst>
          </p:cNvPr>
          <p:cNvSpPr txBox="1"/>
          <p:nvPr/>
        </p:nvSpPr>
        <p:spPr>
          <a:xfrm>
            <a:off x="1775791" y="39761"/>
            <a:ext cx="10243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40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thường kể với người thân những chuyện gì về trường lớp của em?</a:t>
            </a:r>
            <a:endParaRPr lang="en-US" sz="4000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4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511F0-0500-40B7-B092-C284C3696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60" y="89652"/>
            <a:ext cx="8404097" cy="983873"/>
          </a:xfrm>
          <a:prstGeom prst="rect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F4766A76-C667-43D2-9DA9-EF46F7C7E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799" y="3638177"/>
            <a:ext cx="4776026" cy="1169382"/>
          </a:xfrm>
          <a:prstGeom prst="rect">
            <a:avLst/>
          </a:prstGeom>
        </p:spPr>
      </p:pic>
      <p:pic>
        <p:nvPicPr>
          <p:cNvPr id="5" name="Picture 4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0CD7F0A5-CDD7-4D31-AAE7-3947DD7D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25" y="1524616"/>
            <a:ext cx="1946374" cy="2246561"/>
          </a:xfrm>
          <a:prstGeom prst="rect">
            <a:avLst/>
          </a:prstGeom>
        </p:spPr>
      </p:pic>
      <p:sp>
        <p:nvSpPr>
          <p:cNvPr id="6" name="TextBox 28">
            <a:extLst>
              <a:ext uri="{FF2B5EF4-FFF2-40B4-BE49-F238E27FC236}">
                <a16:creationId xmlns:a16="http://schemas.microsoft.com/office/drawing/2014/main" id="{E1996AFD-9D12-4714-9B68-3346B093FB7B}"/>
              </a:ext>
            </a:extLst>
          </p:cNvPr>
          <p:cNvSpPr txBox="1"/>
          <p:nvPr/>
        </p:nvSpPr>
        <p:spPr>
          <a:xfrm>
            <a:off x="4384259" y="5687734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MẮT DÕI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D90373E3-E620-437B-80FA-BCBA4B78F6BF}"/>
              </a:ext>
            </a:extLst>
          </p:cNvPr>
          <p:cNvSpPr txBox="1"/>
          <p:nvPr/>
        </p:nvSpPr>
        <p:spPr>
          <a:xfrm>
            <a:off x="8107925" y="2360862"/>
            <a:ext cx="3566160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TAI NGHE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5C7E7B85-7026-4758-8220-DDAE1290DD38}"/>
              </a:ext>
            </a:extLst>
          </p:cNvPr>
          <p:cNvSpPr txBox="1"/>
          <p:nvPr/>
        </p:nvSpPr>
        <p:spPr>
          <a:xfrm>
            <a:off x="892366" y="2523432"/>
            <a:ext cx="2922167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inpin heiti" charset="-122"/>
                <a:cs typeface="Times New Roman" panose="02020603050405020304" pitchFamily="18" charset="0"/>
              </a:rPr>
              <a:t>TAY DÒ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mpleSoft Bold" panose="02000000000000000000" pitchFamily="2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AD44231-12A8-4142-9A21-C8AFB410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62168" y="4845217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ADF5DB87-F586-4B81-AC7E-2900C7D8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3474" y="259443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AC45C54-221F-4E77-BC5E-AA59FEDC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18557" y="258153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42A361-EA1F-4851-1433-5A2C9DD33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76622"/>
              </p:ext>
            </p:extLst>
          </p:nvPr>
        </p:nvGraphicFramePr>
        <p:xfrm>
          <a:off x="463825" y="422556"/>
          <a:ext cx="11648662" cy="6461948"/>
        </p:xfrm>
        <a:graphic>
          <a:graphicData uri="http://schemas.openxmlformats.org/drawingml/2006/table">
            <a:tbl>
              <a:tblPr/>
              <a:tblGrid>
                <a:gridCol w="5824331">
                  <a:extLst>
                    <a:ext uri="{9D8B030D-6E8A-4147-A177-3AD203B41FA5}">
                      <a16:colId xmlns:a16="http://schemas.microsoft.com/office/drawing/2014/main" val="2353023311"/>
                    </a:ext>
                  </a:extLst>
                </a:gridCol>
                <a:gridCol w="5824331">
                  <a:extLst>
                    <a:ext uri="{9D8B030D-6E8A-4147-A177-3AD203B41FA5}">
                      <a16:colId xmlns:a16="http://schemas.microsoft.com/office/drawing/2014/main" val="2270368618"/>
                    </a:ext>
                  </a:extLst>
                </a:gridCol>
              </a:tblGrid>
              <a:tr h="2213523"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Sáng nay em đi học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 minh nắng xôn xao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lành làn gió mát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u="sng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Mơn man </a:t>
                      </a:r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đôi </a:t>
                      </a:r>
                      <a:r>
                        <a:rPr lang="en-US" sz="2900" b="1" u="sng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 đào.</a:t>
                      </a:r>
                      <a:endParaRPr lang="vi-VN" sz="2900" b="1" u="sng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Giờ ra chơi cùng bạn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Em náo nức nô đùa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Khi mệt lại túm tụm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Cùng vẽ tranh say sưa</a:t>
                      </a:r>
                      <a:r>
                        <a:rPr lang="vi-VN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24290"/>
                  </a:ext>
                </a:extLst>
              </a:tr>
              <a:tr h="4248425"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Lật từng trang sách mới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Chao ôi là thơm tho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Này đây là nương lúa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Dập dờn những cánh cò.</a:t>
                      </a:r>
                    </a:p>
                    <a:p>
                      <a:pPr fontAlgn="t"/>
                      <a:endParaRPr lang="en-US" sz="29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Bao nhiêu chuyện cổ tích</a:t>
                      </a:r>
                      <a:endParaRPr lang="vi-VN" sz="2900" b="1" kern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Cũng có trong sách hay</a:t>
                      </a:r>
                      <a:endParaRPr lang="vi-VN" sz="2900" b="1" kern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 dạy múa, dạy hát</a:t>
                      </a:r>
                      <a:endParaRPr lang="vi-VN" sz="2900" b="1" kern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 đồ chơi khéo tay.</a:t>
                      </a:r>
                      <a:endParaRPr lang="vi-VN" sz="2900" b="1" kern="120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Tan học em ùa chạy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Đồng quê lúa chín vàng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Nhịp chân theo nhịp hát</a:t>
                      </a:r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Lòng em vui </a:t>
                      </a:r>
                      <a:r>
                        <a:rPr lang="en-US" sz="2900" b="1" u="sng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xốn xang</a:t>
                      </a:r>
                      <a:r>
                        <a:rPr lang="en-US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fontAlgn="t"/>
                      <a:endParaRPr lang="vi-VN" sz="29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vi-VN" sz="29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                </a:t>
                      </a:r>
                      <a:r>
                        <a:rPr lang="vi-VN" sz="2900" b="1" dirty="0">
                          <a:solidFill>
                            <a:srgbClr val="0070C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(Xuân Hoài)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011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3A190A-25EE-DF9B-F059-4CBAC24991F1}"/>
              </a:ext>
            </a:extLst>
          </p:cNvPr>
          <p:cNvSpPr txBox="1"/>
          <p:nvPr/>
        </p:nvSpPr>
        <p:spPr>
          <a:xfrm>
            <a:off x="2875722" y="-5300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học sao vui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83" y="0"/>
            <a:ext cx="10972800" cy="101798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vi-VN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iải 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nghĩa từ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" y="1180323"/>
            <a:ext cx="3560828" cy="6749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Má đào: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B854F6-D74A-3C20-B72D-B501680CC6B2}"/>
              </a:ext>
            </a:extLst>
          </p:cNvPr>
          <p:cNvSpPr txBox="1">
            <a:spLocks/>
          </p:cNvSpPr>
          <p:nvPr/>
        </p:nvSpPr>
        <p:spPr>
          <a:xfrm>
            <a:off x="2707448" y="1140567"/>
            <a:ext cx="8653622" cy="909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hồng.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3F91D7-29B2-FEFA-3785-D23149C0FDE8}"/>
              </a:ext>
            </a:extLst>
          </p:cNvPr>
          <p:cNvSpPr txBox="1">
            <a:spLocks/>
          </p:cNvSpPr>
          <p:nvPr/>
        </p:nvSpPr>
        <p:spPr>
          <a:xfrm>
            <a:off x="10635" y="2247125"/>
            <a:ext cx="3560828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Mơn man: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51FB1F-125D-7B61-F40F-4A08425B4540}"/>
              </a:ext>
            </a:extLst>
          </p:cNvPr>
          <p:cNvSpPr txBox="1">
            <a:spLocks/>
          </p:cNvSpPr>
          <p:nvPr/>
        </p:nvSpPr>
        <p:spPr>
          <a:xfrm>
            <a:off x="149779" y="1982083"/>
            <a:ext cx="11854023" cy="1357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Lướt nhẹ trên bề mặt, tạo cảm giác dễ chịu.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41A781-CEB9-1B5D-6BE5-D4D580A0F0FF}"/>
              </a:ext>
            </a:extLst>
          </p:cNvPr>
          <p:cNvSpPr txBox="1">
            <a:spLocks/>
          </p:cNvSpPr>
          <p:nvPr/>
        </p:nvSpPr>
        <p:spPr>
          <a:xfrm>
            <a:off x="30514" y="4029541"/>
            <a:ext cx="4872789" cy="674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(Vui) xốn xang: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5BF188-E87F-B23E-FA56-B2E1B13E1CB2}"/>
              </a:ext>
            </a:extLst>
          </p:cNvPr>
          <p:cNvSpPr txBox="1">
            <a:spLocks/>
          </p:cNvSpPr>
          <p:nvPr/>
        </p:nvSpPr>
        <p:spPr>
          <a:xfrm>
            <a:off x="149780" y="3817508"/>
            <a:ext cx="11900406" cy="168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Một cảm xúc vui rạo rực trong lòng.</a:t>
            </a:r>
            <a:endParaRPr lang="vi-VN" sz="40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/>
      <p:bldP spid="8" grpId="0"/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75A06D7-9F5F-72ED-6DB2-F63687076692}"/>
              </a:ext>
            </a:extLst>
          </p:cNvPr>
          <p:cNvSpPr txBox="1"/>
          <p:nvPr/>
        </p:nvSpPr>
        <p:spPr>
          <a:xfrm>
            <a:off x="5" y="39764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ngữ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khó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5FEE20-E679-A6ED-12B4-83681C531DA3}"/>
              </a:ext>
            </a:extLst>
          </p:cNvPr>
          <p:cNvSpPr/>
          <p:nvPr/>
        </p:nvSpPr>
        <p:spPr>
          <a:xfrm>
            <a:off x="397566" y="920957"/>
            <a:ext cx="11675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Xôn xao, làn gió mát, dập dờn, náo nức, xốn xang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99178-1CE7-A6CF-8069-AB9A65A121D1}"/>
              </a:ext>
            </a:extLst>
          </p:cNvPr>
          <p:cNvSpPr txBox="1"/>
          <p:nvPr/>
        </p:nvSpPr>
        <p:spPr>
          <a:xfrm>
            <a:off x="0" y="2439503"/>
            <a:ext cx="11887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* Luyện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1DF3EA-A6A8-5A8D-2CBA-992F667704C0}"/>
              </a:ext>
            </a:extLst>
          </p:cNvPr>
          <p:cNvSpPr txBox="1"/>
          <p:nvPr/>
        </p:nvSpPr>
        <p:spPr>
          <a:xfrm>
            <a:off x="1073426" y="3256354"/>
            <a:ext cx="7620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nay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vi-VN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em </a:t>
            </a:r>
            <a:r>
              <a:rPr lang="en-US" sz="4400" b="1">
                <a:solidFill>
                  <a:srgbClr val="1306B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học</a:t>
            </a:r>
            <a:endParaRPr lang="vi-VN" sz="4400" b="1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 minh</a:t>
            </a:r>
            <a:r>
              <a:rPr lang="en-US" sz="4400" b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 xôn xao</a:t>
            </a:r>
            <a:endParaRPr lang="vi-VN" sz="4400" b="1" dirty="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05347-2575-B0C1-0789-B2A4194FE60F}"/>
              </a:ext>
            </a:extLst>
          </p:cNvPr>
          <p:cNvSpPr txBox="1"/>
          <p:nvPr/>
        </p:nvSpPr>
        <p:spPr>
          <a:xfrm>
            <a:off x="2511285" y="4985913"/>
            <a:ext cx="686462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 dạy múa,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dạy hát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t"/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đồ chơi</a:t>
            </a:r>
            <a:r>
              <a:rPr lang="en-US" sz="4400" b="1" kern="120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4400" b="1" kern="1200">
                <a:solidFill>
                  <a:srgbClr val="1306B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khéo tay.</a:t>
            </a:r>
            <a:endParaRPr lang="vi-VN" sz="4400" b="1" kern="1200">
              <a:solidFill>
                <a:srgbClr val="1306BA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342A361-EA1F-4851-1433-5A2C9DD33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50523"/>
              </p:ext>
            </p:extLst>
          </p:nvPr>
        </p:nvGraphicFramePr>
        <p:xfrm>
          <a:off x="463825" y="422556"/>
          <a:ext cx="11648662" cy="6461948"/>
        </p:xfrm>
        <a:graphic>
          <a:graphicData uri="http://schemas.openxmlformats.org/drawingml/2006/table">
            <a:tbl>
              <a:tblPr/>
              <a:tblGrid>
                <a:gridCol w="5824331">
                  <a:extLst>
                    <a:ext uri="{9D8B030D-6E8A-4147-A177-3AD203B41FA5}">
                      <a16:colId xmlns:a16="http://schemas.microsoft.com/office/drawing/2014/main" val="2353023311"/>
                    </a:ext>
                  </a:extLst>
                </a:gridCol>
                <a:gridCol w="5824331">
                  <a:extLst>
                    <a:ext uri="{9D8B030D-6E8A-4147-A177-3AD203B41FA5}">
                      <a16:colId xmlns:a16="http://schemas.microsoft.com/office/drawing/2014/main" val="2270368618"/>
                    </a:ext>
                  </a:extLst>
                </a:gridCol>
              </a:tblGrid>
              <a:tr h="2213523"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Sáng nay em đi học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Bình minh nắng xôn xao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 lành làn gió mát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Mơn man đôi má đào.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Giờ ra chơi cùng bạn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Em náo nức nô đùa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Khi mệt lại túm tụm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Cùng vẽ tranh say sưa</a:t>
                      </a:r>
                      <a:r>
                        <a:rPr lang="vi-VN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524290"/>
                  </a:ext>
                </a:extLst>
              </a:tr>
              <a:tr h="4248425"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Lật từng trang sách mới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Chao ôi là thơm tho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Này đây là nương lúa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Dập dờn những cánh cò.</a:t>
                      </a:r>
                    </a:p>
                    <a:p>
                      <a:pPr fontAlgn="t"/>
                      <a:endParaRPr lang="en-US" sz="2900" b="1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Bao nhiêu chuyện cổ tích</a:t>
                      </a:r>
                      <a:endParaRPr lang="vi-VN" sz="2900" b="1" kern="120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Cũng có trong sách hay</a:t>
                      </a:r>
                      <a:endParaRPr lang="vi-VN" sz="2900" b="1" kern="120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Cô dạy múa, dạy hát</a:t>
                      </a:r>
                      <a:endParaRPr lang="vi-VN" sz="2900" b="1" kern="120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 kern="1200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Làm đồ chơi khéo tay.</a:t>
                      </a:r>
                      <a:endParaRPr lang="vi-VN" sz="2900" b="1" kern="120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Tan học em ùa chạy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Đồng quê lúa chín vàng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Nhịp chân theo nhịp hát</a:t>
                      </a:r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n-US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Lòng em vui xốn xang.</a:t>
                      </a:r>
                    </a:p>
                    <a:p>
                      <a:pPr fontAlgn="t"/>
                      <a:endParaRPr lang="vi-VN" sz="2900" b="1" dirty="0">
                        <a:solidFill>
                          <a:srgbClr val="1306BA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vi-VN" sz="2900" b="1">
                          <a:solidFill>
                            <a:srgbClr val="1306BA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                 </a:t>
                      </a:r>
                      <a:r>
                        <a:rPr lang="vi-VN" sz="29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(Xuân Hoài)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011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3A190A-25EE-DF9B-F059-4CBAC24991F1}"/>
              </a:ext>
            </a:extLst>
          </p:cNvPr>
          <p:cNvSpPr txBox="1"/>
          <p:nvPr/>
        </p:nvSpPr>
        <p:spPr>
          <a:xfrm>
            <a:off x="2875722" y="-53008"/>
            <a:ext cx="51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học sao vui</a:t>
            </a:r>
            <a:endParaRPr lang="en-US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9EF8B-1111-A2C0-C7EA-7C7C4543D5A1}"/>
              </a:ext>
            </a:extLst>
          </p:cNvPr>
          <p:cNvSpPr txBox="1"/>
          <p:nvPr/>
        </p:nvSpPr>
        <p:spPr>
          <a:xfrm>
            <a:off x="13251" y="404770"/>
            <a:ext cx="46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F6A85-6471-79EA-BAA8-51F0AAE4AC91}"/>
              </a:ext>
            </a:extLst>
          </p:cNvPr>
          <p:cNvSpPr txBox="1"/>
          <p:nvPr/>
        </p:nvSpPr>
        <p:spPr>
          <a:xfrm>
            <a:off x="79513" y="2637762"/>
            <a:ext cx="46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8ADDE-C1C5-02F9-D8FA-9B0F7E207BAC}"/>
              </a:ext>
            </a:extLst>
          </p:cNvPr>
          <p:cNvSpPr txBox="1"/>
          <p:nvPr/>
        </p:nvSpPr>
        <p:spPr>
          <a:xfrm>
            <a:off x="72885" y="4870754"/>
            <a:ext cx="46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2A1D8-6D88-8E84-50D9-4BAB631CED72}"/>
              </a:ext>
            </a:extLst>
          </p:cNvPr>
          <p:cNvSpPr txBox="1"/>
          <p:nvPr/>
        </p:nvSpPr>
        <p:spPr>
          <a:xfrm>
            <a:off x="6122501" y="456345"/>
            <a:ext cx="46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9A9EE-0CC4-9A85-3776-1ECCEF116FEE}"/>
              </a:ext>
            </a:extLst>
          </p:cNvPr>
          <p:cNvSpPr txBox="1"/>
          <p:nvPr/>
        </p:nvSpPr>
        <p:spPr>
          <a:xfrm>
            <a:off x="6122500" y="2689337"/>
            <a:ext cx="463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822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</TotalTime>
  <Words>1279</Words>
  <Application>Microsoft Office PowerPoint</Application>
  <PresentationFormat>Widescreen</PresentationFormat>
  <Paragraphs>171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等线</vt:lpstr>
      <vt:lpstr>微软雅黑</vt:lpstr>
      <vt:lpstr>宋体</vt:lpstr>
      <vt:lpstr>#9Slide03 AmpleSoft Bold</vt:lpstr>
      <vt:lpstr>Arial</vt:lpstr>
      <vt:lpstr>Calibri</vt:lpstr>
      <vt:lpstr>Calibri Light</vt:lpstr>
      <vt:lpstr>Inconsolata</vt:lpstr>
      <vt:lpstr>inpin heiti</vt:lpstr>
      <vt:lpstr>Maven Pro</vt:lpstr>
      <vt:lpstr>Montserrat</vt:lpstr>
      <vt:lpstr>Nunito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Giải nghĩa từ: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108</cp:revision>
  <dcterms:created xsi:type="dcterms:W3CDTF">2022-09-06T02:30:33Z</dcterms:created>
  <dcterms:modified xsi:type="dcterms:W3CDTF">2024-10-07T01:39:05Z</dcterms:modified>
</cp:coreProperties>
</file>