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98" r:id="rId3"/>
    <p:sldId id="283" r:id="rId4"/>
    <p:sldId id="284" r:id="rId5"/>
    <p:sldId id="285" r:id="rId6"/>
    <p:sldId id="290" r:id="rId7"/>
    <p:sldId id="287" r:id="rId8"/>
    <p:sldId id="311" r:id="rId9"/>
    <p:sldId id="292" r:id="rId10"/>
    <p:sldId id="312" r:id="rId11"/>
    <p:sldId id="306" r:id="rId12"/>
    <p:sldId id="308" r:id="rId13"/>
    <p:sldId id="310" r:id="rId14"/>
    <p:sldId id="295"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0066"/>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D446E-A031-4099-A5FC-936CFB48A277}" type="datetimeFigureOut">
              <a:rPr lang="en-US" smtClean="0"/>
              <a:pPr/>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65571-55D1-49BD-904C-FB0BF70FB64A}" type="slidenum">
              <a:rPr lang="en-US" smtClean="0"/>
              <a:pPr/>
              <a:t>‹#›</a:t>
            </a:fld>
            <a:endParaRPr lang="en-US"/>
          </a:p>
        </p:txBody>
      </p:sp>
    </p:spTree>
    <p:extLst>
      <p:ext uri="{BB962C8B-B14F-4D97-AF65-F5344CB8AC3E}">
        <p14:creationId xmlns:p14="http://schemas.microsoft.com/office/powerpoint/2010/main" val="1339143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17917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15</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527535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077BD1-7365-4F27-AB46-E2EF91BE9B6D}"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427957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077BD1-7365-4F27-AB46-E2EF91BE9B6D}"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277020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077BD1-7365-4F27-AB46-E2EF91BE9B6D}"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752786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screen"/>
          <a:srcRect t="67000"/>
          <a:stretch>
            <a:fillRect/>
          </a:stretch>
        </p:blipFill>
        <p:spPr>
          <a:xfrm>
            <a:off x="22860" y="4892038"/>
            <a:ext cx="11902401" cy="1965961"/>
          </a:xfrm>
          <a:prstGeom prst="rect">
            <a:avLst/>
          </a:prstGeom>
        </p:spPr>
      </p:pic>
      <p:pic>
        <p:nvPicPr>
          <p:cNvPr id="5" name="图片 4"/>
          <p:cNvPicPr>
            <a:picLocks noChangeAspect="1"/>
          </p:cNvPicPr>
          <p:nvPr userDrawn="1"/>
        </p:nvPicPr>
        <p:blipFill rotWithShape="1">
          <a:blip r:embed="rId3" cstate="screen"/>
          <a:srcRect l="20108"/>
          <a:stretch>
            <a:fillRect/>
          </a:stretch>
        </p:blipFill>
        <p:spPr>
          <a:xfrm>
            <a:off x="3261399" y="0"/>
            <a:ext cx="9022041" cy="6858000"/>
          </a:xfrm>
          <a:prstGeom prst="rect">
            <a:avLst/>
          </a:prstGeom>
        </p:spPr>
      </p:pic>
      <p:pic>
        <p:nvPicPr>
          <p:cNvPr id="12" name="图片 11"/>
          <p:cNvPicPr>
            <a:picLocks noChangeAspect="1"/>
          </p:cNvPicPr>
          <p:nvPr userDrawn="1"/>
        </p:nvPicPr>
        <p:blipFill rotWithShape="1">
          <a:blip r:embed="rId4" cstate="screen"/>
          <a:srcRect r="71323"/>
          <a:stretch>
            <a:fillRect/>
          </a:stretch>
        </p:blipFill>
        <p:spPr>
          <a:xfrm>
            <a:off x="-205739" y="-182880"/>
            <a:ext cx="3017166" cy="6389370"/>
          </a:xfrm>
          <a:prstGeom prst="rect">
            <a:avLst/>
          </a:prstGeom>
        </p:spPr>
      </p:pic>
      <p:pic>
        <p:nvPicPr>
          <p:cNvPr id="7" name="图片 6"/>
          <p:cNvPicPr>
            <a:picLocks noChangeAspect="1"/>
          </p:cNvPicPr>
          <p:nvPr userDrawn="1"/>
        </p:nvPicPr>
        <p:blipFill rotWithShape="1">
          <a:blip r:embed="rId5" cstate="screen"/>
          <a:srcRect t="27667" r="71323" b="9000"/>
          <a:stretch>
            <a:fillRect/>
          </a:stretch>
        </p:blipFill>
        <p:spPr>
          <a:xfrm>
            <a:off x="-205740" y="1897380"/>
            <a:ext cx="3238461" cy="4343400"/>
          </a:xfrm>
          <a:prstGeom prst="rect">
            <a:avLst/>
          </a:prstGeom>
        </p:spPr>
      </p:pic>
      <p:pic>
        <p:nvPicPr>
          <p:cNvPr id="9" name="图片 8"/>
          <p:cNvPicPr>
            <a:picLocks noChangeAspect="1"/>
          </p:cNvPicPr>
          <p:nvPr userDrawn="1"/>
        </p:nvPicPr>
        <p:blipFill rotWithShape="1">
          <a:blip r:embed="rId6" cstate="screen"/>
          <a:srcRect/>
          <a:stretch>
            <a:fillRect/>
          </a:stretch>
        </p:blipFill>
        <p:spPr>
          <a:xfrm>
            <a:off x="-182881" y="0"/>
            <a:ext cx="2567901" cy="6858000"/>
          </a:xfrm>
          <a:prstGeom prst="rect">
            <a:avLst/>
          </a:prstGeom>
        </p:spPr>
      </p:pic>
      <p:pic>
        <p:nvPicPr>
          <p:cNvPr id="16" name="图片 15"/>
          <p:cNvPicPr>
            <a:picLocks noChangeAspect="1"/>
          </p:cNvPicPr>
          <p:nvPr userDrawn="1"/>
        </p:nvPicPr>
        <p:blipFill rotWithShape="1">
          <a:blip r:embed="rId7" cstate="screen"/>
          <a:srcRect/>
          <a:stretch>
            <a:fillRect/>
          </a:stretch>
        </p:blipFill>
        <p:spPr>
          <a:xfrm>
            <a:off x="9067839" y="3429000"/>
            <a:ext cx="3238461" cy="3429000"/>
          </a:xfrm>
          <a:prstGeom prst="rect">
            <a:avLst/>
          </a:prstGeom>
        </p:spPr>
      </p:pic>
      <p:pic>
        <p:nvPicPr>
          <p:cNvPr id="22" name="图片 21"/>
          <p:cNvPicPr>
            <a:picLocks noChangeAspect="1"/>
          </p:cNvPicPr>
          <p:nvPr userDrawn="1"/>
        </p:nvPicPr>
        <p:blipFill rotWithShape="1">
          <a:blip r:embed="rId8" cstate="screen"/>
          <a:srcRect/>
          <a:stretch>
            <a:fillRect/>
          </a:stretch>
        </p:blipFill>
        <p:spPr>
          <a:xfrm>
            <a:off x="891539" y="4892040"/>
            <a:ext cx="2141181" cy="1965960"/>
          </a:xfrm>
          <a:prstGeom prst="rect">
            <a:avLst/>
          </a:prstGeom>
        </p:spPr>
      </p:pic>
    </p:spTree>
    <p:extLst>
      <p:ext uri="{BB962C8B-B14F-4D97-AF65-F5344CB8AC3E}">
        <p14:creationId xmlns:p14="http://schemas.microsoft.com/office/powerpoint/2010/main" val="1328208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sp>
        <p:nvSpPr>
          <p:cNvPr id="9" name="矩形 8"/>
          <p:cNvSpPr/>
          <p:nvPr userDrawn="1"/>
        </p:nvSpPr>
        <p:spPr>
          <a:xfrm>
            <a:off x="412282" y="440088"/>
            <a:ext cx="11495238" cy="622273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0" name="图片 9"/>
          <p:cNvPicPr>
            <a:picLocks noChangeAspect="1"/>
          </p:cNvPicPr>
          <p:nvPr userDrawn="1"/>
        </p:nvPicPr>
        <p:blipFill rotWithShape="1">
          <a:blip r:embed="rId2" cstate="screen"/>
          <a:srcRect t="6704"/>
          <a:stretch>
            <a:fillRect/>
          </a:stretch>
        </p:blipFill>
        <p:spPr>
          <a:xfrm>
            <a:off x="548226" y="440088"/>
            <a:ext cx="907281" cy="923330"/>
          </a:xfrm>
          <a:prstGeom prst="rect">
            <a:avLst/>
          </a:prstGeom>
        </p:spPr>
      </p:pic>
    </p:spTree>
    <p:extLst>
      <p:ext uri="{BB962C8B-B14F-4D97-AF65-F5344CB8AC3E}">
        <p14:creationId xmlns:p14="http://schemas.microsoft.com/office/powerpoint/2010/main" val="298366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077BD1-7365-4F27-AB46-E2EF91BE9B6D}"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371794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077BD1-7365-4F27-AB46-E2EF91BE9B6D}"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213057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077BD1-7365-4F27-AB46-E2EF91BE9B6D}"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379833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077BD1-7365-4F27-AB46-E2EF91BE9B6D}" type="datetimeFigureOut">
              <a:rPr lang="en-US" smtClean="0"/>
              <a:pPr/>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172960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77BD1-7365-4F27-AB46-E2EF91BE9B6D}" type="datetimeFigureOut">
              <a:rPr lang="en-US" smtClean="0"/>
              <a:pPr/>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276042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77BD1-7365-4F27-AB46-E2EF91BE9B6D}" type="datetimeFigureOut">
              <a:rPr lang="en-US" smtClean="0"/>
              <a:pPr/>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262382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077BD1-7365-4F27-AB46-E2EF91BE9B6D}"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296360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077BD1-7365-4F27-AB46-E2EF91BE9B6D}"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258080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77BD1-7365-4F27-AB46-E2EF91BE9B6D}" type="datetimeFigureOut">
              <a:rPr lang="en-US" smtClean="0"/>
              <a:pPr/>
              <a:t>11/14/2024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6997F-B333-4E0C-890F-B658D378BBD5}" type="slidenum">
              <a:rPr lang="en-US" smtClean="0"/>
              <a:pPr/>
              <a:t>‹#›</a:t>
            </a:fld>
            <a:endParaRPr lang="en-US"/>
          </a:p>
        </p:txBody>
      </p:sp>
    </p:spTree>
    <p:extLst>
      <p:ext uri="{BB962C8B-B14F-4D97-AF65-F5344CB8AC3E}">
        <p14:creationId xmlns:p14="http://schemas.microsoft.com/office/powerpoint/2010/main" val="2958575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2"/>
          <p:cNvSpPr>
            <a:spLocks noChangeArrowheads="1" noChangeShapeType="1" noTextEdit="1"/>
          </p:cNvSpPr>
          <p:nvPr/>
        </p:nvSpPr>
        <p:spPr bwMode="auto">
          <a:xfrm>
            <a:off x="7485018" y="1227910"/>
            <a:ext cx="4062549" cy="1832882"/>
          </a:xfrm>
          <a:prstGeom prst="rect">
            <a:avLst/>
          </a:prstGeom>
        </p:spPr>
        <p:txBody>
          <a:bodyPr wrap="none" fromWordArt="1">
            <a:prstTxWarp prst="textPlain">
              <a:avLst>
                <a:gd name="adj" fmla="val 50000"/>
              </a:avLst>
            </a:prstTxWarp>
          </a:bodyPr>
          <a:lstStyle/>
          <a:p>
            <a:pPr algn="ctr"/>
            <a:r>
              <a:rPr lang="en-US" sz="2696"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2696"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3A.</a:t>
            </a:r>
          </a:p>
        </p:txBody>
      </p:sp>
      <p:sp>
        <p:nvSpPr>
          <p:cNvPr id="5" name="WordArt 3"/>
          <p:cNvSpPr>
            <a:spLocks noChangeArrowheads="1" noChangeShapeType="1" noTextEdit="1"/>
          </p:cNvSpPr>
          <p:nvPr/>
        </p:nvSpPr>
        <p:spPr bwMode="auto">
          <a:xfrm>
            <a:off x="381643" y="3905796"/>
            <a:ext cx="6489420" cy="1409550"/>
          </a:xfrm>
          <a:prstGeom prst="rect">
            <a:avLst/>
          </a:prstGeom>
        </p:spPr>
        <p:txBody>
          <a:bodyPr wrap="none" fromWordArt="1">
            <a:prstTxWarp prst="textPlain">
              <a:avLst>
                <a:gd name="adj" fmla="val 50000"/>
              </a:avLst>
            </a:prstTxWarp>
          </a:bodyPr>
          <a:lstStyle/>
          <a:p>
            <a:pPr algn="ctr"/>
            <a:r>
              <a:rPr lang="en-US" sz="2696"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ĐỌC: MÓN  QUÀ ĐẶC BIỆT</a:t>
            </a:r>
          </a:p>
          <a:p>
            <a:pPr algn="ctr"/>
            <a:r>
              <a:rPr lang="vi-VN" sz="2696"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696"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( 4 TIẾT).</a:t>
            </a:r>
          </a:p>
        </p:txBody>
      </p:sp>
      <p:sp>
        <p:nvSpPr>
          <p:cNvPr id="6" name="WordArt 4"/>
          <p:cNvSpPr>
            <a:spLocks noChangeArrowheads="1" noChangeShapeType="1" noTextEdit="1"/>
          </p:cNvSpPr>
          <p:nvPr/>
        </p:nvSpPr>
        <p:spPr bwMode="auto">
          <a:xfrm>
            <a:off x="1162595" y="5855591"/>
            <a:ext cx="8882743" cy="831967"/>
          </a:xfrm>
          <a:prstGeom prst="rect">
            <a:avLst/>
          </a:prstGeom>
        </p:spPr>
        <p:txBody>
          <a:bodyPr wrap="none" fromWordArt="1">
            <a:prstTxWarp prst="textPlain">
              <a:avLst>
                <a:gd name="adj" fmla="val 50000"/>
              </a:avLst>
            </a:prstTxWarp>
          </a:bodyPr>
          <a:lstStyle/>
          <a:p>
            <a:pPr algn="ctr"/>
            <a:r>
              <a:rPr lang="en-US" sz="2696"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a:t>
            </a:r>
            <a:r>
              <a:rPr lang="en-US" sz="2696" b="1" kern="10" dirty="0" err="1">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VIÊN:Đặng</a:t>
            </a:r>
            <a:r>
              <a:rPr lang="en-US" sz="2696"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696" b="1" kern="10" dirty="0" err="1">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Thị</a:t>
            </a:r>
            <a:r>
              <a:rPr lang="en-US" sz="2696"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696" b="1" kern="10" dirty="0" err="1">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Yến</a:t>
            </a:r>
            <a:r>
              <a:rPr lang="en-US" sz="2696"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p>
        </p:txBody>
      </p:sp>
      <p:grpSp>
        <p:nvGrpSpPr>
          <p:cNvPr id="2" name="Group 18"/>
          <p:cNvGrpSpPr>
            <a:grpSpLocks/>
          </p:cNvGrpSpPr>
          <p:nvPr/>
        </p:nvGrpSpPr>
        <p:grpSpPr bwMode="auto">
          <a:xfrm>
            <a:off x="1005840" y="969922"/>
            <a:ext cx="4114800" cy="2570112"/>
            <a:chOff x="5225" y="9335"/>
            <a:chExt cx="2520" cy="1750"/>
          </a:xfrm>
        </p:grpSpPr>
        <p:sp>
          <p:nvSpPr>
            <p:cNvPr id="8"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489" tIns="34246" rIns="68489" bIns="3424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397">
                <a:latin typeface="VNI-Times" pitchFamily="2" charset="0"/>
              </a:endParaRPr>
            </a:p>
          </p:txBody>
        </p:sp>
        <p:pic>
          <p:nvPicPr>
            <p:cNvPr id="9"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89" tIns="34246" rIns="68489" bIns="3424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599" b="1">
                  <a:latin typeface="Times New Roman" panose="02020603050405020304" pitchFamily="18" charset="0"/>
                  <a:cs typeface="Times New Roman" panose="02020603050405020304" pitchFamily="18" charset="0"/>
                </a:rPr>
                <a:t> </a:t>
              </a:r>
              <a:endParaRPr lang="en-US" altLang="en-US" sz="3596">
                <a:latin typeface="Times New Roman" panose="02020603050405020304" pitchFamily="18" charset="0"/>
                <a:cs typeface="Times New Roman" panose="02020603050405020304" pitchFamily="18" charset="0"/>
              </a:endParaRPr>
            </a:p>
          </p:txBody>
        </p:sp>
        <p:sp>
          <p:nvSpPr>
            <p:cNvPr id="14"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89" tIns="34246" rIns="68489" bIns="3424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596">
                <a:latin typeface="Times New Roman" panose="02020603050405020304" pitchFamily="18" charset="0"/>
                <a:cs typeface="Arial" panose="020B0604020202020204" pitchFamily="34" charset="0"/>
              </a:endParaRPr>
            </a:p>
          </p:txBody>
        </p:sp>
        <p:sp>
          <p:nvSpPr>
            <p:cNvPr id="15"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48" b="1" kern="10">
                  <a:solidFill>
                    <a:srgbClr val="FFFFFF"/>
                  </a:solidFill>
                  <a:latin typeface="Times New Roman" panose="02020603050405020304" pitchFamily="18" charset="0"/>
                  <a:cs typeface="Times New Roman" panose="02020603050405020304" pitchFamily="18" charset="0"/>
                </a:rPr>
                <a:t>NĂM </a:t>
              </a:r>
            </a:p>
          </p:txBody>
        </p:sp>
        <p:sp>
          <p:nvSpPr>
            <p:cNvPr id="16"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89" tIns="34246" rIns="68489" bIns="3424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596">
                <a:latin typeface="Times New Roman" panose="02020603050405020304" pitchFamily="18" charset="0"/>
                <a:cs typeface="Arial" panose="020B0604020202020204" pitchFamily="34" charset="0"/>
              </a:endParaRPr>
            </a:p>
          </p:txBody>
        </p:sp>
      </p:grpSp>
      <p:sp>
        <p:nvSpPr>
          <p:cNvPr id="17" name="WordArt 16"/>
          <p:cNvSpPr>
            <a:spLocks noChangeArrowheads="1" noChangeShapeType="1" noTextEdit="1"/>
          </p:cNvSpPr>
          <p:nvPr/>
        </p:nvSpPr>
        <p:spPr bwMode="auto">
          <a:xfrm>
            <a:off x="1750423" y="1"/>
            <a:ext cx="8530047" cy="833416"/>
          </a:xfrm>
          <a:prstGeom prst="rect">
            <a:avLst/>
          </a:prstGeom>
        </p:spPr>
        <p:txBody>
          <a:bodyPr wrap="none" fromWordArt="1">
            <a:prstTxWarp prst="textPlain">
              <a:avLst>
                <a:gd name="adj" fmla="val 50000"/>
              </a:avLst>
            </a:prstTxWarp>
          </a:bodyPr>
          <a:lstStyle/>
          <a:p>
            <a:pPr algn="ctr"/>
            <a:r>
              <a:rPr lang="vi-VN" sz="2696"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2696"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TÂN VIÊN</a:t>
            </a:r>
            <a:r>
              <a:rPr lang="vi-VN" sz="2696"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2696"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1788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579804"/>
            <a:ext cx="6844937" cy="1336904"/>
          </a:xfrm>
          <a:prstGeom prst="rect">
            <a:avLst/>
          </a:prstGeom>
        </p:spPr>
        <p:txBody>
          <a:bodyPr wrap="square">
            <a:spAutoFit/>
          </a:bodyPr>
          <a:lstStyle/>
          <a:p>
            <a:pPr lvl="0"/>
            <a:r>
              <a:rPr lang="en-US" sz="2696" b="1" dirty="0">
                <a:solidFill>
                  <a:srgbClr val="0000CC"/>
                </a:solidFill>
                <a:latin typeface="Times New Roman" pitchFamily="18" charset="0"/>
                <a:cs typeface="Times New Roman" pitchFamily="18" charset="0"/>
              </a:rPr>
              <a:t>  * </a:t>
            </a:r>
            <a:r>
              <a:rPr lang="en-US" sz="2696" b="1" dirty="0" err="1">
                <a:solidFill>
                  <a:srgbClr val="0000CC"/>
                </a:solidFill>
                <a:latin typeface="Times New Roman" pitchFamily="18" charset="0"/>
                <a:cs typeface="Times New Roman" pitchFamily="18" charset="0"/>
              </a:rPr>
              <a:t>Bài</a:t>
            </a:r>
            <a:r>
              <a:rPr lang="en-US" sz="2696" b="1" dirty="0">
                <a:solidFill>
                  <a:srgbClr val="0000CC"/>
                </a:solidFill>
                <a:latin typeface="Times New Roman" pitchFamily="18" charset="0"/>
                <a:cs typeface="Times New Roman" pitchFamily="18" charset="0"/>
              </a:rPr>
              <a:t> 1. </a:t>
            </a:r>
            <a:r>
              <a:rPr lang="nl-NL" sz="2696" b="1" dirty="0">
                <a:solidFill>
                  <a:srgbClr val="0000CC"/>
                </a:solidFill>
                <a:latin typeface="Times New Roman"/>
                <a:ea typeface="Times New Roman"/>
              </a:rPr>
              <a:t>Quan sát một đồ vật trong tranh, ghi lại những điều quan sát được về </a:t>
            </a:r>
            <a:r>
              <a:rPr lang="vi-VN" sz="2696" b="1" dirty="0">
                <a:solidFill>
                  <a:srgbClr val="0000CC"/>
                </a:solidFill>
                <a:latin typeface="Times New Roman"/>
                <a:ea typeface="Times New Roman"/>
              </a:rPr>
              <a:t>đặc</a:t>
            </a:r>
            <a:r>
              <a:rPr lang="nl-NL" sz="2696" b="1" dirty="0">
                <a:solidFill>
                  <a:srgbClr val="0000CC"/>
                </a:solidFill>
                <a:latin typeface="Times New Roman"/>
                <a:ea typeface="Times New Roman"/>
              </a:rPr>
              <a:t> điểm của đồ vật</a:t>
            </a:r>
            <a:r>
              <a:rPr lang="vi-VN" sz="2696" b="1" dirty="0">
                <a:solidFill>
                  <a:srgbClr val="0000CC"/>
                </a:solidFill>
                <a:latin typeface="Times New Roman"/>
                <a:ea typeface="Times New Roman"/>
              </a:rPr>
              <a:t>.</a:t>
            </a:r>
            <a:endParaRPr lang="en-US" sz="2696" b="1" dirty="0">
              <a:solidFill>
                <a:srgbClr val="0000CC"/>
              </a:solidFill>
              <a:latin typeface="Times New Roman" pitchFamily="18" charset="0"/>
              <a:cs typeface="Times New Roman" pitchFamily="18" charset="0"/>
            </a:endParaRPr>
          </a:p>
        </p:txBody>
      </p:sp>
      <p:graphicFrame>
        <p:nvGraphicFramePr>
          <p:cNvPr id="3" name="Table 2"/>
          <p:cNvGraphicFramePr>
            <a:graphicFrameLocks noGrp="1"/>
          </p:cNvGraphicFramePr>
          <p:nvPr>
            <p:extLst/>
          </p:nvPr>
        </p:nvGraphicFramePr>
        <p:xfrm>
          <a:off x="0" y="2939002"/>
          <a:ext cx="12192001" cy="3918998"/>
        </p:xfrm>
        <a:graphic>
          <a:graphicData uri="http://schemas.openxmlformats.org/drawingml/2006/table">
            <a:tbl>
              <a:tblPr firstRow="1" bandRow="1">
                <a:tableStyleId>{5C22544A-7EE6-4342-B048-85BDC9FD1C3A}</a:tableStyleId>
              </a:tblPr>
              <a:tblGrid>
                <a:gridCol w="1423851">
                  <a:extLst>
                    <a:ext uri="{9D8B030D-6E8A-4147-A177-3AD203B41FA5}">
                      <a16:colId xmlns:a16="http://schemas.microsoft.com/office/drawing/2014/main" val="20000"/>
                    </a:ext>
                  </a:extLst>
                </a:gridCol>
                <a:gridCol w="2717075">
                  <a:extLst>
                    <a:ext uri="{9D8B030D-6E8A-4147-A177-3AD203B41FA5}">
                      <a16:colId xmlns:a16="http://schemas.microsoft.com/office/drawing/2014/main" val="20001"/>
                    </a:ext>
                  </a:extLst>
                </a:gridCol>
                <a:gridCol w="3422468">
                  <a:extLst>
                    <a:ext uri="{9D8B030D-6E8A-4147-A177-3AD203B41FA5}">
                      <a16:colId xmlns:a16="http://schemas.microsoft.com/office/drawing/2014/main" val="20002"/>
                    </a:ext>
                  </a:extLst>
                </a:gridCol>
                <a:gridCol w="4628607">
                  <a:extLst>
                    <a:ext uri="{9D8B030D-6E8A-4147-A177-3AD203B41FA5}">
                      <a16:colId xmlns:a16="http://schemas.microsoft.com/office/drawing/2014/main" val="20003"/>
                    </a:ext>
                  </a:extLst>
                </a:gridCol>
              </a:tblGrid>
              <a:tr h="1018370">
                <a:tc>
                  <a:txBody>
                    <a:bodyPr/>
                    <a:lstStyle/>
                    <a:p>
                      <a:pPr algn="ctr"/>
                      <a:r>
                        <a:rPr lang="vi-VN" sz="2400" b="1" dirty="0">
                          <a:solidFill>
                            <a:srgbClr val="008000"/>
                          </a:solidFill>
                          <a:latin typeface="Times New Roman" pitchFamily="18" charset="0"/>
                          <a:cs typeface="Times New Roman" pitchFamily="18" charset="0"/>
                        </a:rPr>
                        <a:t>Tên đ</a:t>
                      </a:r>
                      <a:r>
                        <a:rPr lang="en-US" sz="2400" b="1" dirty="0">
                          <a:solidFill>
                            <a:srgbClr val="008000"/>
                          </a:solidFill>
                          <a:latin typeface="Times New Roman" pitchFamily="18" charset="0"/>
                          <a:cs typeface="Times New Roman" pitchFamily="18" charset="0"/>
                        </a:rPr>
                        <a:t>ồ</a:t>
                      </a:r>
                      <a:r>
                        <a:rPr lang="vi-VN" sz="2400" b="1" dirty="0">
                          <a:solidFill>
                            <a:srgbClr val="008000"/>
                          </a:solidFill>
                          <a:latin typeface="Times New Roman" pitchFamily="18" charset="0"/>
                          <a:cs typeface="Times New Roman" pitchFamily="18" charset="0"/>
                        </a:rPr>
                        <a:t> vật</a:t>
                      </a:r>
                      <a:endParaRPr lang="en-US" sz="2400" b="1" dirty="0">
                        <a:solidFill>
                          <a:srgbClr val="008000"/>
                        </a:solidFill>
                        <a:latin typeface="Times New Roman" pitchFamily="18" charset="0"/>
                        <a:cs typeface="Times New Roman" pitchFamily="18" charset="0"/>
                      </a:endParaRPr>
                    </a:p>
                  </a:txBody>
                  <a:tcPr marL="68493" marR="68493" marT="34247" marB="34247"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ctr"/>
                      <a:r>
                        <a:rPr lang="vi-VN" sz="2400" b="1" dirty="0">
                          <a:solidFill>
                            <a:srgbClr val="008000"/>
                          </a:solidFill>
                          <a:latin typeface="Times New Roman" pitchFamily="18" charset="0"/>
                          <a:cs typeface="Times New Roman" pitchFamily="18" charset="0"/>
                        </a:rPr>
                        <a:t>Đặc điểm</a:t>
                      </a:r>
                      <a:r>
                        <a:rPr lang="vi-VN" sz="2400" b="1" baseline="0" dirty="0">
                          <a:solidFill>
                            <a:srgbClr val="008000"/>
                          </a:solidFill>
                          <a:latin typeface="Times New Roman" pitchFamily="18" charset="0"/>
                          <a:cs typeface="Times New Roman" pitchFamily="18" charset="0"/>
                        </a:rPr>
                        <a:t> về</a:t>
                      </a:r>
                      <a:r>
                        <a:rPr lang="vi-VN" sz="2400" b="1" dirty="0">
                          <a:solidFill>
                            <a:srgbClr val="008000"/>
                          </a:solidFill>
                          <a:latin typeface="Times New Roman" pitchFamily="18" charset="0"/>
                          <a:cs typeface="Times New Roman" pitchFamily="18" charset="0"/>
                        </a:rPr>
                        <a:t> màu sắc</a:t>
                      </a:r>
                      <a:endParaRPr lang="en-US" sz="2400" b="1" dirty="0">
                        <a:solidFill>
                          <a:srgbClr val="008000"/>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ctr"/>
                      <a:r>
                        <a:rPr lang="vi-VN" sz="2400" b="1" dirty="0">
                          <a:solidFill>
                            <a:srgbClr val="008000"/>
                          </a:solidFill>
                          <a:latin typeface="Times New Roman" pitchFamily="18" charset="0"/>
                          <a:cs typeface="Times New Roman" pitchFamily="18" charset="0"/>
                        </a:rPr>
                        <a:t>Đặc điểm hình dạng kích thước</a:t>
                      </a:r>
                      <a:endParaRPr lang="en-US" sz="2400" b="1" dirty="0">
                        <a:solidFill>
                          <a:srgbClr val="008000"/>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ctr"/>
                      <a:r>
                        <a:rPr lang="vi-VN" sz="2400" b="1" dirty="0">
                          <a:solidFill>
                            <a:srgbClr val="008000"/>
                          </a:solidFill>
                          <a:latin typeface="Times New Roman" pitchFamily="18" charset="0"/>
                          <a:cs typeface="Times New Roman" pitchFamily="18" charset="0"/>
                        </a:rPr>
                        <a:t>Đặc điểm về </a:t>
                      </a:r>
                      <a:r>
                        <a:rPr lang="en-US" sz="2400" b="1" dirty="0" err="1">
                          <a:solidFill>
                            <a:srgbClr val="008000"/>
                          </a:solidFill>
                          <a:latin typeface="Times New Roman" pitchFamily="18" charset="0"/>
                          <a:cs typeface="Times New Roman" pitchFamily="18" charset="0"/>
                        </a:rPr>
                        <a:t>hoạt</a:t>
                      </a:r>
                      <a:r>
                        <a:rPr lang="en-US" sz="2400" b="1" baseline="0" dirty="0">
                          <a:solidFill>
                            <a:srgbClr val="008000"/>
                          </a:solidFill>
                          <a:latin typeface="Times New Roman" pitchFamily="18" charset="0"/>
                          <a:cs typeface="Times New Roman" pitchFamily="18" charset="0"/>
                        </a:rPr>
                        <a:t> </a:t>
                      </a:r>
                      <a:r>
                        <a:rPr lang="en-US" sz="2400" b="1" baseline="0" dirty="0" err="1">
                          <a:solidFill>
                            <a:srgbClr val="008000"/>
                          </a:solidFill>
                          <a:latin typeface="Times New Roman" pitchFamily="18" charset="0"/>
                          <a:cs typeface="Times New Roman" pitchFamily="18" charset="0"/>
                        </a:rPr>
                        <a:t>động</a:t>
                      </a:r>
                      <a:r>
                        <a:rPr lang="vi-VN" sz="2400" b="1" dirty="0">
                          <a:solidFill>
                            <a:srgbClr val="008000"/>
                          </a:solidFill>
                          <a:latin typeface="Times New Roman" pitchFamily="18" charset="0"/>
                          <a:cs typeface="Times New Roman" pitchFamily="18" charset="0"/>
                        </a:rPr>
                        <a:t>, công dụng</a:t>
                      </a:r>
                      <a:endParaRPr lang="en-US" sz="2400" b="1" dirty="0">
                        <a:solidFill>
                          <a:srgbClr val="008000"/>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0"/>
                  </a:ext>
                </a:extLst>
              </a:tr>
              <a:tr h="503371">
                <a:tc>
                  <a:txBody>
                    <a:bodyPr/>
                    <a:lstStyle/>
                    <a:p>
                      <a:pPr algn="just"/>
                      <a:r>
                        <a:rPr lang="vi-VN" sz="2400" b="1" dirty="0">
                          <a:solidFill>
                            <a:srgbClr val="0000CC"/>
                          </a:solidFill>
                          <a:latin typeface="Times New Roman" pitchFamily="18" charset="0"/>
                          <a:cs typeface="Times New Roman" pitchFamily="18" charset="0"/>
                        </a:rPr>
                        <a:t> Xe đạp</a:t>
                      </a:r>
                      <a:endParaRPr lang="en-US" sz="2400" b="1" dirty="0">
                        <a:solidFill>
                          <a:srgbClr val="0000CC"/>
                        </a:solidFill>
                        <a:latin typeface="Times New Roman" pitchFamily="18" charset="0"/>
                        <a:cs typeface="Times New Roman" pitchFamily="18" charset="0"/>
                      </a:endParaRPr>
                    </a:p>
                  </a:txBody>
                  <a:tcPr marL="68493" marR="68493" marT="34247" marB="34247"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marL="0" marR="0" lvl="0" indent="0" algn="just" defTabSz="1436888"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1"/>
                  </a:ext>
                </a:extLst>
              </a:tr>
              <a:tr h="570775">
                <a:tc>
                  <a:txBody>
                    <a:bodyPr/>
                    <a:lstStyle/>
                    <a:p>
                      <a:pPr algn="just"/>
                      <a:r>
                        <a:rPr lang="vi-VN" sz="2400" b="1" dirty="0">
                          <a:solidFill>
                            <a:srgbClr val="0000CC"/>
                          </a:solidFill>
                          <a:latin typeface="Times New Roman" pitchFamily="18" charset="0"/>
                          <a:cs typeface="Times New Roman" pitchFamily="18" charset="0"/>
                        </a:rPr>
                        <a:t>Đồng hồ</a:t>
                      </a:r>
                      <a:endParaRPr lang="en-US" sz="2400" b="1" dirty="0">
                        <a:solidFill>
                          <a:srgbClr val="0000CC"/>
                        </a:solidFill>
                        <a:latin typeface="Times New Roman" pitchFamily="18" charset="0"/>
                        <a:cs typeface="Times New Roman" pitchFamily="18" charset="0"/>
                      </a:endParaRPr>
                    </a:p>
                  </a:txBody>
                  <a:tcPr marL="68493" marR="68493" marT="34247" marB="34247"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2"/>
                  </a:ext>
                </a:extLst>
              </a:tr>
              <a:tr h="913241">
                <a:tc>
                  <a:txBody>
                    <a:bodyPr/>
                    <a:lstStyle/>
                    <a:p>
                      <a:pPr algn="just"/>
                      <a:r>
                        <a:rPr lang="vi-VN" sz="2400" b="1" dirty="0">
                          <a:solidFill>
                            <a:srgbClr val="0000CC"/>
                          </a:solidFill>
                          <a:latin typeface="Times New Roman" pitchFamily="18" charset="0"/>
                          <a:cs typeface="Times New Roman" pitchFamily="18" charset="0"/>
                        </a:rPr>
                        <a:t>Cặp</a:t>
                      </a:r>
                      <a:endParaRPr lang="en-US" sz="2400" b="1" dirty="0">
                        <a:solidFill>
                          <a:srgbClr val="0000CC"/>
                        </a:solidFill>
                        <a:latin typeface="Times New Roman" pitchFamily="18" charset="0"/>
                        <a:cs typeface="Times New Roman" pitchFamily="18" charset="0"/>
                      </a:endParaRPr>
                    </a:p>
                  </a:txBody>
                  <a:tcPr marL="68493" marR="68493" marT="34247" marB="34247"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marL="0" marR="0" lvl="0" indent="0" algn="just" defTabSz="1436888"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3"/>
                  </a:ext>
                </a:extLst>
              </a:tr>
              <a:tr h="913241">
                <a:tc>
                  <a:txBody>
                    <a:bodyPr/>
                    <a:lstStyle/>
                    <a:p>
                      <a:pPr algn="just"/>
                      <a:r>
                        <a:rPr lang="vi-VN" sz="2400" b="1" dirty="0">
                          <a:solidFill>
                            <a:srgbClr val="0000CC"/>
                          </a:solidFill>
                          <a:latin typeface="Times New Roman" pitchFamily="18" charset="0"/>
                          <a:cs typeface="Times New Roman" pitchFamily="18" charset="0"/>
                        </a:rPr>
                        <a:t>Đèn </a:t>
                      </a:r>
                      <a:endParaRPr lang="en-US" sz="2400" b="1" dirty="0">
                        <a:solidFill>
                          <a:srgbClr val="0000CC"/>
                        </a:solidFill>
                        <a:latin typeface="Times New Roman" pitchFamily="18" charset="0"/>
                        <a:cs typeface="Times New Roman" pitchFamily="18" charset="0"/>
                      </a:endParaRPr>
                    </a:p>
                  </a:txBody>
                  <a:tcPr marL="68493" marR="68493" marT="34247" marB="34247"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4"/>
                  </a:ext>
                </a:extLst>
              </a:tr>
            </a:tbl>
          </a:graphicData>
        </a:graphic>
      </p:graphicFrame>
      <p:sp>
        <p:nvSpPr>
          <p:cNvPr id="2" name="Rectangle 1"/>
          <p:cNvSpPr/>
          <p:nvPr/>
        </p:nvSpPr>
        <p:spPr>
          <a:xfrm>
            <a:off x="1449174" y="3981116"/>
            <a:ext cx="2304616" cy="461217"/>
          </a:xfrm>
          <a:prstGeom prst="rect">
            <a:avLst/>
          </a:prstGeom>
        </p:spPr>
        <p:txBody>
          <a:bodyPr wrap="square">
            <a:spAutoFit/>
          </a:bodyPr>
          <a:lstStyle/>
          <a:p>
            <a:pPr algn="just" defTabSz="1076229">
              <a:defRPr/>
            </a:pPr>
            <a:r>
              <a:rPr lang="vi-VN" sz="2397" b="1" dirty="0">
                <a:solidFill>
                  <a:srgbClr val="0000CC"/>
                </a:solidFill>
                <a:latin typeface="Times New Roman" pitchFamily="18" charset="0"/>
                <a:cs typeface="Times New Roman" pitchFamily="18" charset="0"/>
              </a:rPr>
              <a:t>Màu xanh da lơ</a:t>
            </a:r>
            <a:endParaRPr lang="en-US" sz="2397" b="1" dirty="0">
              <a:solidFill>
                <a:srgbClr val="0000CC"/>
              </a:solidFill>
              <a:latin typeface="Times New Roman" pitchFamily="18" charset="0"/>
              <a:cs typeface="Times New Roman" pitchFamily="18" charset="0"/>
            </a:endParaRPr>
          </a:p>
        </p:txBody>
      </p:sp>
      <p:sp>
        <p:nvSpPr>
          <p:cNvPr id="4" name="Rectangle 3"/>
          <p:cNvSpPr/>
          <p:nvPr/>
        </p:nvSpPr>
        <p:spPr>
          <a:xfrm>
            <a:off x="4159726" y="4010793"/>
            <a:ext cx="3602006" cy="461217"/>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Vừa tầm với lứa tuổi HS</a:t>
            </a:r>
            <a:endParaRPr lang="en-US" sz="2397" b="1" dirty="0">
              <a:solidFill>
                <a:srgbClr val="0000CC"/>
              </a:solidFill>
              <a:latin typeface="Times New Roman" pitchFamily="18" charset="0"/>
              <a:cs typeface="Times New Roman" pitchFamily="18" charset="0"/>
            </a:endParaRPr>
          </a:p>
        </p:txBody>
      </p:sp>
      <p:sp>
        <p:nvSpPr>
          <p:cNvPr id="5" name="Rectangle 4"/>
          <p:cNvSpPr/>
          <p:nvPr/>
        </p:nvSpPr>
        <p:spPr>
          <a:xfrm>
            <a:off x="1423591" y="4504759"/>
            <a:ext cx="2704676" cy="461217"/>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Màu xanh lá chuối</a:t>
            </a:r>
            <a:endParaRPr lang="en-US" sz="2397" b="1" dirty="0">
              <a:solidFill>
                <a:srgbClr val="0000CC"/>
              </a:solidFill>
              <a:latin typeface="Times New Roman" pitchFamily="18" charset="0"/>
              <a:cs typeface="Times New Roman" pitchFamily="18" charset="0"/>
            </a:endParaRPr>
          </a:p>
        </p:txBody>
      </p:sp>
      <p:sp>
        <p:nvSpPr>
          <p:cNvPr id="6" name="Rectangle 5"/>
          <p:cNvSpPr/>
          <p:nvPr/>
        </p:nvSpPr>
        <p:spPr>
          <a:xfrm>
            <a:off x="4124770" y="4543946"/>
            <a:ext cx="2667988" cy="461217"/>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Đồng hồ hình tròn</a:t>
            </a:r>
            <a:endParaRPr lang="en-US" sz="2397" b="1" dirty="0">
              <a:solidFill>
                <a:srgbClr val="0000CC"/>
              </a:solidFill>
              <a:latin typeface="Times New Roman" pitchFamily="18" charset="0"/>
              <a:cs typeface="Times New Roman" pitchFamily="18" charset="0"/>
            </a:endParaRPr>
          </a:p>
        </p:txBody>
      </p:sp>
      <p:sp>
        <p:nvSpPr>
          <p:cNvPr id="7" name="Rectangle 6"/>
          <p:cNvSpPr/>
          <p:nvPr/>
        </p:nvSpPr>
        <p:spPr>
          <a:xfrm>
            <a:off x="7824651" y="4517821"/>
            <a:ext cx="3929190" cy="461217"/>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Giúp em </a:t>
            </a:r>
            <a:r>
              <a:rPr lang="en-US" sz="2397" b="1" dirty="0" err="1">
                <a:solidFill>
                  <a:srgbClr val="0000CC"/>
                </a:solidFill>
                <a:latin typeface="Times New Roman" pitchFamily="18" charset="0"/>
                <a:cs typeface="Times New Roman" pitchFamily="18" charset="0"/>
              </a:rPr>
              <a:t>xem</a:t>
            </a:r>
            <a:r>
              <a:rPr lang="en-US" sz="2397" b="1" dirty="0">
                <a:solidFill>
                  <a:srgbClr val="0000CC"/>
                </a:solidFill>
                <a:latin typeface="Times New Roman" pitchFamily="18" charset="0"/>
                <a:cs typeface="Times New Roman" pitchFamily="18" charset="0"/>
              </a:rPr>
              <a:t> </a:t>
            </a:r>
            <a:r>
              <a:rPr lang="vi-VN" sz="2397" b="1" dirty="0">
                <a:solidFill>
                  <a:srgbClr val="0000CC"/>
                </a:solidFill>
                <a:latin typeface="Times New Roman" pitchFamily="18" charset="0"/>
                <a:cs typeface="Times New Roman" pitchFamily="18" charset="0"/>
              </a:rPr>
              <a:t>thời gian </a:t>
            </a:r>
            <a:endParaRPr lang="en-US" sz="2397" b="1" dirty="0">
              <a:solidFill>
                <a:srgbClr val="0000CC"/>
              </a:solidFill>
              <a:latin typeface="Times New Roman" pitchFamily="18" charset="0"/>
              <a:cs typeface="Times New Roman" pitchFamily="18" charset="0"/>
            </a:endParaRPr>
          </a:p>
        </p:txBody>
      </p:sp>
      <p:sp>
        <p:nvSpPr>
          <p:cNvPr id="8" name="Rectangle 7"/>
          <p:cNvSpPr/>
          <p:nvPr/>
        </p:nvSpPr>
        <p:spPr>
          <a:xfrm>
            <a:off x="1436117" y="5252436"/>
            <a:ext cx="2509013" cy="461217"/>
          </a:xfrm>
          <a:prstGeom prst="rect">
            <a:avLst/>
          </a:prstGeom>
        </p:spPr>
        <p:txBody>
          <a:bodyPr wrap="square">
            <a:spAutoFit/>
          </a:bodyPr>
          <a:lstStyle/>
          <a:p>
            <a:pPr algn="just" defTabSz="1076229">
              <a:defRPr/>
            </a:pPr>
            <a:r>
              <a:rPr lang="vi-VN" sz="2397" b="1" dirty="0">
                <a:solidFill>
                  <a:srgbClr val="0000CC"/>
                </a:solidFill>
                <a:latin typeface="Times New Roman" pitchFamily="18" charset="0"/>
                <a:cs typeface="Times New Roman" pitchFamily="18" charset="0"/>
              </a:rPr>
              <a:t>Màu xanh da trời</a:t>
            </a:r>
            <a:endParaRPr lang="en-US" sz="2397" b="1" dirty="0">
              <a:solidFill>
                <a:srgbClr val="0000CC"/>
              </a:solidFill>
              <a:latin typeface="Times New Roman" pitchFamily="18" charset="0"/>
              <a:cs typeface="Times New Roman" pitchFamily="18" charset="0"/>
            </a:endParaRPr>
          </a:p>
        </p:txBody>
      </p:sp>
      <p:sp>
        <p:nvSpPr>
          <p:cNvPr id="25" name="Rectangle 24"/>
          <p:cNvSpPr/>
          <p:nvPr/>
        </p:nvSpPr>
        <p:spPr>
          <a:xfrm>
            <a:off x="4195226" y="5278561"/>
            <a:ext cx="2311603" cy="461217"/>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Quai cặp to bản</a:t>
            </a:r>
            <a:endParaRPr lang="en-US" sz="2397" b="1" dirty="0">
              <a:solidFill>
                <a:srgbClr val="0000CC"/>
              </a:solidFill>
              <a:latin typeface="Times New Roman" pitchFamily="18" charset="0"/>
              <a:cs typeface="Times New Roman" pitchFamily="18" charset="0"/>
            </a:endParaRPr>
          </a:p>
        </p:txBody>
      </p:sp>
      <p:sp>
        <p:nvSpPr>
          <p:cNvPr id="26" name="Rectangle 25"/>
          <p:cNvSpPr/>
          <p:nvPr/>
        </p:nvSpPr>
        <p:spPr>
          <a:xfrm>
            <a:off x="7785463" y="5054667"/>
            <a:ext cx="4406537" cy="830099"/>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Mỗi khi mở khóa tiến kêu lách cách rất vui.</a:t>
            </a:r>
            <a:endParaRPr lang="en-US" sz="2397" b="1" dirty="0">
              <a:solidFill>
                <a:srgbClr val="0000CC"/>
              </a:solidFill>
              <a:latin typeface="Times New Roman" pitchFamily="18" charset="0"/>
              <a:cs typeface="Times New Roman" pitchFamily="18" charset="0"/>
            </a:endParaRPr>
          </a:p>
        </p:txBody>
      </p:sp>
      <p:sp>
        <p:nvSpPr>
          <p:cNvPr id="27" name="Rectangle 26"/>
          <p:cNvSpPr/>
          <p:nvPr/>
        </p:nvSpPr>
        <p:spPr>
          <a:xfrm>
            <a:off x="1468195" y="6134451"/>
            <a:ext cx="2007630" cy="461217"/>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Chụp màu đỏ</a:t>
            </a:r>
            <a:endParaRPr lang="en-US" sz="2397" b="1" dirty="0">
              <a:solidFill>
                <a:srgbClr val="0000CC"/>
              </a:solidFill>
              <a:latin typeface="Times New Roman" pitchFamily="18" charset="0"/>
              <a:cs typeface="Times New Roman" pitchFamily="18" charset="0"/>
            </a:endParaRPr>
          </a:p>
        </p:txBody>
      </p:sp>
      <p:sp>
        <p:nvSpPr>
          <p:cNvPr id="28" name="Rectangle 27"/>
          <p:cNvSpPr/>
          <p:nvPr/>
        </p:nvSpPr>
        <p:spPr>
          <a:xfrm>
            <a:off x="4123957" y="6121387"/>
            <a:ext cx="2799013" cy="461217"/>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Chụp đèn hình tròn</a:t>
            </a:r>
            <a:endParaRPr lang="en-US" sz="2397" b="1" dirty="0">
              <a:solidFill>
                <a:srgbClr val="0000CC"/>
              </a:solidFill>
              <a:latin typeface="Times New Roman" pitchFamily="18" charset="0"/>
              <a:cs typeface="Times New Roman" pitchFamily="18" charset="0"/>
            </a:endParaRPr>
          </a:p>
        </p:txBody>
      </p:sp>
      <p:sp>
        <p:nvSpPr>
          <p:cNvPr id="29" name="Rectangle 28"/>
          <p:cNvSpPr/>
          <p:nvPr/>
        </p:nvSpPr>
        <p:spPr>
          <a:xfrm>
            <a:off x="7811590" y="5963785"/>
            <a:ext cx="4380410" cy="830099"/>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Chụp đèn giúp tập trung ánh sáng</a:t>
            </a:r>
            <a:endParaRPr lang="en-US" sz="2397" b="1" dirty="0">
              <a:solidFill>
                <a:srgbClr val="0000CC"/>
              </a:solidFill>
              <a:latin typeface="Times New Roman" pitchFamily="18" charset="0"/>
              <a:cs typeface="Times New Roman" pitchFamily="18" charset="0"/>
            </a:endParaRPr>
          </a:p>
        </p:txBody>
      </p:sp>
      <p:sp>
        <p:nvSpPr>
          <p:cNvPr id="30" name="Rectangle 29"/>
          <p:cNvSpPr/>
          <p:nvPr/>
        </p:nvSpPr>
        <p:spPr>
          <a:xfrm>
            <a:off x="7824651" y="3994178"/>
            <a:ext cx="3173901" cy="461217"/>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Đạp nhẹ nhàng</a:t>
            </a:r>
            <a:endParaRPr lang="en-US" sz="2397" b="1" dirty="0">
              <a:solidFill>
                <a:srgbClr val="0000CC"/>
              </a:solidFill>
              <a:latin typeface="Times New Roman" pitchFamily="18" charset="0"/>
              <a:cs typeface="Times New Roman" pitchFamily="18" charset="0"/>
            </a:endParaRPr>
          </a:p>
        </p:txBody>
      </p:sp>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777" t="33156" r="14021" b="56468"/>
          <a:stretch/>
        </p:blipFill>
        <p:spPr bwMode="auto">
          <a:xfrm>
            <a:off x="6910251" y="1449976"/>
            <a:ext cx="5281749" cy="14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3718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44866"/>
            <a:ext cx="12192000" cy="523220"/>
          </a:xfrm>
          <a:prstGeom prst="rect">
            <a:avLst/>
          </a:prstGeom>
        </p:spPr>
        <p:txBody>
          <a:bodyPr wrap="square">
            <a:spAutoFit/>
          </a:bodyPr>
          <a:lstStyle/>
          <a:p>
            <a:pPr lvl="0"/>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sát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lớp.Viết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3 – 4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 name="TextBox 2"/>
          <p:cNvSpPr txBox="1"/>
          <p:nvPr/>
        </p:nvSpPr>
        <p:spPr>
          <a:xfrm>
            <a:off x="0" y="2192966"/>
            <a:ext cx="6697362"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lớp</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4" name="TextBox 3"/>
          <p:cNvSpPr txBox="1"/>
          <p:nvPr/>
        </p:nvSpPr>
        <p:spPr>
          <a:xfrm>
            <a:off x="0" y="6334780"/>
            <a:ext cx="12192000"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lớp:cặp</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hộp</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bút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bàn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ghế</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bảng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quạt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điện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bóng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điện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p>
        </p:txBody>
      </p:sp>
      <p:pic>
        <p:nvPicPr>
          <p:cNvPr id="8" name="Picture 7"/>
          <p:cNvPicPr>
            <a:picLocks noChangeAspect="1"/>
          </p:cNvPicPr>
          <p:nvPr/>
        </p:nvPicPr>
        <p:blipFill>
          <a:blip r:embed="rId2"/>
          <a:stretch>
            <a:fillRect/>
          </a:stretch>
        </p:blipFill>
        <p:spPr>
          <a:xfrm flipH="1">
            <a:off x="173445" y="2926080"/>
            <a:ext cx="3471092" cy="305669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Picture 8"/>
          <p:cNvPicPr>
            <a:picLocks noChangeAspect="1"/>
          </p:cNvPicPr>
          <p:nvPr/>
        </p:nvPicPr>
        <p:blipFill>
          <a:blip r:embed="rId3"/>
          <a:stretch>
            <a:fillRect/>
          </a:stretch>
        </p:blipFill>
        <p:spPr>
          <a:xfrm>
            <a:off x="7302137" y="2808514"/>
            <a:ext cx="4514578" cy="33832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9"/>
          <p:cNvPicPr>
            <a:picLocks noChangeAspect="1"/>
          </p:cNvPicPr>
          <p:nvPr/>
        </p:nvPicPr>
        <p:blipFill>
          <a:blip r:embed="rId4" cstate="print"/>
          <a:stretch>
            <a:fillRect/>
          </a:stretch>
        </p:blipFill>
        <p:spPr>
          <a:xfrm>
            <a:off x="3892730" y="2821576"/>
            <a:ext cx="3168633" cy="33963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65450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4"/>
                                        </p:tgtEl>
                                        <p:attrNameLst>
                                          <p:attrName>style.visibility</p:attrName>
                                        </p:attrNameLst>
                                      </p:cBhvr>
                                      <p:to>
                                        <p:strVal val="visible"/>
                                      </p:to>
                                    </p:set>
                                    <p:anim calcmode="discrete" valueType="clr">
                                      <p:cBhvr override="childStyle">
                                        <p:cTn id="3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4"/>
                                        </p:tgtEl>
                                        <p:attrNameLst>
                                          <p:attrName>fillcolor</p:attrName>
                                        </p:attrNameLst>
                                      </p:cBhvr>
                                      <p:tavLst>
                                        <p:tav tm="0">
                                          <p:val>
                                            <p:clrVal>
                                              <a:schemeClr val="accent2"/>
                                            </p:clrVal>
                                          </p:val>
                                        </p:tav>
                                        <p:tav tm="50000">
                                          <p:val>
                                            <p:clrVal>
                                              <a:schemeClr val="hlink"/>
                                            </p:clrVal>
                                          </p:val>
                                        </p:tav>
                                      </p:tavLst>
                                    </p:anim>
                                    <p:set>
                                      <p:cBhvr>
                                        <p:cTn id="3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0361"/>
            <a:ext cx="121920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sát</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hoặc</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lớp.Viết</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3 – 4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tả</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5" name="TextBox 4"/>
          <p:cNvSpPr txBox="1"/>
          <p:nvPr/>
        </p:nvSpPr>
        <p:spPr>
          <a:xfrm>
            <a:off x="0" y="6334780"/>
            <a:ext cx="12192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Ti vi,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tủ</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lạnh</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ghế</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giường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tủ</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xe</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máy</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ô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2" name="TextBox 2"/>
          <p:cNvSpPr txBox="1"/>
          <p:nvPr/>
        </p:nvSpPr>
        <p:spPr>
          <a:xfrm>
            <a:off x="0" y="1946043"/>
            <a:ext cx="78447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nhà ?</a:t>
            </a:r>
          </a:p>
        </p:txBody>
      </p:sp>
      <p:pic>
        <p:nvPicPr>
          <p:cNvPr id="10" name="Picture 9"/>
          <p:cNvPicPr>
            <a:picLocks noChangeAspect="1"/>
          </p:cNvPicPr>
          <p:nvPr/>
        </p:nvPicPr>
        <p:blipFill>
          <a:blip r:embed="rId2"/>
          <a:stretch>
            <a:fillRect/>
          </a:stretch>
        </p:blipFill>
        <p:spPr>
          <a:xfrm>
            <a:off x="3135085" y="2704011"/>
            <a:ext cx="3678346" cy="3398183"/>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3" name="Picture 12"/>
          <p:cNvPicPr>
            <a:picLocks noChangeAspect="1"/>
          </p:cNvPicPr>
          <p:nvPr/>
        </p:nvPicPr>
        <p:blipFill>
          <a:blip r:embed="rId3"/>
          <a:stretch>
            <a:fillRect/>
          </a:stretch>
        </p:blipFill>
        <p:spPr>
          <a:xfrm>
            <a:off x="7026702" y="2002739"/>
            <a:ext cx="2169551" cy="423554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5" name="Picture 14"/>
          <p:cNvPicPr>
            <a:picLocks noChangeAspect="1"/>
          </p:cNvPicPr>
          <p:nvPr/>
        </p:nvPicPr>
        <p:blipFill>
          <a:blip r:embed="rId4" cstate="print"/>
          <a:stretch>
            <a:fillRect/>
          </a:stretch>
        </p:blipFill>
        <p:spPr>
          <a:xfrm>
            <a:off x="-1" y="2578306"/>
            <a:ext cx="3056709" cy="37311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p:cNvPicPr>
            <a:picLocks noChangeAspect="1"/>
          </p:cNvPicPr>
          <p:nvPr/>
        </p:nvPicPr>
        <p:blipFill>
          <a:blip r:embed="rId5"/>
          <a:stretch>
            <a:fillRect/>
          </a:stretch>
        </p:blipFill>
        <p:spPr>
          <a:xfrm>
            <a:off x="9353005" y="2139456"/>
            <a:ext cx="2838995" cy="4294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10137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amond(in)">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2956"/>
            <a:ext cx="12192000" cy="523220"/>
          </a:xfrm>
          <a:prstGeom prst="rect">
            <a:avLst/>
          </a:prstGeom>
        </p:spPr>
        <p:txBody>
          <a:bodyPr wrap="square">
            <a:spAutoFit/>
          </a:bodyPr>
          <a:lstStyle/>
          <a:p>
            <a:pPr lvl="0"/>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sát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lớp</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3 – 4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6" name="TextBox 5"/>
          <p:cNvSpPr txBox="1"/>
          <p:nvPr/>
        </p:nvSpPr>
        <p:spPr>
          <a:xfrm>
            <a:off x="0" y="2072450"/>
            <a:ext cx="12192000"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màu</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sắc</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p>
          <a:p>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Chiếc</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cặp</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màu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xanh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da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trông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thật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mát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mắt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7" name="TextBox 6"/>
          <p:cNvSpPr txBox="1"/>
          <p:nvPr/>
        </p:nvSpPr>
        <p:spPr>
          <a:xfrm>
            <a:off x="0" y="2996043"/>
            <a:ext cx="12191999" cy="954107"/>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hình</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dáng</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kích</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thước</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p>
          <a:p>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 Quai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cặp</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to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bản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cong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cong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xách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đau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TextBox 7"/>
          <p:cNvSpPr txBox="1"/>
          <p:nvPr/>
        </p:nvSpPr>
        <p:spPr>
          <a:xfrm>
            <a:off x="0" y="3909973"/>
            <a:ext cx="12192000"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công</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dụng</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p>
          <a:p>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Mỗi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đóng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mở</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nắp</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cặp</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tách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tách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ổ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khoá</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thật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vui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tai.</a:t>
            </a:r>
          </a:p>
        </p:txBody>
      </p:sp>
      <p:sp>
        <p:nvSpPr>
          <p:cNvPr id="10" name="TextBox 4"/>
          <p:cNvSpPr txBox="1"/>
          <p:nvPr/>
        </p:nvSpPr>
        <p:spPr>
          <a:xfrm>
            <a:off x="0" y="5459756"/>
            <a:ext cx="12192000" cy="954107"/>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Lưu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ý :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đủ</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gợi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gợi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kết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Sử</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dụng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1" name="TextBox 5"/>
          <p:cNvSpPr txBox="1"/>
          <p:nvPr/>
        </p:nvSpPr>
        <p:spPr>
          <a:xfrm>
            <a:off x="0" y="4856665"/>
            <a:ext cx="12192000"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muốn</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hay,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sinh</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chú</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156160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
                                        <p:tgtEl>
                                          <p:spTgt spid="11"/>
                                        </p:tgtEl>
                                      </p:cBhvr>
                                    </p:animEffect>
                                    <p:anim calcmode="lin" valueType="num">
                                      <p:cBhvr>
                                        <p:cTn id="24" dur="400" fill="hold"/>
                                        <p:tgtEl>
                                          <p:spTgt spid="11"/>
                                        </p:tgtEl>
                                        <p:attrNameLst>
                                          <p:attrName>ppt_x</p:attrName>
                                        </p:attrNameLst>
                                      </p:cBhvr>
                                      <p:tavLst>
                                        <p:tav tm="0">
                                          <p:val>
                                            <p:strVal val="#ppt_x"/>
                                          </p:val>
                                        </p:tav>
                                        <p:tav tm="100000">
                                          <p:val>
                                            <p:strVal val="#ppt_x"/>
                                          </p:val>
                                        </p:tav>
                                      </p:tavLst>
                                    </p:anim>
                                    <p:anim calcmode="lin" valueType="num">
                                      <p:cBhvr>
                                        <p:cTn id="25" dur="400" fill="hold"/>
                                        <p:tgtEl>
                                          <p:spTgt spid="11"/>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9" presetClass="exit" presetSubtype="0" accel="100000" fill="hold" grpId="1" nodeType="clickEffect">
                                  <p:stCondLst>
                                    <p:cond delay="0"/>
                                  </p:stCondLst>
                                  <p:childTnLst>
                                    <p:anim calcmode="lin" valueType="num">
                                      <p:cBhvr>
                                        <p:cTn id="31" dur="500"/>
                                        <p:tgtEl>
                                          <p:spTgt spid="11"/>
                                        </p:tgtEl>
                                        <p:attrNameLst>
                                          <p:attrName>ppt_w</p:attrName>
                                        </p:attrNameLst>
                                      </p:cBhvr>
                                      <p:tavLst>
                                        <p:tav tm="0">
                                          <p:val>
                                            <p:strVal val="ppt_w"/>
                                          </p:val>
                                        </p:tav>
                                        <p:tav tm="100000">
                                          <p:val>
                                            <p:fltVal val="0"/>
                                          </p:val>
                                        </p:tav>
                                      </p:tavLst>
                                    </p:anim>
                                    <p:anim calcmode="lin" valueType="num">
                                      <p:cBhvr>
                                        <p:cTn id="32" dur="500"/>
                                        <p:tgtEl>
                                          <p:spTgt spid="11"/>
                                        </p:tgtEl>
                                        <p:attrNameLst>
                                          <p:attrName>ppt_h</p:attrName>
                                        </p:attrNameLst>
                                      </p:cBhvr>
                                      <p:tavLst>
                                        <p:tav tm="0">
                                          <p:val>
                                            <p:strVal val="ppt_h"/>
                                          </p:val>
                                        </p:tav>
                                        <p:tav tm="100000">
                                          <p:val>
                                            <p:fltVal val="0"/>
                                          </p:val>
                                        </p:tav>
                                      </p:tavLst>
                                    </p:anim>
                                    <p:anim calcmode="lin" valueType="num">
                                      <p:cBhvr>
                                        <p:cTn id="33" dur="500"/>
                                        <p:tgtEl>
                                          <p:spTgt spid="11"/>
                                        </p:tgtEl>
                                        <p:attrNameLst>
                                          <p:attrName>style.rotation</p:attrName>
                                        </p:attrNameLst>
                                      </p:cBhvr>
                                      <p:tavLst>
                                        <p:tav tm="0">
                                          <p:val>
                                            <p:fltVal val="0"/>
                                          </p:val>
                                        </p:tav>
                                        <p:tav tm="100000">
                                          <p:val>
                                            <p:fltVal val="360"/>
                                          </p:val>
                                        </p:tav>
                                      </p:tavLst>
                                    </p:anim>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420760"/>
            <a:ext cx="12192000" cy="590162"/>
          </a:xfrm>
          <a:prstGeom prst="rect">
            <a:avLst/>
          </a:prstGeom>
        </p:spPr>
        <p:txBody>
          <a:bodyPr wrap="square">
            <a:spAutoFit/>
          </a:bodyPr>
          <a:lstStyle/>
          <a:p>
            <a:pPr>
              <a:lnSpc>
                <a:spcPct val="120000"/>
              </a:lnSpc>
            </a:pP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Bài</a:t>
            </a:r>
            <a:r>
              <a:rPr lang="en-US" sz="2696" b="1" dirty="0">
                <a:solidFill>
                  <a:srgbClr val="0000CC"/>
                </a:solidFill>
                <a:latin typeface="Times New Roman" pitchFamily="18" charset="0"/>
                <a:cs typeface="Times New Roman" pitchFamily="18" charset="0"/>
              </a:rPr>
              <a:t> 2. </a:t>
            </a:r>
            <a:r>
              <a:rPr lang="nl-NL" sz="2696" b="1" dirty="0">
                <a:solidFill>
                  <a:srgbClr val="0000CC"/>
                </a:solidFill>
                <a:latin typeface="Times New Roman"/>
                <a:ea typeface="Times New Roman"/>
              </a:rPr>
              <a:t>Quan sát một đồ vật có trong nhà hoặc ở lớp. Viết 3</a:t>
            </a:r>
            <a:r>
              <a:rPr lang="vi-VN" sz="2696" b="1" dirty="0">
                <a:solidFill>
                  <a:srgbClr val="0000CC"/>
                </a:solidFill>
                <a:latin typeface="Times New Roman"/>
                <a:ea typeface="Times New Roman"/>
              </a:rPr>
              <a:t> </a:t>
            </a:r>
            <a:r>
              <a:rPr lang="nl-NL" sz="2696" b="1" dirty="0">
                <a:solidFill>
                  <a:srgbClr val="0000CC"/>
                </a:solidFill>
                <a:latin typeface="Times New Roman"/>
                <a:ea typeface="Times New Roman"/>
              </a:rPr>
              <a:t>-</a:t>
            </a:r>
            <a:r>
              <a:rPr lang="vi-VN" sz="2696" b="1" dirty="0">
                <a:solidFill>
                  <a:srgbClr val="0000CC"/>
                </a:solidFill>
                <a:latin typeface="Times New Roman"/>
                <a:ea typeface="Times New Roman"/>
              </a:rPr>
              <a:t> </a:t>
            </a:r>
            <a:r>
              <a:rPr lang="nl-NL" sz="2696" b="1" dirty="0">
                <a:solidFill>
                  <a:srgbClr val="0000CC"/>
                </a:solidFill>
                <a:latin typeface="Times New Roman"/>
                <a:ea typeface="Times New Roman"/>
              </a:rPr>
              <a:t>4 câu tả đồ vật đó.</a:t>
            </a:r>
            <a:endParaRPr lang="en-US" sz="2696" dirty="0">
              <a:solidFill>
                <a:srgbClr val="0000CC"/>
              </a:solidFill>
              <a:latin typeface="Times New Roman"/>
              <a:ea typeface="Times New Roman"/>
            </a:endParaRPr>
          </a:p>
        </p:txBody>
      </p:sp>
      <p:graphicFrame>
        <p:nvGraphicFramePr>
          <p:cNvPr id="3" name="Table 2"/>
          <p:cNvGraphicFramePr>
            <a:graphicFrameLocks noGrp="1"/>
          </p:cNvGraphicFramePr>
          <p:nvPr>
            <p:extLst/>
          </p:nvPr>
        </p:nvGraphicFramePr>
        <p:xfrm>
          <a:off x="0" y="1991288"/>
          <a:ext cx="12191999" cy="2884583"/>
        </p:xfrm>
        <a:graphic>
          <a:graphicData uri="http://schemas.openxmlformats.org/drawingml/2006/table">
            <a:tbl>
              <a:tblPr firstRow="1" bandRow="1">
                <a:tableStyleId>{5C22544A-7EE6-4342-B048-85BDC9FD1C3A}</a:tableStyleId>
              </a:tblPr>
              <a:tblGrid>
                <a:gridCol w="3963902">
                  <a:extLst>
                    <a:ext uri="{9D8B030D-6E8A-4147-A177-3AD203B41FA5}">
                      <a16:colId xmlns:a16="http://schemas.microsoft.com/office/drawing/2014/main" val="20000"/>
                    </a:ext>
                  </a:extLst>
                </a:gridCol>
                <a:gridCol w="4023960">
                  <a:extLst>
                    <a:ext uri="{9D8B030D-6E8A-4147-A177-3AD203B41FA5}">
                      <a16:colId xmlns:a16="http://schemas.microsoft.com/office/drawing/2014/main" val="20001"/>
                    </a:ext>
                  </a:extLst>
                </a:gridCol>
                <a:gridCol w="4204137">
                  <a:extLst>
                    <a:ext uri="{9D8B030D-6E8A-4147-A177-3AD203B41FA5}">
                      <a16:colId xmlns:a16="http://schemas.microsoft.com/office/drawing/2014/main" val="20002"/>
                    </a:ext>
                  </a:extLst>
                </a:gridCol>
              </a:tblGrid>
              <a:tr h="800943">
                <a:tc>
                  <a:txBody>
                    <a:bodyPr/>
                    <a:lstStyle/>
                    <a:p>
                      <a:pPr algn="ctr"/>
                      <a:r>
                        <a:rPr lang="en-US" sz="2800" dirty="0" err="1">
                          <a:solidFill>
                            <a:srgbClr val="FFFF00"/>
                          </a:solidFill>
                          <a:latin typeface="Times New Roman" pitchFamily="18" charset="0"/>
                          <a:cs typeface="Times New Roman" pitchFamily="18" charset="0"/>
                        </a:rPr>
                        <a:t>Viết</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một</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câu</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tả</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màu</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sắc</a:t>
                      </a:r>
                      <a:endParaRPr lang="en-US" sz="2800" dirty="0">
                        <a:solidFill>
                          <a:srgbClr val="FFFF00"/>
                        </a:solidFill>
                        <a:latin typeface="Times New Roman" pitchFamily="18" charset="0"/>
                        <a:cs typeface="Times New Roman" pitchFamily="18" charset="0"/>
                      </a:endParaRPr>
                    </a:p>
                  </a:txBody>
                  <a:tcPr marL="68493" marR="68493" marT="34247" marB="34247" anchor="ctr"/>
                </a:tc>
                <a:tc>
                  <a:txBody>
                    <a:bodyPr/>
                    <a:lstStyle/>
                    <a:p>
                      <a:pPr algn="ctr"/>
                      <a:r>
                        <a:rPr lang="en-US" sz="2800" dirty="0" err="1">
                          <a:solidFill>
                            <a:srgbClr val="FFFF00"/>
                          </a:solidFill>
                          <a:latin typeface="Times New Roman" pitchFamily="18" charset="0"/>
                          <a:cs typeface="Times New Roman" pitchFamily="18" charset="0"/>
                        </a:rPr>
                        <a:t>Viết</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một</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câu</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tả</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hình</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dáng</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kích</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thước</a:t>
                      </a:r>
                      <a:endParaRPr lang="en-US" sz="2800" dirty="0">
                        <a:solidFill>
                          <a:srgbClr val="FFFF00"/>
                        </a:solidFill>
                        <a:latin typeface="Times New Roman" pitchFamily="18" charset="0"/>
                        <a:cs typeface="Times New Roman" pitchFamily="18" charset="0"/>
                      </a:endParaRPr>
                    </a:p>
                  </a:txBody>
                  <a:tcPr marL="68493" marR="68493" marT="34247" marB="34247" anchor="ctr"/>
                </a:tc>
                <a:tc>
                  <a:txBody>
                    <a:bodyPr/>
                    <a:lstStyle/>
                    <a:p>
                      <a:pPr algn="ctr"/>
                      <a:r>
                        <a:rPr lang="en-US" sz="2800" dirty="0" err="1">
                          <a:solidFill>
                            <a:srgbClr val="FFFF00"/>
                          </a:solidFill>
                          <a:latin typeface="Times New Roman" pitchFamily="18" charset="0"/>
                          <a:cs typeface="Times New Roman" pitchFamily="18" charset="0"/>
                        </a:rPr>
                        <a:t>Viết</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một</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câu</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tả</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hoạt</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động</a:t>
                      </a:r>
                      <a:r>
                        <a:rPr lang="en-US" sz="2800" baseline="0" dirty="0">
                          <a:solidFill>
                            <a:srgbClr val="FFFF00"/>
                          </a:solidFill>
                          <a:latin typeface="Times New Roman" pitchFamily="18" charset="0"/>
                          <a:cs typeface="Times New Roman" pitchFamily="18" charset="0"/>
                        </a:rPr>
                        <a:t>, </a:t>
                      </a:r>
                    </a:p>
                    <a:p>
                      <a:pPr algn="ctr"/>
                      <a:r>
                        <a:rPr lang="en-US" sz="2800" baseline="0" dirty="0" err="1">
                          <a:solidFill>
                            <a:srgbClr val="FFFF00"/>
                          </a:solidFill>
                          <a:latin typeface="Times New Roman" pitchFamily="18" charset="0"/>
                          <a:cs typeface="Times New Roman" pitchFamily="18" charset="0"/>
                        </a:rPr>
                        <a:t>công</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dụng</a:t>
                      </a:r>
                      <a:endParaRPr lang="en-US" sz="2800" dirty="0">
                        <a:solidFill>
                          <a:srgbClr val="FFFF00"/>
                        </a:solidFill>
                        <a:latin typeface="Times New Roman" pitchFamily="18" charset="0"/>
                        <a:cs typeface="Times New Roman" pitchFamily="18" charset="0"/>
                      </a:endParaRPr>
                    </a:p>
                  </a:txBody>
                  <a:tcPr marL="68493" marR="68493" marT="34247" marB="34247" anchor="ctr"/>
                </a:tc>
                <a:extLst>
                  <a:ext uri="{0D108BD9-81ED-4DB2-BD59-A6C34878D82A}">
                    <a16:rowId xmlns:a16="http://schemas.microsoft.com/office/drawing/2014/main" val="10000"/>
                  </a:ext>
                </a:extLst>
              </a:tr>
              <a:tr h="1962649">
                <a:tc>
                  <a:txBody>
                    <a:bodyPr/>
                    <a:lstStyle/>
                    <a:p>
                      <a:endParaRPr lang="en-US" sz="2800" dirty="0"/>
                    </a:p>
                  </a:txBody>
                  <a:tcPr marL="68493" marR="68493" marT="34247" marB="34247"/>
                </a:tc>
                <a:tc>
                  <a:txBody>
                    <a:bodyPr/>
                    <a:lstStyle/>
                    <a:p>
                      <a:endParaRPr lang="en-US" sz="2800" dirty="0"/>
                    </a:p>
                  </a:txBody>
                  <a:tcPr marL="68493" marR="68493" marT="34247" marB="34247"/>
                </a:tc>
                <a:tc>
                  <a:txBody>
                    <a:bodyPr/>
                    <a:lstStyle/>
                    <a:p>
                      <a:endParaRPr lang="en-US" sz="2800" dirty="0"/>
                    </a:p>
                  </a:txBody>
                  <a:tcPr marL="68493" marR="68493" marT="34247" marB="34247"/>
                </a:tc>
                <a:extLst>
                  <a:ext uri="{0D108BD9-81ED-4DB2-BD59-A6C34878D82A}">
                    <a16:rowId xmlns:a16="http://schemas.microsoft.com/office/drawing/2014/main" val="10001"/>
                  </a:ext>
                </a:extLst>
              </a:tr>
            </a:tbl>
          </a:graphicData>
        </a:graphic>
      </p:graphicFrame>
      <p:sp>
        <p:nvSpPr>
          <p:cNvPr id="31" name="Rectangle 30"/>
          <p:cNvSpPr/>
          <p:nvPr/>
        </p:nvSpPr>
        <p:spPr>
          <a:xfrm>
            <a:off x="0" y="3023223"/>
            <a:ext cx="3927053" cy="1336904"/>
          </a:xfrm>
          <a:prstGeom prst="rect">
            <a:avLst/>
          </a:prstGeom>
        </p:spPr>
        <p:txBody>
          <a:bodyPr wrap="square">
            <a:spAutoFit/>
          </a:bodyPr>
          <a:lstStyle/>
          <a:p>
            <a:pPr lvl="0" algn="just"/>
            <a:r>
              <a:rPr lang="en-US" sz="2696" b="1" dirty="0">
                <a:solidFill>
                  <a:srgbClr val="0000FF"/>
                </a:solidFill>
                <a:latin typeface="Times New Roman" pitchFamily="18" charset="0"/>
                <a:cs typeface="Times New Roman" pitchFamily="18" charset="0"/>
              </a:rPr>
              <a:t>   </a:t>
            </a:r>
            <a:r>
              <a:rPr lang="vi-VN" sz="2696" b="1" dirty="0">
                <a:solidFill>
                  <a:srgbClr val="0000FF"/>
                </a:solidFill>
                <a:latin typeface="Times New Roman" pitchFamily="18" charset="0"/>
                <a:cs typeface="Times New Roman" pitchFamily="18" charset="0"/>
              </a:rPr>
              <a:t>Chiếc đèn bàn của em có màu đỏ tươi. Đế đèn hình tròn, màu đỏ.</a:t>
            </a:r>
            <a:endParaRPr lang="en-US" sz="2696" b="1" dirty="0">
              <a:solidFill>
                <a:srgbClr val="0000FF"/>
              </a:solidFill>
              <a:latin typeface="Times New Roman" pitchFamily="18" charset="0"/>
              <a:cs typeface="Times New Roman" pitchFamily="18" charset="0"/>
            </a:endParaRPr>
          </a:p>
        </p:txBody>
      </p:sp>
      <p:sp>
        <p:nvSpPr>
          <p:cNvPr id="32" name="Rectangle 31"/>
          <p:cNvSpPr/>
          <p:nvPr/>
        </p:nvSpPr>
        <p:spPr>
          <a:xfrm>
            <a:off x="4075610" y="3057586"/>
            <a:ext cx="3762103" cy="1751762"/>
          </a:xfrm>
          <a:prstGeom prst="rect">
            <a:avLst/>
          </a:prstGeom>
        </p:spPr>
        <p:txBody>
          <a:bodyPr wrap="square">
            <a:spAutoFit/>
          </a:bodyPr>
          <a:lstStyle/>
          <a:p>
            <a:pPr algn="just"/>
            <a:r>
              <a:rPr lang="en-US" sz="2696" b="1" dirty="0">
                <a:solidFill>
                  <a:srgbClr val="0000FF"/>
                </a:solidFill>
                <a:latin typeface="Times New Roman" pitchFamily="18" charset="0"/>
                <a:cs typeface="Times New Roman" pitchFamily="18" charset="0"/>
              </a:rPr>
              <a:t>   </a:t>
            </a:r>
            <a:r>
              <a:rPr lang="vi-VN" sz="2696" b="1" dirty="0">
                <a:solidFill>
                  <a:srgbClr val="0000FF"/>
                </a:solidFill>
                <a:latin typeface="Times New Roman" pitchFamily="18" charset="0"/>
                <a:cs typeface="Times New Roman" pitchFamily="18" charset="0"/>
              </a:rPr>
              <a:t>Chụp đèn </a:t>
            </a:r>
            <a:r>
              <a:rPr lang="en-US" sz="2696" b="1" dirty="0" err="1">
                <a:solidFill>
                  <a:srgbClr val="0000FF"/>
                </a:solidFill>
                <a:latin typeface="Times New Roman" pitchFamily="18" charset="0"/>
                <a:cs typeface="Times New Roman" pitchFamily="18" charset="0"/>
              </a:rPr>
              <a:t>cao</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tầm</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hai</a:t>
            </a:r>
            <a:r>
              <a:rPr lang="en-US" sz="2696" b="1" dirty="0">
                <a:solidFill>
                  <a:srgbClr val="0000FF"/>
                </a:solidFill>
                <a:latin typeface="Times New Roman" pitchFamily="18" charset="0"/>
                <a:cs typeface="Times New Roman" pitchFamily="18" charset="0"/>
              </a:rPr>
              <a:t> gang </a:t>
            </a:r>
            <a:r>
              <a:rPr lang="en-US" sz="2696" b="1" dirty="0" err="1">
                <a:solidFill>
                  <a:srgbClr val="0000FF"/>
                </a:solidFill>
                <a:latin typeface="Times New Roman" pitchFamily="18" charset="0"/>
                <a:cs typeface="Times New Roman" pitchFamily="18" charset="0"/>
              </a:rPr>
              <a:t>tay</a:t>
            </a:r>
            <a:r>
              <a:rPr lang="vi-VN" sz="2696" b="1" dirty="0">
                <a:solidFill>
                  <a:srgbClr val="0000FF"/>
                </a:solidFill>
                <a:latin typeface="Times New Roman" pitchFamily="18" charset="0"/>
                <a:cs typeface="Times New Roman" pitchFamily="18" charset="0"/>
              </a:rPr>
              <a:t>, thân đèn </a:t>
            </a:r>
            <a:r>
              <a:rPr lang="en-US" sz="2696" b="1" dirty="0" err="1">
                <a:solidFill>
                  <a:srgbClr val="0000FF"/>
                </a:solidFill>
                <a:latin typeface="Times New Roman" pitchFamily="18" charset="0"/>
                <a:cs typeface="Times New Roman" pitchFamily="18" charset="0"/>
              </a:rPr>
              <a:t>có</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thể</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bẻ</a:t>
            </a:r>
            <a:r>
              <a:rPr lang="en-US" sz="2696" b="1" dirty="0">
                <a:solidFill>
                  <a:srgbClr val="0000FF"/>
                </a:solidFill>
                <a:latin typeface="Times New Roman" pitchFamily="18" charset="0"/>
                <a:cs typeface="Times New Roman" pitchFamily="18" charset="0"/>
              </a:rPr>
              <a:t> cong </a:t>
            </a:r>
            <a:r>
              <a:rPr lang="en-US" sz="2696" b="1" dirty="0" err="1">
                <a:solidFill>
                  <a:srgbClr val="0000FF"/>
                </a:solidFill>
                <a:latin typeface="Times New Roman" pitchFamily="18" charset="0"/>
                <a:cs typeface="Times New Roman" pitchFamily="18" charset="0"/>
              </a:rPr>
              <a:t>hoặc</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duỗi</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thẳng</a:t>
            </a:r>
            <a:r>
              <a:rPr lang="en-US" sz="2696" b="1" dirty="0">
                <a:solidFill>
                  <a:srgbClr val="0000FF"/>
                </a:solidFill>
                <a:latin typeface="Times New Roman" pitchFamily="18" charset="0"/>
                <a:cs typeface="Times New Roman" pitchFamily="18" charset="0"/>
              </a:rPr>
              <a:t>. </a:t>
            </a:r>
          </a:p>
        </p:txBody>
      </p:sp>
      <p:sp>
        <p:nvSpPr>
          <p:cNvPr id="33" name="Rectangle 32"/>
          <p:cNvSpPr/>
          <p:nvPr/>
        </p:nvSpPr>
        <p:spPr>
          <a:xfrm>
            <a:off x="8036636" y="3069481"/>
            <a:ext cx="4155364" cy="1751762"/>
          </a:xfrm>
          <a:prstGeom prst="rect">
            <a:avLst/>
          </a:prstGeom>
        </p:spPr>
        <p:txBody>
          <a:bodyPr wrap="square">
            <a:spAutoFit/>
          </a:bodyPr>
          <a:lstStyle/>
          <a:p>
            <a:pPr lvl="0" algn="just"/>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Mỗi</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khi</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bật</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đèn</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tiếng</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công</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tắc</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vừa</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kêu</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tách</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là</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ánh</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sáng</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phát</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ngay</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sáng</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cả</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một</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góc</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nhà</a:t>
            </a:r>
            <a:r>
              <a:rPr lang="en-US" sz="2696" b="1" dirty="0">
                <a:solidFill>
                  <a:srgbClr val="0000FF"/>
                </a:solidFill>
                <a:latin typeface="Times New Roman" pitchFamily="18" charset="0"/>
                <a:cs typeface="Times New Roman" pitchFamily="18" charset="0"/>
              </a:rPr>
              <a:t>.</a:t>
            </a:r>
          </a:p>
        </p:txBody>
      </p:sp>
      <p:sp>
        <p:nvSpPr>
          <p:cNvPr id="20" name="TextBox 19"/>
          <p:cNvSpPr txBox="1"/>
          <p:nvPr/>
        </p:nvSpPr>
        <p:spPr>
          <a:xfrm>
            <a:off x="0" y="4859238"/>
            <a:ext cx="12192000" cy="1815882"/>
          </a:xfrm>
          <a:prstGeom prst="rect">
            <a:avLst/>
          </a:prstGeom>
          <a:noFill/>
        </p:spPr>
        <p:txBody>
          <a:bodyPr wrap="square" rtlCol="0">
            <a:spAutoFit/>
          </a:bodyPr>
          <a:lstStyle/>
          <a:p>
            <a:r>
              <a:rPr lang="en-US" sz="2800" dirty="0">
                <a:solidFill>
                  <a:srgbClr val="008000"/>
                </a:solidFill>
                <a:latin typeface="Times New Roman" pitchFamily="18" charset="0"/>
                <a:cs typeface="Times New Roman" pitchFamily="18" charset="0"/>
              </a:rPr>
              <a:t>   *</a:t>
            </a:r>
            <a:r>
              <a:rPr lang="vi-VN" sz="2800" dirty="0">
                <a:solidFill>
                  <a:srgbClr val="008000"/>
                </a:solidFill>
                <a:latin typeface="Times New Roman" pitchFamily="18" charset="0"/>
                <a:cs typeface="Times New Roman" pitchFamily="18" charset="0"/>
              </a:rPr>
              <a:t> </a:t>
            </a:r>
            <a:r>
              <a:rPr lang="vi-VN" sz="2800" b="1" dirty="0">
                <a:solidFill>
                  <a:srgbClr val="008000"/>
                </a:solidFill>
                <a:latin typeface="Times New Roman" pitchFamily="18" charset="0"/>
                <a:cs typeface="Times New Roman" pitchFamily="18" charset="0"/>
              </a:rPr>
              <a:t>Chiếc đèn bàn của em có chụp đèn màu đỏ tươi. Đế đèn hình tròn, màu đỏ. Đèn được trang trí một chú mèo với hai cái tai xinh xắn, dựng đứng. Chụp đèn </a:t>
            </a:r>
            <a:r>
              <a:rPr lang="en-US" sz="2800" b="1" dirty="0" err="1">
                <a:solidFill>
                  <a:srgbClr val="008000"/>
                </a:solidFill>
                <a:latin typeface="Times New Roman" pitchFamily="18" charset="0"/>
                <a:cs typeface="Times New Roman" pitchFamily="18" charset="0"/>
              </a:rPr>
              <a:t>cao</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tầm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hai</a:t>
            </a:r>
            <a:r>
              <a:rPr lang="en-US" sz="2800" b="1" dirty="0">
                <a:solidFill>
                  <a:srgbClr val="008000"/>
                </a:solidFill>
                <a:latin typeface="Times New Roman" pitchFamily="18" charset="0"/>
                <a:cs typeface="Times New Roman" pitchFamily="18" charset="0"/>
              </a:rPr>
              <a:t> gang </a:t>
            </a:r>
            <a:r>
              <a:rPr lang="en-US" sz="2800" b="1" dirty="0" err="1">
                <a:solidFill>
                  <a:srgbClr val="008000"/>
                </a:solidFill>
                <a:latin typeface="Times New Roman" pitchFamily="18" charset="0"/>
                <a:cs typeface="Times New Roman" pitchFamily="18" charset="0"/>
              </a:rPr>
              <a:t>tay</a:t>
            </a:r>
            <a:r>
              <a:rPr lang="vi-VN" sz="2800" b="1" dirty="0">
                <a:solidFill>
                  <a:srgbClr val="008000"/>
                </a:solidFill>
                <a:latin typeface="Times New Roman" pitchFamily="18" charset="0"/>
                <a:cs typeface="Times New Roman" pitchFamily="18" charset="0"/>
              </a:rPr>
              <a:t>, thân đèn </a:t>
            </a:r>
            <a:r>
              <a:rPr lang="en-US" sz="2800" b="1" dirty="0" err="1">
                <a:solidFill>
                  <a:srgbClr val="008000"/>
                </a:solidFill>
                <a:latin typeface="Times New Roman" pitchFamily="18" charset="0"/>
                <a:cs typeface="Times New Roman" pitchFamily="18" charset="0"/>
              </a:rPr>
              <a:t>có</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thể</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bẻ</a:t>
            </a:r>
            <a:r>
              <a:rPr lang="en-US" sz="2800" b="1" dirty="0">
                <a:solidFill>
                  <a:srgbClr val="008000"/>
                </a:solidFill>
                <a:latin typeface="Times New Roman" pitchFamily="18" charset="0"/>
                <a:cs typeface="Times New Roman" pitchFamily="18" charset="0"/>
              </a:rPr>
              <a:t> cong </a:t>
            </a:r>
            <a:r>
              <a:rPr lang="en-US" sz="2800" b="1" dirty="0" err="1">
                <a:solidFill>
                  <a:srgbClr val="008000"/>
                </a:solidFill>
                <a:latin typeface="Times New Roman" pitchFamily="18" charset="0"/>
                <a:cs typeface="Times New Roman" pitchFamily="18" charset="0"/>
              </a:rPr>
              <a:t>hoặc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duỗi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thẳng</a:t>
            </a:r>
            <a:r>
              <a:rPr lang="vi-VN"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Mỗi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khi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bật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đèn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tiếng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công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tắc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vừa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kêu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tách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là</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ánh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sáng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phát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ngay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sáng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cả</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một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góc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nhà</a:t>
            </a:r>
            <a:r>
              <a:rPr lang="en-US" sz="2800" b="1" dirty="0">
                <a:solidFill>
                  <a:srgbClr val="008000"/>
                </a:solidFill>
                <a:latin typeface="Times New Roman" pitchFamily="18" charset="0"/>
                <a:cs typeface="Times New Roman" pitchFamily="18" charset="0"/>
              </a:rPr>
              <a:t>.</a:t>
            </a:r>
            <a:endParaRPr lang="vi-VN" sz="2800"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23073501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20"/>
                                        </p:tgtEl>
                                        <p:attrNameLst>
                                          <p:attrName>style.visibility</p:attrName>
                                        </p:attrNameLst>
                                      </p:cBhvr>
                                      <p:to>
                                        <p:strVal val="visible"/>
                                      </p:to>
                                    </p:set>
                                    <p:anim calcmode="discrete" valueType="clr">
                                      <p:cBhvr override="childStyle">
                                        <p:cTn id="22"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0"/>
                                        </p:tgtEl>
                                        <p:attrNameLst>
                                          <p:attrName>fillcolor</p:attrName>
                                        </p:attrNameLst>
                                      </p:cBhvr>
                                      <p:tavLst>
                                        <p:tav tm="0">
                                          <p:val>
                                            <p:clrVal>
                                              <a:schemeClr val="accent2"/>
                                            </p:clrVal>
                                          </p:val>
                                        </p:tav>
                                        <p:tav tm="50000">
                                          <p:val>
                                            <p:clrVal>
                                              <a:schemeClr val="hlink"/>
                                            </p:clrVal>
                                          </p:val>
                                        </p:tav>
                                      </p:tavLst>
                                    </p:anim>
                                    <p:set>
                                      <p:cBhvr>
                                        <p:cTn id="24"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295681"/>
            <a:ext cx="11176001" cy="655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638697" y="2744070"/>
            <a:ext cx="7014754" cy="1185548"/>
          </a:xfrm>
          <a:prstGeom prst="rect">
            <a:avLst/>
          </a:prstGeom>
        </p:spPr>
        <p:txBody>
          <a:bodyPr wrap="none" fromWordArt="1">
            <a:prstTxWarp prst="textPlain">
              <a:avLst>
                <a:gd name="adj" fmla="val 50000"/>
              </a:avLst>
            </a:prstTxWarp>
          </a:bodyPr>
          <a:lstStyle/>
          <a:p>
            <a:pPr algn="ctr"/>
            <a:r>
              <a:rPr lang="vi-VN" sz="4269" b="1" kern="10" dirty="0">
                <a:ln w="19050">
                  <a:solidFill>
                    <a:srgbClr val="FFFF00"/>
                  </a:solidFill>
                  <a:round/>
                  <a:headEnd/>
                  <a:tailEnd/>
                </a:ln>
                <a:solidFill>
                  <a:srgbClr val="008000"/>
                </a:solidFill>
                <a:latin typeface="Arial"/>
                <a:cs typeface="Arial"/>
              </a:rPr>
              <a:t>CHÀO CÁC EM!</a:t>
            </a:r>
            <a:endParaRPr lang="en-US" sz="4269" b="1" kern="10" dirty="0">
              <a:ln w="19050">
                <a:solidFill>
                  <a:srgbClr val="FFFF00"/>
                </a:solidFill>
                <a:round/>
                <a:headEnd/>
                <a:tailEnd/>
              </a:ln>
              <a:solidFill>
                <a:srgbClr val="008000"/>
              </a:solidFill>
              <a:latin typeface="Arial"/>
              <a:cs typeface="Arial"/>
            </a:endParaRPr>
          </a:p>
        </p:txBody>
      </p:sp>
    </p:spTree>
    <p:custDataLst>
      <p:tags r:id="rId1"/>
    </p:custDataLst>
    <p:extLst>
      <p:ext uri="{BB962C8B-B14F-4D97-AF65-F5344CB8AC3E}">
        <p14:creationId xmlns:p14="http://schemas.microsoft.com/office/powerpoint/2010/main" val="4283857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ẽ Tay Bọ Rùa Bảy điểm Dễ Thương Miễn Phí 抠 Png Hình ảnh | Định dạng hình  ảnh PSD 610663515| vn.lovepik.com"/>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a:fillRect/>
          </a:stretch>
        </p:blipFill>
        <p:spPr bwMode="auto">
          <a:xfrm>
            <a:off x="8401685" y="2785745"/>
            <a:ext cx="4702810" cy="4159885"/>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533400"/>
            <a:ext cx="8447405" cy="1198880"/>
          </a:xfrm>
          <a:prstGeom prst="rect">
            <a:avLst/>
          </a:prstGeom>
          <a:noFill/>
        </p:spPr>
        <p:txBody>
          <a:bodyPr wrap="square" rtlCol="0">
            <a:spAutoFit/>
          </a:bodyPr>
          <a:lstStyle/>
          <a:p>
            <a:r>
              <a:rPr lang="en-US" sz="7200" b="1" dirty="0" err="1">
                <a:solidFill>
                  <a:srgbClr val="71D400"/>
                </a:solidFill>
                <a:latin typeface="Sigmar One" panose="00000500000000000000" pitchFamily="2" charset="0"/>
              </a:rPr>
              <a:t>Khởi</a:t>
            </a:r>
            <a:r>
              <a:rPr lang="en-US" sz="7200" b="1" dirty="0">
                <a:solidFill>
                  <a:srgbClr val="71D400"/>
                </a:solidFill>
                <a:latin typeface="Sigmar One" panose="00000500000000000000" pitchFamily="2" charset="0"/>
              </a:rPr>
              <a:t> </a:t>
            </a:r>
            <a:r>
              <a:rPr lang="en-US" sz="7200" b="1" dirty="0" err="1">
                <a:solidFill>
                  <a:srgbClr val="71D400"/>
                </a:solidFill>
                <a:latin typeface="Sigmar One" panose="00000500000000000000" pitchFamily="2" charset="0"/>
              </a:rPr>
              <a:t>động</a:t>
            </a:r>
            <a:endParaRPr lang="en-US" sz="7200" b="1" dirty="0">
              <a:solidFill>
                <a:srgbClr val="71D400"/>
              </a:solidFill>
              <a:latin typeface="Sigmar One" panose="00000500000000000000" pitchFamily="2" charset="0"/>
            </a:endParaRPr>
          </a:p>
        </p:txBody>
      </p:sp>
      <p:sp>
        <p:nvSpPr>
          <p:cNvPr id="50" name="Rectangle 49"/>
          <p:cNvSpPr/>
          <p:nvPr/>
        </p:nvSpPr>
        <p:spPr>
          <a:xfrm>
            <a:off x="1676400" y="2268241"/>
            <a:ext cx="914400" cy="10058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8800" b="1">
                <a:latin typeface="Times New Roman" panose="02020603050405020304" pitchFamily="18" charset="0"/>
                <a:cs typeface="Times New Roman" panose="02020603050405020304" pitchFamily="18" charset="0"/>
              </a:rPr>
              <a:t>A</a:t>
            </a:r>
          </a:p>
        </p:txBody>
      </p:sp>
      <p:sp>
        <p:nvSpPr>
          <p:cNvPr id="59" name="Rectangle 58"/>
          <p:cNvSpPr/>
          <p:nvPr/>
        </p:nvSpPr>
        <p:spPr>
          <a:xfrm rot="20963322">
            <a:off x="2599061" y="2514176"/>
            <a:ext cx="914400" cy="10058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800" b="1">
                <a:latin typeface="Times New Roman" panose="02020603050405020304" pitchFamily="18" charset="0"/>
                <a:cs typeface="Times New Roman" panose="02020603050405020304" pitchFamily="18" charset="0"/>
              </a:rPr>
              <a:t>I</a:t>
            </a:r>
          </a:p>
        </p:txBody>
      </p:sp>
      <p:sp>
        <p:nvSpPr>
          <p:cNvPr id="52" name="Rectangle 51"/>
          <p:cNvSpPr/>
          <p:nvPr/>
        </p:nvSpPr>
        <p:spPr>
          <a:xfrm rot="317388">
            <a:off x="4464019" y="2078351"/>
            <a:ext cx="914400" cy="10058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8800" b="1">
                <a:latin typeface="Times New Roman" panose="02020603050405020304" pitchFamily="18" charset="0"/>
                <a:cs typeface="Times New Roman" panose="02020603050405020304" pitchFamily="18" charset="0"/>
              </a:rPr>
              <a:t>N</a:t>
            </a:r>
          </a:p>
        </p:txBody>
      </p:sp>
      <p:sp>
        <p:nvSpPr>
          <p:cNvPr id="53" name="Rectangle 52"/>
          <p:cNvSpPr/>
          <p:nvPr/>
        </p:nvSpPr>
        <p:spPr>
          <a:xfrm>
            <a:off x="5432671" y="2001372"/>
            <a:ext cx="914400" cy="10058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a:latin typeface="Times New Roman" panose="02020603050405020304" pitchFamily="18" charset="0"/>
                <a:cs typeface="Times New Roman" panose="02020603050405020304" pitchFamily="18" charset="0"/>
              </a:rPr>
              <a:t>H</a:t>
            </a:r>
          </a:p>
        </p:txBody>
      </p:sp>
      <p:sp>
        <p:nvSpPr>
          <p:cNvPr id="47" name="Rectangle 46"/>
          <p:cNvSpPr/>
          <p:nvPr/>
        </p:nvSpPr>
        <p:spPr>
          <a:xfrm>
            <a:off x="6477000" y="1837453"/>
            <a:ext cx="914400" cy="10058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a:latin typeface="Times New Roman" panose="02020603050405020304" pitchFamily="18" charset="0"/>
                <a:cs typeface="Times New Roman" panose="02020603050405020304" pitchFamily="18" charset="0"/>
              </a:rPr>
              <a:t>A</a:t>
            </a:r>
          </a:p>
        </p:txBody>
      </p:sp>
      <p:sp>
        <p:nvSpPr>
          <p:cNvPr id="54" name="Rectangle 53"/>
          <p:cNvSpPr/>
          <p:nvPr/>
        </p:nvSpPr>
        <p:spPr>
          <a:xfrm rot="21268726">
            <a:off x="7507211" y="1742474"/>
            <a:ext cx="914400" cy="10058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800" b="1">
                <a:latin typeface="Times New Roman" panose="02020603050405020304" pitchFamily="18" charset="0"/>
                <a:cs typeface="Times New Roman" panose="02020603050405020304" pitchFamily="18" charset="0"/>
              </a:rPr>
              <a:t>N</a:t>
            </a:r>
          </a:p>
        </p:txBody>
      </p:sp>
      <p:sp>
        <p:nvSpPr>
          <p:cNvPr id="55" name="Rectangle 54"/>
          <p:cNvSpPr/>
          <p:nvPr/>
        </p:nvSpPr>
        <p:spPr>
          <a:xfrm rot="982443">
            <a:off x="8601178" y="1649519"/>
            <a:ext cx="914400" cy="10058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latin typeface="Times New Roman" panose="02020603050405020304" pitchFamily="18" charset="0"/>
                <a:cs typeface="Times New Roman" panose="02020603050405020304" pitchFamily="18" charset="0"/>
              </a:rPr>
              <a:t>H</a:t>
            </a:r>
          </a:p>
        </p:txBody>
      </p:sp>
      <p:sp>
        <p:nvSpPr>
          <p:cNvPr id="56" name="Rectangle 55"/>
          <p:cNvSpPr/>
          <p:nvPr/>
        </p:nvSpPr>
        <p:spPr>
          <a:xfrm>
            <a:off x="3962400" y="3962400"/>
            <a:ext cx="914400" cy="10058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latin typeface="Times New Roman" panose="02020603050405020304" pitchFamily="18" charset="0"/>
                <a:cs typeface="Times New Roman" panose="02020603050405020304" pitchFamily="18" charset="0"/>
              </a:rPr>
              <a:t>H</a:t>
            </a:r>
          </a:p>
        </p:txBody>
      </p:sp>
      <p:sp>
        <p:nvSpPr>
          <p:cNvPr id="57" name="Rectangle 56"/>
          <p:cNvSpPr/>
          <p:nvPr/>
        </p:nvSpPr>
        <p:spPr>
          <a:xfrm rot="240000">
            <a:off x="5105400" y="3780692"/>
            <a:ext cx="914400" cy="10058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8800" b="1">
                <a:latin typeface="Times New Roman" panose="02020603050405020304" pitchFamily="18" charset="0"/>
                <a:cs typeface="Times New Roman" panose="02020603050405020304" pitchFamily="18" charset="0"/>
              </a:rPr>
              <a:t>Ơ</a:t>
            </a:r>
          </a:p>
        </p:txBody>
      </p:sp>
      <p:sp>
        <p:nvSpPr>
          <p:cNvPr id="58" name="Rectangle 57"/>
          <p:cNvSpPr/>
          <p:nvPr/>
        </p:nvSpPr>
        <p:spPr>
          <a:xfrm>
            <a:off x="6131740" y="4023360"/>
            <a:ext cx="914400" cy="1005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800" b="1">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54839290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55956"/>
            <a:ext cx="10461432" cy="590162"/>
          </a:xfrm>
          <a:prstGeom prst="rect">
            <a:avLst/>
          </a:prstGeom>
        </p:spPr>
        <p:txBody>
          <a:bodyPr wrap="square">
            <a:spAutoFit/>
          </a:bodyPr>
          <a:lstStyle/>
          <a:p>
            <a:pPr>
              <a:lnSpc>
                <a:spcPct val="120000"/>
              </a:lnSpc>
            </a:pPr>
            <a:r>
              <a:rPr lang="en-US" sz="2696" b="1" dirty="0">
                <a:solidFill>
                  <a:srgbClr val="3333FF"/>
                </a:solidFill>
                <a:latin typeface="Times New Roman" pitchFamily="18" charset="0"/>
                <a:cs typeface="Times New Roman" pitchFamily="18" charset="0"/>
              </a:rPr>
              <a:t>* </a:t>
            </a:r>
            <a:r>
              <a:rPr lang="en-US" sz="2696" b="1" dirty="0" err="1">
                <a:solidFill>
                  <a:srgbClr val="3333FF"/>
                </a:solidFill>
                <a:latin typeface="Times New Roman" pitchFamily="18" charset="0"/>
                <a:cs typeface="Times New Roman" pitchFamily="18" charset="0"/>
              </a:rPr>
              <a:t>Bài</a:t>
            </a:r>
            <a:r>
              <a:rPr lang="en-US" sz="2696" b="1" dirty="0">
                <a:solidFill>
                  <a:srgbClr val="3333FF"/>
                </a:solidFill>
                <a:latin typeface="Times New Roman" pitchFamily="18" charset="0"/>
                <a:cs typeface="Times New Roman" pitchFamily="18" charset="0"/>
              </a:rPr>
              <a:t> </a:t>
            </a:r>
            <a:r>
              <a:rPr lang="vi-VN" sz="2696" b="1" dirty="0">
                <a:solidFill>
                  <a:srgbClr val="3333FF"/>
                </a:solidFill>
                <a:latin typeface="Times New Roman" pitchFamily="18" charset="0"/>
                <a:cs typeface="Times New Roman" pitchFamily="18" charset="0"/>
              </a:rPr>
              <a:t>1</a:t>
            </a:r>
            <a:r>
              <a:rPr lang="en-US" sz="2696" b="1" dirty="0">
                <a:solidFill>
                  <a:srgbClr val="3333FF"/>
                </a:solidFill>
                <a:latin typeface="Times New Roman" pitchFamily="18" charset="0"/>
                <a:cs typeface="Times New Roman" pitchFamily="18" charset="0"/>
              </a:rPr>
              <a:t>. </a:t>
            </a:r>
            <a:r>
              <a:rPr lang="nl-NL" sz="2696" b="1" dirty="0">
                <a:solidFill>
                  <a:srgbClr val="3333FF"/>
                </a:solidFill>
                <a:latin typeface="Times New Roman"/>
                <a:ea typeface="Times New Roman"/>
              </a:rPr>
              <a:t>Tìm từ chỉ đặc điểm có trong đoạn thơ dưới đây:</a:t>
            </a:r>
            <a:endParaRPr lang="en-US" sz="2696" dirty="0">
              <a:solidFill>
                <a:srgbClr val="3333FF"/>
              </a:solidFill>
              <a:latin typeface="Times New Roman"/>
              <a:ea typeface="Times New Roman"/>
            </a:endParaRPr>
          </a:p>
        </p:txBody>
      </p:sp>
      <p:sp>
        <p:nvSpPr>
          <p:cNvPr id="13" name="Rectangle 12"/>
          <p:cNvSpPr/>
          <p:nvPr/>
        </p:nvSpPr>
        <p:spPr>
          <a:xfrm>
            <a:off x="229028" y="1560299"/>
            <a:ext cx="5253428" cy="1751762"/>
          </a:xfrm>
          <a:prstGeom prst="rect">
            <a:avLst/>
          </a:prstGeom>
        </p:spPr>
        <p:txBody>
          <a:bodyPr wrap="square">
            <a:spAutoFit/>
          </a:bodyPr>
          <a:lstStyle/>
          <a:p>
            <a:pPr algn="just"/>
            <a:r>
              <a:rPr lang="vi-VN" sz="2696" b="1" dirty="0">
                <a:solidFill>
                  <a:srgbClr val="3333FF"/>
                </a:solidFill>
                <a:latin typeface="Times New Roman" pitchFamily="18" charset="0"/>
                <a:cs typeface="Times New Roman" pitchFamily="18" charset="0"/>
              </a:rPr>
              <a:t> Có một giờ Văn như thế</a:t>
            </a:r>
          </a:p>
          <a:p>
            <a:pPr algn="just"/>
            <a:r>
              <a:rPr lang="vi-VN" sz="2696" b="1" dirty="0">
                <a:solidFill>
                  <a:srgbClr val="3333FF"/>
                </a:solidFill>
                <a:latin typeface="Times New Roman" pitchFamily="18" charset="0"/>
                <a:cs typeface="Times New Roman" pitchFamily="18" charset="0"/>
              </a:rPr>
              <a:t>Lớp em im phắc lặng nghe</a:t>
            </a:r>
          </a:p>
          <a:p>
            <a:pPr algn="just"/>
            <a:r>
              <a:rPr lang="vi-VN" sz="2696" b="1" dirty="0">
                <a:solidFill>
                  <a:srgbClr val="3333FF"/>
                </a:solidFill>
                <a:latin typeface="Times New Roman" pitchFamily="18" charset="0"/>
                <a:cs typeface="Times New Roman" pitchFamily="18" charset="0"/>
              </a:rPr>
              <a:t>Bài </a:t>
            </a:r>
            <a:r>
              <a:rPr lang="en-US" sz="2696" b="1" dirty="0">
                <a:solidFill>
                  <a:srgbClr val="3333FF"/>
                </a:solidFill>
                <a:latin typeface="Times New Roman" pitchFamily="18" charset="0"/>
                <a:cs typeface="Times New Roman" pitchFamily="18" charset="0"/>
              </a:rPr>
              <a:t>“</a:t>
            </a:r>
            <a:r>
              <a:rPr lang="vi-VN" sz="2696" b="1" dirty="0">
                <a:solidFill>
                  <a:srgbClr val="3333FF"/>
                </a:solidFill>
                <a:latin typeface="Times New Roman" pitchFamily="18" charset="0"/>
                <a:cs typeface="Times New Roman" pitchFamily="18" charset="0"/>
              </a:rPr>
              <a:t>Mẹ vắng nhà ngày bão</a:t>
            </a:r>
            <a:r>
              <a:rPr lang="en-US" sz="2696" b="1" dirty="0">
                <a:solidFill>
                  <a:srgbClr val="3333FF"/>
                </a:solidFill>
                <a:latin typeface="Times New Roman" pitchFamily="18" charset="0"/>
                <a:cs typeface="Times New Roman" pitchFamily="18" charset="0"/>
              </a:rPr>
              <a:t>”</a:t>
            </a:r>
            <a:endParaRPr lang="vi-VN" sz="2696" b="1" dirty="0">
              <a:solidFill>
                <a:srgbClr val="3333FF"/>
              </a:solidFill>
              <a:latin typeface="Times New Roman" pitchFamily="18" charset="0"/>
              <a:cs typeface="Times New Roman" pitchFamily="18" charset="0"/>
            </a:endParaRPr>
          </a:p>
          <a:p>
            <a:pPr algn="just"/>
            <a:r>
              <a:rPr lang="vi-VN" sz="2696" b="1" dirty="0">
                <a:solidFill>
                  <a:srgbClr val="3333FF"/>
                </a:solidFill>
                <a:latin typeface="Times New Roman" pitchFamily="18" charset="0"/>
                <a:cs typeface="Times New Roman" pitchFamily="18" charset="0"/>
              </a:rPr>
              <a:t>Cô giảng miệt mài say mê.</a:t>
            </a:r>
          </a:p>
        </p:txBody>
      </p:sp>
      <p:sp>
        <p:nvSpPr>
          <p:cNvPr id="22" name="Rectangle 21"/>
          <p:cNvSpPr/>
          <p:nvPr/>
        </p:nvSpPr>
        <p:spPr>
          <a:xfrm>
            <a:off x="0" y="4913212"/>
            <a:ext cx="11123650" cy="1336904"/>
          </a:xfrm>
          <a:prstGeom prst="rect">
            <a:avLst/>
          </a:prstGeom>
        </p:spPr>
        <p:txBody>
          <a:bodyPr wrap="square">
            <a:spAutoFit/>
          </a:bodyPr>
          <a:lstStyle/>
          <a:p>
            <a:pPr algn="just"/>
            <a:r>
              <a:rPr lang="vi-VN" sz="2696" b="1" dirty="0">
                <a:solidFill>
                  <a:srgbClr val="3333FF"/>
                </a:solidFill>
                <a:latin typeface="Times New Roman" pitchFamily="18" charset="0"/>
                <a:cs typeface="Times New Roman" pitchFamily="18" charset="0"/>
              </a:rPr>
              <a:t>+</a:t>
            </a:r>
            <a:r>
              <a:rPr lang="en-US" sz="2696" b="1" dirty="0">
                <a:solidFill>
                  <a:srgbClr val="3333FF"/>
                </a:solidFill>
                <a:latin typeface="Times New Roman" pitchFamily="18" charset="0"/>
                <a:cs typeface="Times New Roman" pitchFamily="18" charset="0"/>
              </a:rPr>
              <a:t> </a:t>
            </a:r>
            <a:r>
              <a:rPr lang="vi-VN" sz="2696" b="1" dirty="0">
                <a:solidFill>
                  <a:srgbClr val="3333FF"/>
                </a:solidFill>
                <a:latin typeface="Times New Roman" pitchFamily="18" charset="0"/>
                <a:cs typeface="Times New Roman" pitchFamily="18" charset="0"/>
              </a:rPr>
              <a:t>Giải thích từ (đảm đang tảo tần là: thường nói về người phụ nữ làm lụng vất vả chăm lo cho gia đình )</a:t>
            </a:r>
          </a:p>
          <a:p>
            <a:pPr algn="just"/>
            <a:r>
              <a:rPr lang="vi-VN" sz="2696" b="1" dirty="0">
                <a:solidFill>
                  <a:srgbClr val="3333FF"/>
                </a:solidFill>
                <a:latin typeface="Times New Roman" pitchFamily="18" charset="0"/>
                <a:cs typeface="Times New Roman" pitchFamily="18" charset="0"/>
              </a:rPr>
              <a:t>- Vụng về : vụng</a:t>
            </a:r>
            <a:r>
              <a:rPr lang="en-US" sz="2696" b="1" dirty="0">
                <a:solidFill>
                  <a:srgbClr val="3333FF"/>
                </a:solidFill>
                <a:latin typeface="Times New Roman" pitchFamily="18" charset="0"/>
                <a:cs typeface="Times New Roman" pitchFamily="18" charset="0"/>
              </a:rPr>
              <a:t> </a:t>
            </a:r>
            <a:r>
              <a:rPr lang="vi-VN" sz="2696" b="1" dirty="0">
                <a:solidFill>
                  <a:srgbClr val="3333FF"/>
                </a:solidFill>
                <a:latin typeface="Times New Roman" pitchFamily="18" charset="0"/>
                <a:cs typeface="Times New Roman" pitchFamily="18" charset="0"/>
              </a:rPr>
              <a:t>(nghĩa trong bài: không thạo, không quen làm ....).</a:t>
            </a:r>
            <a:endParaRPr lang="en-US" sz="2696" b="1" dirty="0">
              <a:solidFill>
                <a:srgbClr val="3333FF"/>
              </a:solidFill>
              <a:latin typeface="Times New Roman" pitchFamily="18" charset="0"/>
              <a:cs typeface="Times New Roman" pitchFamily="18" charset="0"/>
            </a:endParaRPr>
          </a:p>
        </p:txBody>
      </p:sp>
      <p:sp>
        <p:nvSpPr>
          <p:cNvPr id="6" name="Rectangle 5"/>
          <p:cNvSpPr/>
          <p:nvPr/>
        </p:nvSpPr>
        <p:spPr>
          <a:xfrm>
            <a:off x="2855742" y="4244135"/>
            <a:ext cx="6369840" cy="564257"/>
          </a:xfrm>
          <a:prstGeom prst="rect">
            <a:avLst/>
          </a:prstGeom>
        </p:spPr>
        <p:txBody>
          <a:bodyPr wrap="square">
            <a:spAutoFit/>
          </a:bodyPr>
          <a:lstStyle/>
          <a:p>
            <a:pPr marL="341313" indent="-285750">
              <a:lnSpc>
                <a:spcPct val="120000"/>
              </a:lnSpc>
            </a:pPr>
            <a:r>
              <a:rPr lang="nl-NL" sz="2800" b="1" dirty="0">
                <a:solidFill>
                  <a:srgbClr val="D60093"/>
                </a:solidFill>
                <a:latin typeface="Times New Roman"/>
                <a:ea typeface="Times New Roman"/>
              </a:rPr>
              <a:t>dịu dàng, đảm đang, tần tảo, vụng về</a:t>
            </a:r>
            <a:r>
              <a:rPr lang="vi-VN" sz="2800" b="1" dirty="0">
                <a:solidFill>
                  <a:srgbClr val="D60093"/>
                </a:solidFill>
                <a:latin typeface="Times New Roman"/>
                <a:ea typeface="Times New Roman"/>
              </a:rPr>
              <a:t>.</a:t>
            </a:r>
            <a:endParaRPr lang="en-US" sz="2800" b="1" dirty="0">
              <a:solidFill>
                <a:srgbClr val="D60093"/>
              </a:solidFill>
              <a:latin typeface="Times New Roman"/>
              <a:ea typeface="Times New Roman"/>
            </a:endParaRPr>
          </a:p>
        </p:txBody>
      </p:sp>
      <p:sp>
        <p:nvSpPr>
          <p:cNvPr id="20" name="Rectangle 19"/>
          <p:cNvSpPr/>
          <p:nvPr/>
        </p:nvSpPr>
        <p:spPr>
          <a:xfrm>
            <a:off x="5881977" y="1428711"/>
            <a:ext cx="5650676" cy="2166619"/>
          </a:xfrm>
          <a:prstGeom prst="rect">
            <a:avLst/>
          </a:prstGeom>
        </p:spPr>
        <p:txBody>
          <a:bodyPr wrap="square">
            <a:spAutoFit/>
          </a:bodyPr>
          <a:lstStyle/>
          <a:p>
            <a:pPr algn="just"/>
            <a:r>
              <a:rPr lang="vi-VN" sz="2696" b="1" dirty="0">
                <a:solidFill>
                  <a:srgbClr val="3333FF"/>
                </a:solidFill>
                <a:latin typeface="Times New Roman" pitchFamily="18" charset="0"/>
                <a:cs typeface="Times New Roman" pitchFamily="18" charset="0"/>
              </a:rPr>
              <a:t>Ai cũng nghĩ đến mẹ mình </a:t>
            </a:r>
            <a:endParaRPr lang="en-US" sz="2696" b="1" dirty="0">
              <a:solidFill>
                <a:srgbClr val="3333FF"/>
              </a:solidFill>
              <a:latin typeface="Times New Roman" pitchFamily="18" charset="0"/>
              <a:cs typeface="Times New Roman" pitchFamily="18" charset="0"/>
            </a:endParaRPr>
          </a:p>
          <a:p>
            <a:pPr algn="just"/>
            <a:r>
              <a:rPr lang="vi-VN" sz="2696" b="1" dirty="0">
                <a:solidFill>
                  <a:srgbClr val="3333FF"/>
                </a:solidFill>
                <a:latin typeface="Times New Roman" pitchFamily="18" charset="0"/>
                <a:cs typeface="Times New Roman" pitchFamily="18" charset="0"/>
              </a:rPr>
              <a:t>Dịu dàng, đảm đang, tần tảo</a:t>
            </a:r>
          </a:p>
          <a:p>
            <a:pPr algn="just"/>
            <a:r>
              <a:rPr lang="vi-VN" sz="2696" b="1" dirty="0">
                <a:solidFill>
                  <a:srgbClr val="3333FF"/>
                </a:solidFill>
                <a:latin typeface="Times New Roman" pitchFamily="18" charset="0"/>
                <a:cs typeface="Times New Roman" pitchFamily="18" charset="0"/>
              </a:rPr>
              <a:t>Ai cũng thương thương bố mình</a:t>
            </a:r>
          </a:p>
          <a:p>
            <a:pPr algn="just"/>
            <a:r>
              <a:rPr lang="vi-VN" sz="2696" b="1" dirty="0">
                <a:solidFill>
                  <a:srgbClr val="3333FF"/>
                </a:solidFill>
                <a:latin typeface="Times New Roman" pitchFamily="18" charset="0"/>
                <a:cs typeface="Times New Roman" pitchFamily="18" charset="0"/>
              </a:rPr>
              <a:t>Vụng về chăm con ngày bão.</a:t>
            </a:r>
          </a:p>
          <a:p>
            <a:pPr algn="just"/>
            <a:r>
              <a:rPr lang="vi-VN" sz="2696" b="1" dirty="0">
                <a:solidFill>
                  <a:srgbClr val="3333FF"/>
                </a:solidFill>
                <a:latin typeface="Times New Roman" pitchFamily="18" charset="0"/>
                <a:cs typeface="Times New Roman" pitchFamily="18" charset="0"/>
              </a:rPr>
              <a:t>                           (Nguyễn Thị Mai)</a:t>
            </a:r>
          </a:p>
        </p:txBody>
      </p:sp>
      <p:sp>
        <p:nvSpPr>
          <p:cNvPr id="2" name="TextBox 1"/>
          <p:cNvSpPr txBox="1"/>
          <p:nvPr/>
        </p:nvSpPr>
        <p:spPr>
          <a:xfrm>
            <a:off x="0" y="4277606"/>
            <a:ext cx="3010486"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Từ</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chỉ</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đặc</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điểm</a:t>
            </a:r>
            <a:r>
              <a:rPr lang="en-US" sz="2800" b="1" dirty="0">
                <a:solidFill>
                  <a:srgbClr val="008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9436164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
                                        </p:tgtEl>
                                        <p:attrNameLst>
                                          <p:attrName>style.visibility</p:attrName>
                                        </p:attrNameLst>
                                      </p:cBhvr>
                                      <p:to>
                                        <p:strVal val="visible"/>
                                      </p:to>
                                    </p:set>
                                    <p:anim calcmode="discrete" valueType="clr">
                                      <p:cBhvr override="childStyle">
                                        <p:cTn id="14"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
                                        </p:tgtEl>
                                        <p:attrNameLst>
                                          <p:attrName>fillcolor</p:attrName>
                                        </p:attrNameLst>
                                      </p:cBhvr>
                                      <p:tavLst>
                                        <p:tav tm="0">
                                          <p:val>
                                            <p:clrVal>
                                              <a:schemeClr val="accent2"/>
                                            </p:clrVal>
                                          </p:val>
                                        </p:tav>
                                        <p:tav tm="50000">
                                          <p:val>
                                            <p:clrVal>
                                              <a:schemeClr val="hlink"/>
                                            </p:clrVal>
                                          </p:val>
                                        </p:tav>
                                      </p:tavLst>
                                    </p:anim>
                                    <p:set>
                                      <p:cBhvr>
                                        <p:cTn id="16" dur="80"/>
                                        <p:tgtEl>
                                          <p:spTgt spid="13"/>
                                        </p:tgtEl>
                                        <p:attrNameLst>
                                          <p:attrName>fill.type</p:attrName>
                                        </p:attrNameLst>
                                      </p:cBhvr>
                                      <p:to>
                                        <p:strVal val="solid"/>
                                      </p:to>
                                    </p:set>
                                  </p:childTnLst>
                                </p:cTn>
                              </p:par>
                            </p:childTnLst>
                          </p:cTn>
                        </p:par>
                        <p:par>
                          <p:cTn id="17" fill="hold">
                            <p:stCondLst>
                              <p:cond delay="312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20"/>
                                        </p:tgtEl>
                                        <p:attrNameLst>
                                          <p:attrName>style.visibility</p:attrName>
                                        </p:attrNameLst>
                                      </p:cBhvr>
                                      <p:to>
                                        <p:strVal val="visible"/>
                                      </p:to>
                                    </p:set>
                                    <p:anim calcmode="discrete" valueType="clr">
                                      <p:cBhvr override="childStyle">
                                        <p:cTn id="20"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0"/>
                                        </p:tgtEl>
                                        <p:attrNameLst>
                                          <p:attrName>fillcolor</p:attrName>
                                        </p:attrNameLst>
                                      </p:cBhvr>
                                      <p:tavLst>
                                        <p:tav tm="0">
                                          <p:val>
                                            <p:clrVal>
                                              <a:schemeClr val="accent2"/>
                                            </p:clrVal>
                                          </p:val>
                                        </p:tav>
                                        <p:tav tm="50000">
                                          <p:val>
                                            <p:clrVal>
                                              <a:schemeClr val="hlink"/>
                                            </p:clrVal>
                                          </p:val>
                                        </p:tav>
                                      </p:tavLst>
                                    </p:anim>
                                    <p:set>
                                      <p:cBhvr>
                                        <p:cTn id="22" dur="80"/>
                                        <p:tgtEl>
                                          <p:spTgt spid="20"/>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2"/>
                                        </p:tgtEl>
                                        <p:attrNameLst>
                                          <p:attrName>style.visibility</p:attrName>
                                        </p:attrNameLst>
                                      </p:cBhvr>
                                      <p:to>
                                        <p:strVal val="visible"/>
                                      </p:to>
                                    </p:set>
                                    <p:anim calcmode="discrete" valueType="clr">
                                      <p:cBhvr override="childStyle">
                                        <p:cTn id="2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
                                        </p:tgtEl>
                                        <p:attrNameLst>
                                          <p:attrName>fillcolor</p:attrName>
                                        </p:attrNameLst>
                                      </p:cBhvr>
                                      <p:tavLst>
                                        <p:tav tm="0">
                                          <p:val>
                                            <p:clrVal>
                                              <a:schemeClr val="accent2"/>
                                            </p:clrVal>
                                          </p:val>
                                        </p:tav>
                                        <p:tav tm="50000">
                                          <p:val>
                                            <p:clrVal>
                                              <a:schemeClr val="hlink"/>
                                            </p:clrVal>
                                          </p:val>
                                        </p:tav>
                                      </p:tavLst>
                                    </p:anim>
                                    <p:set>
                                      <p:cBhvr>
                                        <p:cTn id="29" dur="80"/>
                                        <p:tgtEl>
                                          <p:spTgt spid="2"/>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6"/>
                                        </p:tgtEl>
                                        <p:attrNameLst>
                                          <p:attrName>style.visibility</p:attrName>
                                        </p:attrNameLst>
                                      </p:cBhvr>
                                      <p:to>
                                        <p:strVal val="visible"/>
                                      </p:to>
                                    </p:set>
                                    <p:anim calcmode="discrete" valueType="clr">
                                      <p:cBhvr override="childStyle">
                                        <p:cTn id="3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6"/>
                                        </p:tgtEl>
                                        <p:attrNameLst>
                                          <p:attrName>fillcolor</p:attrName>
                                        </p:attrNameLst>
                                      </p:cBhvr>
                                      <p:tavLst>
                                        <p:tav tm="0">
                                          <p:val>
                                            <p:clrVal>
                                              <a:schemeClr val="accent2"/>
                                            </p:clrVal>
                                          </p:val>
                                        </p:tav>
                                        <p:tav tm="50000">
                                          <p:val>
                                            <p:clrVal>
                                              <a:schemeClr val="hlink"/>
                                            </p:clrVal>
                                          </p:val>
                                        </p:tav>
                                      </p:tavLst>
                                    </p:anim>
                                    <p:set>
                                      <p:cBhvr>
                                        <p:cTn id="36" dur="80"/>
                                        <p:tgtEl>
                                          <p:spTgt spid="6"/>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nodeType="clickEffect">
                                  <p:stCondLst>
                                    <p:cond delay="0"/>
                                  </p:stCondLst>
                                  <p:iterate type="lt">
                                    <p:tmPct val="50000"/>
                                  </p:iterate>
                                  <p:childTnLst>
                                    <p:set>
                                      <p:cBhvr>
                                        <p:cTn id="40"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41" dur="80"/>
                                        <p:tgtEl>
                                          <p:spTgt spid="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22">
                                            <p:txEl>
                                              <p:pRg st="0" end="0"/>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nodeType="clickEffect">
                                  <p:stCondLst>
                                    <p:cond delay="0"/>
                                  </p:stCondLst>
                                  <p:iterate type="lt">
                                    <p:tmPct val="50000"/>
                                  </p:iterate>
                                  <p:childTnLst>
                                    <p:set>
                                      <p:cBhvr>
                                        <p:cTn id="47" dur="1" fill="hold">
                                          <p:stCondLst>
                                            <p:cond delay="0"/>
                                          </p:stCondLst>
                                        </p:cTn>
                                        <p:tgtEl>
                                          <p:spTgt spid="22">
                                            <p:txEl>
                                              <p:pRg st="1" end="1"/>
                                            </p:txEl>
                                          </p:spTgt>
                                        </p:tgtEl>
                                        <p:attrNameLst>
                                          <p:attrName>style.visibility</p:attrName>
                                        </p:attrNameLst>
                                      </p:cBhvr>
                                      <p:to>
                                        <p:strVal val="visible"/>
                                      </p:to>
                                    </p:set>
                                    <p:anim calcmode="discrete" valueType="clr">
                                      <p:cBhvr override="childStyle">
                                        <p:cTn id="48" dur="80"/>
                                        <p:tgtEl>
                                          <p:spTgt spid="2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22">
                                            <p:txEl>
                                              <p:pRg st="1" end="1"/>
                                            </p:txEl>
                                          </p:spTgt>
                                        </p:tgtEl>
                                        <p:attrNameLst>
                                          <p:attrName>fillcolor</p:attrName>
                                        </p:attrNameLst>
                                      </p:cBhvr>
                                      <p:tavLst>
                                        <p:tav tm="0">
                                          <p:val>
                                            <p:clrVal>
                                              <a:schemeClr val="accent2"/>
                                            </p:clrVal>
                                          </p:val>
                                        </p:tav>
                                        <p:tav tm="50000">
                                          <p:val>
                                            <p:clrVal>
                                              <a:schemeClr val="hlink"/>
                                            </p:clrVal>
                                          </p:val>
                                        </p:tav>
                                      </p:tavLst>
                                    </p:anim>
                                    <p:set>
                                      <p:cBhvr>
                                        <p:cTn id="50" dur="80"/>
                                        <p:tgtEl>
                                          <p:spTgt spid="2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6" grpId="0"/>
      <p:bldP spid="20"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622098"/>
            <a:ext cx="11773150" cy="523220"/>
          </a:xfrm>
          <a:prstGeom prst="rect">
            <a:avLst/>
          </a:prstGeom>
        </p:spPr>
        <p:txBody>
          <a:bodyPr wrap="square">
            <a:spAutoFit/>
          </a:bodyPr>
          <a:lstStyle/>
          <a:p>
            <a:pPr algn="just"/>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a:t>
            </a:r>
            <a:r>
              <a:rPr lang="vi-VN" sz="2800" b="1" dirty="0">
                <a:solidFill>
                  <a:srgbClr val="008000"/>
                </a:solidFill>
                <a:latin typeface="Times New Roman" pitchFamily="18" charset="0"/>
                <a:cs typeface="Times New Roman" pitchFamily="18" charset="0"/>
              </a:rPr>
              <a:t>2</a:t>
            </a:r>
            <a:r>
              <a:rPr lang="en-US" sz="2800" b="1" dirty="0">
                <a:solidFill>
                  <a:srgbClr val="008000"/>
                </a:solidFill>
                <a:latin typeface="Times New Roman" pitchFamily="18" charset="0"/>
                <a:cs typeface="Times New Roman" pitchFamily="18" charset="0"/>
              </a:rPr>
              <a:t>. </a:t>
            </a:r>
            <a:r>
              <a:rPr lang="nl-NL" sz="2800" b="1" dirty="0">
                <a:solidFill>
                  <a:srgbClr val="008000"/>
                </a:solidFill>
                <a:latin typeface="Times New Roman" panose="02020603050405020304" pitchFamily="18" charset="0"/>
                <a:ea typeface="Times New Roman"/>
                <a:cs typeface="Times New Roman" panose="02020603050405020304" pitchFamily="18" charset="0"/>
              </a:rPr>
              <a:t>Ghép mỗi câu sau với kiểu câu thích hợp.</a:t>
            </a:r>
            <a:endParaRPr lang="vi-VN" sz="2800" b="1" dirty="0">
              <a:solidFill>
                <a:srgbClr val="008000"/>
              </a:solidFill>
              <a:latin typeface="Times New Roman" panose="02020603050405020304" pitchFamily="18" charset="0"/>
              <a:ea typeface="Times New Roman"/>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45741722"/>
              </p:ext>
            </p:extLst>
          </p:nvPr>
        </p:nvGraphicFramePr>
        <p:xfrm>
          <a:off x="17340" y="4135901"/>
          <a:ext cx="12174659" cy="2662888"/>
        </p:xfrm>
        <a:graphic>
          <a:graphicData uri="http://schemas.openxmlformats.org/drawingml/2006/table">
            <a:tbl>
              <a:tblPr firstRow="1" firstCol="1" bandRow="1">
                <a:tableStyleId>{5C22544A-7EE6-4342-B048-85BDC9FD1C3A}</a:tableStyleId>
              </a:tblPr>
              <a:tblGrid>
                <a:gridCol w="9683598">
                  <a:extLst>
                    <a:ext uri="{9D8B030D-6E8A-4147-A177-3AD203B41FA5}">
                      <a16:colId xmlns:a16="http://schemas.microsoft.com/office/drawing/2014/main" val="2213320"/>
                    </a:ext>
                  </a:extLst>
                </a:gridCol>
                <a:gridCol w="2491061">
                  <a:extLst>
                    <a:ext uri="{9D8B030D-6E8A-4147-A177-3AD203B41FA5}">
                      <a16:colId xmlns:a16="http://schemas.microsoft.com/office/drawing/2014/main" val="498646751"/>
                    </a:ext>
                  </a:extLst>
                </a:gridCol>
              </a:tblGrid>
              <a:tr h="665722">
                <a:tc>
                  <a:txBody>
                    <a:bodyPr/>
                    <a:lstStyle/>
                    <a:p>
                      <a:pPr algn="ctr">
                        <a:lnSpc>
                          <a:spcPct val="107000"/>
                        </a:lnSpc>
                        <a:spcAft>
                          <a:spcPts val="0"/>
                        </a:spcAft>
                      </a:pPr>
                      <a:r>
                        <a:rPr lang="en-US" sz="2800" dirty="0" err="1">
                          <a:solidFill>
                            <a:schemeClr val="bg1"/>
                          </a:solidFill>
                          <a:effectLst/>
                          <a:latin typeface="Times New Roman" panose="02020603050405020304" pitchFamily="18" charset="0"/>
                          <a:cs typeface="Times New Roman" panose="02020603050405020304" pitchFamily="18" charset="0"/>
                        </a:rPr>
                        <a:t>Câu</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800" dirty="0" err="1">
                          <a:solidFill>
                            <a:schemeClr val="bg1"/>
                          </a:solidFill>
                          <a:effectLst/>
                          <a:latin typeface="Times New Roman" panose="02020603050405020304" pitchFamily="18" charset="0"/>
                          <a:cs typeface="Times New Roman" panose="02020603050405020304" pitchFamily="18" charset="0"/>
                        </a:rPr>
                        <a:t>Kiểu</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câu</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3834870"/>
                  </a:ext>
                </a:extLst>
              </a:tr>
              <a:tr h="665722">
                <a:tc>
                  <a:txBody>
                    <a:bodyPr/>
                    <a:lstStyle/>
                    <a:p>
                      <a:pPr>
                        <a:lnSpc>
                          <a:spcPct val="107000"/>
                        </a:lnSpc>
                        <a:spcAft>
                          <a:spcPts val="0"/>
                        </a:spcAft>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4811858"/>
                  </a:ext>
                </a:extLst>
              </a:tr>
              <a:tr h="665722">
                <a:tc>
                  <a:txBody>
                    <a:bodyPr/>
                    <a:lstStyle/>
                    <a:p>
                      <a:pPr>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855435"/>
                  </a:ext>
                </a:extLst>
              </a:tr>
              <a:tr h="665722">
                <a:tc>
                  <a:txBody>
                    <a:bodyPr/>
                    <a:lstStyle/>
                    <a:p>
                      <a:pPr>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7866244"/>
                  </a:ext>
                </a:extLst>
              </a:tr>
            </a:tbl>
          </a:graphicData>
        </a:graphic>
      </p:graphicFrame>
      <p:sp>
        <p:nvSpPr>
          <p:cNvPr id="5" name="TextBox 4"/>
          <p:cNvSpPr txBox="1"/>
          <p:nvPr/>
        </p:nvSpPr>
        <p:spPr>
          <a:xfrm>
            <a:off x="0" y="4811150"/>
            <a:ext cx="9272025" cy="523220"/>
          </a:xfrm>
          <a:prstGeom prst="rect">
            <a:avLst/>
          </a:prstGeom>
          <a:noFill/>
        </p:spPr>
        <p:txBody>
          <a:bodyPr wrap="square" rtlCol="0">
            <a:spAutoFit/>
          </a:bodyPr>
          <a:lstStyle/>
          <a:p>
            <a:r>
              <a:rPr lang="vi-VN" sz="2800" b="1" dirty="0">
                <a:solidFill>
                  <a:srgbClr val="FFFF00"/>
                </a:solidFill>
                <a:latin typeface="Times New Roman" pitchFamily="18" charset="0"/>
                <a:cs typeface="Times New Roman" pitchFamily="18" charset="0"/>
              </a:rPr>
              <a:t>- Chị xóa dòng </a:t>
            </a:r>
            <a:r>
              <a:rPr lang="en-US" sz="2800" b="1" dirty="0">
                <a:solidFill>
                  <a:srgbClr val="FFFF00"/>
                </a:solidFill>
                <a:latin typeface="Times New Roman" pitchFamily="18" charset="0"/>
                <a:cs typeface="Times New Roman" pitchFamily="18" charset="0"/>
              </a:rPr>
              <a:t>“</a:t>
            </a:r>
            <a:r>
              <a:rPr lang="vi-VN" sz="2800" b="1" dirty="0">
                <a:solidFill>
                  <a:srgbClr val="FFFF00"/>
                </a:solidFill>
                <a:latin typeface="Times New Roman" pitchFamily="18" charset="0"/>
                <a:cs typeface="Times New Roman" pitchFamily="18" charset="0"/>
              </a:rPr>
              <a:t>Nấu ăn không ngon</a:t>
            </a:r>
            <a:r>
              <a:rPr lang="en-US" sz="2800" b="1" dirty="0">
                <a:solidFill>
                  <a:srgbClr val="FFFF00"/>
                </a:solidFill>
                <a:latin typeface="Times New Roman" pitchFamily="18" charset="0"/>
                <a:cs typeface="Times New Roman" pitchFamily="18" charset="0"/>
              </a:rPr>
              <a:t>”</a:t>
            </a:r>
            <a:r>
              <a:rPr lang="vi-VN" sz="2800" b="1" dirty="0">
                <a:solidFill>
                  <a:srgbClr val="FFFF00"/>
                </a:solidFill>
                <a:latin typeface="Times New Roman" pitchFamily="18" charset="0"/>
                <a:cs typeface="Times New Roman" pitchFamily="18" charset="0"/>
              </a:rPr>
              <a:t> đi chị!</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340" y="5467345"/>
            <a:ext cx="9536968" cy="523220"/>
          </a:xfrm>
          <a:prstGeom prst="rect">
            <a:avLst/>
          </a:prstGeom>
          <a:noFill/>
        </p:spPr>
        <p:txBody>
          <a:bodyPr wrap="square" rtlCol="0">
            <a:spAutoFit/>
          </a:bodyPr>
          <a:lstStyle/>
          <a:p>
            <a:r>
              <a:rPr lang="vi-VN" sz="2800" b="1" dirty="0">
                <a:solidFill>
                  <a:srgbClr val="FFFF00"/>
                </a:solidFill>
                <a:latin typeface="Times New Roman" pitchFamily="18" charset="0"/>
                <a:cs typeface="Times New Roman" pitchFamily="18" charset="0"/>
              </a:rPr>
              <a:t>- A, bố rất đẹp trai nữa ạ!</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7339" y="6141506"/>
            <a:ext cx="9436149" cy="523220"/>
          </a:xfrm>
          <a:prstGeom prst="rect">
            <a:avLst/>
          </a:prstGeom>
          <a:noFill/>
        </p:spPr>
        <p:txBody>
          <a:bodyPr wrap="square" rtlCol="0">
            <a:spAutoFit/>
          </a:bodyPr>
          <a:lstStyle/>
          <a:p>
            <a:r>
              <a:rPr lang="vi-VN" sz="2800" b="1" dirty="0">
                <a:solidFill>
                  <a:srgbClr val="FFFF00"/>
                </a:solidFill>
                <a:latin typeface="Times New Roman" pitchFamily="18" charset="0"/>
                <a:cs typeface="Times New Roman" pitchFamily="18" charset="0"/>
              </a:rPr>
              <a:t>- Chị cắm cúi viết thêm vào tấm thiệp</a:t>
            </a:r>
            <a:r>
              <a:rPr lang="en-US" sz="2800" b="1" dirty="0">
                <a:solidFill>
                  <a:srgbClr val="FFFF00"/>
                </a:solidFill>
                <a:latin typeface="Times New Roman" pitchFamily="18" charset="0"/>
                <a:cs typeface="Times New Roman" pitchFamily="18" charset="0"/>
              </a:rPr>
              <a:t>.</a:t>
            </a:r>
          </a:p>
        </p:txBody>
      </p:sp>
      <p:sp>
        <p:nvSpPr>
          <p:cNvPr id="13" name="TextBox 12"/>
          <p:cNvSpPr txBox="1"/>
          <p:nvPr/>
        </p:nvSpPr>
        <p:spPr>
          <a:xfrm>
            <a:off x="0" y="2129288"/>
            <a:ext cx="12192000" cy="1384995"/>
          </a:xfrm>
          <a:prstGeom prst="rect">
            <a:avLst/>
          </a:prstGeom>
          <a:noFill/>
        </p:spPr>
        <p:txBody>
          <a:bodyPr wrap="square" rtlCol="0">
            <a:spAutoFit/>
          </a:bodyPr>
          <a:lstStyle/>
          <a:p>
            <a:r>
              <a:rPr lang="vi-VN" sz="2800" b="1" dirty="0">
                <a:solidFill>
                  <a:srgbClr val="3333FF"/>
                </a:solidFill>
                <a:latin typeface="Times New Roman" pitchFamily="18" charset="0"/>
                <a:cs typeface="Times New Roman" pitchFamily="18" charset="0"/>
              </a:rPr>
              <a:t>- Chị xóa dòng </a:t>
            </a:r>
            <a:r>
              <a:rPr lang="en-US" sz="2800" b="1" dirty="0">
                <a:solidFill>
                  <a:srgbClr val="3333FF"/>
                </a:solidFill>
                <a:latin typeface="Times New Roman" pitchFamily="18" charset="0"/>
                <a:cs typeface="Times New Roman" pitchFamily="18" charset="0"/>
              </a:rPr>
              <a:t>“</a:t>
            </a:r>
            <a:r>
              <a:rPr lang="vi-VN" sz="2800" b="1" dirty="0">
                <a:solidFill>
                  <a:srgbClr val="3333FF"/>
                </a:solidFill>
                <a:latin typeface="Times New Roman" pitchFamily="18" charset="0"/>
                <a:cs typeface="Times New Roman" pitchFamily="18" charset="0"/>
              </a:rPr>
              <a:t>Nấu ăn không ngon</a:t>
            </a:r>
            <a:r>
              <a:rPr lang="en-US" sz="2800" b="1" dirty="0">
                <a:solidFill>
                  <a:srgbClr val="3333FF"/>
                </a:solidFill>
                <a:latin typeface="Times New Roman" pitchFamily="18" charset="0"/>
                <a:cs typeface="Times New Roman" pitchFamily="18" charset="0"/>
              </a:rPr>
              <a:t>”</a:t>
            </a:r>
            <a:r>
              <a:rPr lang="vi-VN" sz="2800" b="1" dirty="0">
                <a:solidFill>
                  <a:srgbClr val="3333FF"/>
                </a:solidFill>
                <a:latin typeface="Times New Roman" pitchFamily="18" charset="0"/>
                <a:cs typeface="Times New Roman" pitchFamily="18" charset="0"/>
              </a:rPr>
              <a:t> đi chị!</a:t>
            </a:r>
            <a:br>
              <a:rPr lang="vi-VN" sz="2800" b="1" dirty="0">
                <a:solidFill>
                  <a:srgbClr val="3333FF"/>
                </a:solidFill>
                <a:latin typeface="Times New Roman" pitchFamily="18" charset="0"/>
                <a:cs typeface="Times New Roman" pitchFamily="18" charset="0"/>
              </a:rPr>
            </a:br>
            <a:r>
              <a:rPr lang="vi-VN" sz="2800" b="1" dirty="0">
                <a:solidFill>
                  <a:srgbClr val="3333FF"/>
                </a:solidFill>
                <a:latin typeface="Times New Roman" pitchFamily="18" charset="0"/>
                <a:cs typeface="Times New Roman" pitchFamily="18" charset="0"/>
              </a:rPr>
              <a:t>- A, bố rất đẹp trai nữa ạ!</a:t>
            </a:r>
            <a:br>
              <a:rPr lang="vi-VN" sz="2800" b="1" dirty="0">
                <a:solidFill>
                  <a:srgbClr val="3333FF"/>
                </a:solidFill>
                <a:latin typeface="Times New Roman" pitchFamily="18" charset="0"/>
                <a:cs typeface="Times New Roman" pitchFamily="18" charset="0"/>
              </a:rPr>
            </a:br>
            <a:r>
              <a:rPr lang="vi-VN" sz="2800" b="1" dirty="0">
                <a:solidFill>
                  <a:srgbClr val="3333FF"/>
                </a:solidFill>
                <a:latin typeface="Times New Roman" pitchFamily="18" charset="0"/>
                <a:cs typeface="Times New Roman" pitchFamily="18" charset="0"/>
              </a:rPr>
              <a:t>- Chị cắm cúi viết thêm vào tấm thiệp</a:t>
            </a:r>
            <a:r>
              <a:rPr lang="en-US" sz="2800" b="1" dirty="0">
                <a:solidFill>
                  <a:srgbClr val="3333FF"/>
                </a:solidFill>
                <a:latin typeface="Times New Roman" pitchFamily="18" charset="0"/>
                <a:cs typeface="Times New Roman"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9874766" y="4811150"/>
            <a:ext cx="2400886" cy="523220"/>
          </a:xfrm>
          <a:prstGeom prst="rect">
            <a:avLst/>
          </a:prstGeom>
          <a:noFill/>
        </p:spPr>
        <p:txBody>
          <a:bodyPr wrap="square" rtlCol="0">
            <a:spAutoFit/>
          </a:bodyPr>
          <a:lstStyle/>
          <a:p>
            <a:r>
              <a:rPr lang="en-US" sz="2800" b="1" dirty="0" err="1">
                <a:solidFill>
                  <a:srgbClr val="0000FF"/>
                </a:solidFill>
                <a:latin typeface="Times New Roman" panose="02020603050405020304" pitchFamily="18" charset="0"/>
                <a:cs typeface="Times New Roman" panose="02020603050405020304" pitchFamily="18" charset="0"/>
              </a:rPr>
              <a:t>Câu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khiến</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9951718" y="5587215"/>
            <a:ext cx="2372751" cy="523220"/>
          </a:xfrm>
          <a:prstGeom prst="rect">
            <a:avLst/>
          </a:prstGeom>
          <a:noFill/>
        </p:spPr>
        <p:txBody>
          <a:bodyPr wrap="square" rtlCol="0">
            <a:spAutoFit/>
          </a:bodyPr>
          <a:lstStyle/>
          <a:p>
            <a:r>
              <a:rPr lang="en-US" sz="2800" b="1" dirty="0" err="1">
                <a:solidFill>
                  <a:srgbClr val="0000FF"/>
                </a:solidFill>
                <a:latin typeface="Times New Roman" panose="02020603050405020304" pitchFamily="18" charset="0"/>
                <a:cs typeface="Times New Roman" panose="02020603050405020304" pitchFamily="18" charset="0"/>
              </a:rPr>
              <a:t>Câu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cảm</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9873175" y="6228951"/>
            <a:ext cx="2236763" cy="523220"/>
          </a:xfrm>
          <a:prstGeom prst="rect">
            <a:avLst/>
          </a:prstGeom>
          <a:noFill/>
        </p:spPr>
        <p:txBody>
          <a:bodyPr wrap="square" rtlCol="0">
            <a:spAutoFit/>
          </a:bodyPr>
          <a:lstStyle/>
          <a:p>
            <a:r>
              <a:rPr lang="en-US" sz="2800" b="1" dirty="0" err="1">
                <a:solidFill>
                  <a:srgbClr val="0000FF"/>
                </a:solidFill>
                <a:latin typeface="Times New Roman" panose="02020603050405020304" pitchFamily="18" charset="0"/>
                <a:cs typeface="Times New Roman" panose="02020603050405020304" pitchFamily="18" charset="0"/>
              </a:rPr>
              <a:t>Câu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kể</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239151" y="3476762"/>
            <a:ext cx="2293034"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25" name="TextBox 24"/>
          <p:cNvSpPr txBox="1"/>
          <p:nvPr/>
        </p:nvSpPr>
        <p:spPr>
          <a:xfrm>
            <a:off x="3756074" y="3476762"/>
            <a:ext cx="3784209"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cảm</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26" name="TextBox 25"/>
          <p:cNvSpPr txBox="1"/>
          <p:nvPr/>
        </p:nvSpPr>
        <p:spPr>
          <a:xfrm>
            <a:off x="8947052" y="3375648"/>
            <a:ext cx="2924572"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17339" y="1073378"/>
            <a:ext cx="2936876"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Luyện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tập</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36462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
                                        </p:tgtEl>
                                        <p:attrNameLst>
                                          <p:attrName>style.visibility</p:attrName>
                                        </p:attrNameLst>
                                      </p:cBhvr>
                                      <p:to>
                                        <p:strVal val="visible"/>
                                      </p:to>
                                    </p:set>
                                    <p:anim calcmode="discrete" valueType="clr">
                                      <p:cBhvr override="childStyle">
                                        <p:cTn id="14"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
                                        </p:tgtEl>
                                        <p:attrNameLst>
                                          <p:attrName>fillcolor</p:attrName>
                                        </p:attrNameLst>
                                      </p:cBhvr>
                                      <p:tavLst>
                                        <p:tav tm="0">
                                          <p:val>
                                            <p:clrVal>
                                              <a:schemeClr val="accent2"/>
                                            </p:clrVal>
                                          </p:val>
                                        </p:tav>
                                        <p:tav tm="50000">
                                          <p:val>
                                            <p:clrVal>
                                              <a:schemeClr val="hlink"/>
                                            </p:clrVal>
                                          </p:val>
                                        </p:tav>
                                      </p:tavLst>
                                    </p:anim>
                                    <p:set>
                                      <p:cBhvr>
                                        <p:cTn id="16" dur="80"/>
                                        <p:tgtEl>
                                          <p:spTgt spid="1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4"/>
                                        </p:tgtEl>
                                        <p:attrNameLst>
                                          <p:attrName>style.visibility</p:attrName>
                                        </p:attrNameLst>
                                      </p:cBhvr>
                                      <p:to>
                                        <p:strVal val="visible"/>
                                      </p:to>
                                    </p:set>
                                    <p:anim calcmode="discrete" valueType="clr">
                                      <p:cBhvr override="childStyle">
                                        <p:cTn id="21"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4"/>
                                        </p:tgtEl>
                                        <p:attrNameLst>
                                          <p:attrName>fillcolor</p:attrName>
                                        </p:attrNameLst>
                                      </p:cBhvr>
                                      <p:tavLst>
                                        <p:tav tm="0">
                                          <p:val>
                                            <p:clrVal>
                                              <a:schemeClr val="accent2"/>
                                            </p:clrVal>
                                          </p:val>
                                        </p:tav>
                                        <p:tav tm="50000">
                                          <p:val>
                                            <p:clrVal>
                                              <a:schemeClr val="hlink"/>
                                            </p:clrVal>
                                          </p:val>
                                        </p:tav>
                                      </p:tavLst>
                                    </p:anim>
                                    <p:set>
                                      <p:cBhvr>
                                        <p:cTn id="23" dur="80"/>
                                        <p:tgtEl>
                                          <p:spTgt spid="2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5"/>
                                        </p:tgtEl>
                                        <p:attrNameLst>
                                          <p:attrName>style.visibility</p:attrName>
                                        </p:attrNameLst>
                                      </p:cBhvr>
                                      <p:to>
                                        <p:strVal val="visible"/>
                                      </p:to>
                                    </p:set>
                                    <p:anim calcmode="discrete" valueType="clr">
                                      <p:cBhvr override="childStyle">
                                        <p:cTn id="28"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5"/>
                                        </p:tgtEl>
                                        <p:attrNameLst>
                                          <p:attrName>fillcolor</p:attrName>
                                        </p:attrNameLst>
                                      </p:cBhvr>
                                      <p:tavLst>
                                        <p:tav tm="0">
                                          <p:val>
                                            <p:clrVal>
                                              <a:schemeClr val="accent2"/>
                                            </p:clrVal>
                                          </p:val>
                                        </p:tav>
                                        <p:tav tm="50000">
                                          <p:val>
                                            <p:clrVal>
                                              <a:schemeClr val="hlink"/>
                                            </p:clrVal>
                                          </p:val>
                                        </p:tav>
                                      </p:tavLst>
                                    </p:anim>
                                    <p:set>
                                      <p:cBhvr>
                                        <p:cTn id="30" dur="80"/>
                                        <p:tgtEl>
                                          <p:spTgt spid="25"/>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6"/>
                                        </p:tgtEl>
                                        <p:attrNameLst>
                                          <p:attrName>style.visibility</p:attrName>
                                        </p:attrNameLst>
                                      </p:cBhvr>
                                      <p:to>
                                        <p:strVal val="visible"/>
                                      </p:to>
                                    </p:set>
                                    <p:anim calcmode="discrete" valueType="clr">
                                      <p:cBhvr override="childStyle">
                                        <p:cTn id="35"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6"/>
                                        </p:tgtEl>
                                        <p:attrNameLst>
                                          <p:attrName>fillcolor</p:attrName>
                                        </p:attrNameLst>
                                      </p:cBhvr>
                                      <p:tavLst>
                                        <p:tav tm="0">
                                          <p:val>
                                            <p:clrVal>
                                              <a:schemeClr val="accent2"/>
                                            </p:clrVal>
                                          </p:val>
                                        </p:tav>
                                        <p:tav tm="50000">
                                          <p:val>
                                            <p:clrVal>
                                              <a:schemeClr val="hlink"/>
                                            </p:clrVal>
                                          </p:val>
                                        </p:tav>
                                      </p:tavLst>
                                    </p:anim>
                                    <p:set>
                                      <p:cBhvr>
                                        <p:cTn id="37" dur="80"/>
                                        <p:tgtEl>
                                          <p:spTgt spid="26"/>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5"/>
                                        </p:tgtEl>
                                        <p:attrNameLst>
                                          <p:attrName>style.visibility</p:attrName>
                                        </p:attrNameLst>
                                      </p:cBhvr>
                                      <p:to>
                                        <p:strVal val="visible"/>
                                      </p:to>
                                    </p:set>
                                    <p:anim calcmode="discrete" valueType="clr">
                                      <p:cBhvr override="childStyle">
                                        <p:cTn id="4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5"/>
                                        </p:tgtEl>
                                        <p:attrNameLst>
                                          <p:attrName>fillcolor</p:attrName>
                                        </p:attrNameLst>
                                      </p:cBhvr>
                                      <p:tavLst>
                                        <p:tav tm="0">
                                          <p:val>
                                            <p:clrVal>
                                              <a:schemeClr val="accent2"/>
                                            </p:clrVal>
                                          </p:val>
                                        </p:tav>
                                        <p:tav tm="50000">
                                          <p:val>
                                            <p:clrVal>
                                              <a:schemeClr val="hlink"/>
                                            </p:clrVal>
                                          </p:val>
                                        </p:tav>
                                      </p:tavLst>
                                    </p:anim>
                                    <p:set>
                                      <p:cBhvr>
                                        <p:cTn id="50" dur="80"/>
                                        <p:tgtEl>
                                          <p:spTgt spid="5"/>
                                        </p:tgtEl>
                                        <p:attrNameLst>
                                          <p:attrName>fill.type</p:attrName>
                                        </p:attrNameLst>
                                      </p:cBhvr>
                                      <p:to>
                                        <p:strVal val="solid"/>
                                      </p:to>
                                    </p:set>
                                  </p:childTnLst>
                                </p:cTn>
                              </p:par>
                            </p:childTnLst>
                          </p:cTn>
                        </p:par>
                        <p:par>
                          <p:cTn id="51" fill="hold">
                            <p:stCondLst>
                              <p:cond delay="1360"/>
                            </p:stCondLst>
                            <p:childTnLst>
                              <p:par>
                                <p:cTn id="52" presetID="27" presetClass="entr" presetSubtype="0" fill="hold" grpId="0" nodeType="afterEffect">
                                  <p:stCondLst>
                                    <p:cond delay="0"/>
                                  </p:stCondLst>
                                  <p:iterate type="lt">
                                    <p:tmPct val="50000"/>
                                  </p:iterate>
                                  <p:childTnLst>
                                    <p:set>
                                      <p:cBhvr>
                                        <p:cTn id="53" dur="1" fill="hold">
                                          <p:stCondLst>
                                            <p:cond delay="0"/>
                                          </p:stCondLst>
                                        </p:cTn>
                                        <p:tgtEl>
                                          <p:spTgt spid="6"/>
                                        </p:tgtEl>
                                        <p:attrNameLst>
                                          <p:attrName>style.visibility</p:attrName>
                                        </p:attrNameLst>
                                      </p:cBhvr>
                                      <p:to>
                                        <p:strVal val="visible"/>
                                      </p:to>
                                    </p:set>
                                    <p:anim calcmode="discrete" valueType="clr">
                                      <p:cBhvr override="childStyle">
                                        <p:cTn id="5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6"/>
                                        </p:tgtEl>
                                        <p:attrNameLst>
                                          <p:attrName>fillcolor</p:attrName>
                                        </p:attrNameLst>
                                      </p:cBhvr>
                                      <p:tavLst>
                                        <p:tav tm="0">
                                          <p:val>
                                            <p:clrVal>
                                              <a:schemeClr val="accent2"/>
                                            </p:clrVal>
                                          </p:val>
                                        </p:tav>
                                        <p:tav tm="50000">
                                          <p:val>
                                            <p:clrVal>
                                              <a:schemeClr val="hlink"/>
                                            </p:clrVal>
                                          </p:val>
                                        </p:tav>
                                      </p:tavLst>
                                    </p:anim>
                                    <p:set>
                                      <p:cBhvr>
                                        <p:cTn id="56" dur="80"/>
                                        <p:tgtEl>
                                          <p:spTgt spid="6"/>
                                        </p:tgtEl>
                                        <p:attrNameLst>
                                          <p:attrName>fill.type</p:attrName>
                                        </p:attrNameLst>
                                      </p:cBhvr>
                                      <p:to>
                                        <p:strVal val="solid"/>
                                      </p:to>
                                    </p:set>
                                  </p:childTnLst>
                                </p:cTn>
                              </p:par>
                            </p:childTnLst>
                          </p:cTn>
                        </p:par>
                        <p:par>
                          <p:cTn id="57" fill="hold">
                            <p:stCondLst>
                              <p:cond delay="2200"/>
                            </p:stCondLst>
                            <p:childTnLst>
                              <p:par>
                                <p:cTn id="58" presetID="27" presetClass="entr" presetSubtype="0" fill="hold" grpId="0" nodeType="afterEffect">
                                  <p:stCondLst>
                                    <p:cond delay="0"/>
                                  </p:stCondLst>
                                  <p:iterate type="lt">
                                    <p:tmPct val="50000"/>
                                  </p:iterate>
                                  <p:childTnLst>
                                    <p:set>
                                      <p:cBhvr>
                                        <p:cTn id="59" dur="1" fill="hold">
                                          <p:stCondLst>
                                            <p:cond delay="0"/>
                                          </p:stCondLst>
                                        </p:cTn>
                                        <p:tgtEl>
                                          <p:spTgt spid="7"/>
                                        </p:tgtEl>
                                        <p:attrNameLst>
                                          <p:attrName>style.visibility</p:attrName>
                                        </p:attrNameLst>
                                      </p:cBhvr>
                                      <p:to>
                                        <p:strVal val="visible"/>
                                      </p:to>
                                    </p:set>
                                    <p:anim calcmode="discrete" valueType="clr">
                                      <p:cBhvr override="childStyle">
                                        <p:cTn id="60"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7"/>
                                        </p:tgtEl>
                                        <p:attrNameLst>
                                          <p:attrName>fillcolor</p:attrName>
                                        </p:attrNameLst>
                                      </p:cBhvr>
                                      <p:tavLst>
                                        <p:tav tm="0">
                                          <p:val>
                                            <p:clrVal>
                                              <a:schemeClr val="accent2"/>
                                            </p:clrVal>
                                          </p:val>
                                        </p:tav>
                                        <p:tav tm="50000">
                                          <p:val>
                                            <p:clrVal>
                                              <a:schemeClr val="hlink"/>
                                            </p:clrVal>
                                          </p:val>
                                        </p:tav>
                                      </p:tavLst>
                                    </p:anim>
                                    <p:set>
                                      <p:cBhvr>
                                        <p:cTn id="62" dur="80"/>
                                        <p:tgtEl>
                                          <p:spTgt spid="7"/>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19"/>
                                        </p:tgtEl>
                                        <p:attrNameLst>
                                          <p:attrName>style.visibility</p:attrName>
                                        </p:attrNameLst>
                                      </p:cBhvr>
                                      <p:to>
                                        <p:strVal val="visible"/>
                                      </p:to>
                                    </p:set>
                                    <p:anim calcmode="discrete" valueType="clr">
                                      <p:cBhvr override="childStyle">
                                        <p:cTn id="6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9"/>
                                        </p:tgtEl>
                                        <p:attrNameLst>
                                          <p:attrName>fillcolor</p:attrName>
                                        </p:attrNameLst>
                                      </p:cBhvr>
                                      <p:tavLst>
                                        <p:tav tm="0">
                                          <p:val>
                                            <p:clrVal>
                                              <a:schemeClr val="accent2"/>
                                            </p:clrVal>
                                          </p:val>
                                        </p:tav>
                                        <p:tav tm="50000">
                                          <p:val>
                                            <p:clrVal>
                                              <a:schemeClr val="hlink"/>
                                            </p:clrVal>
                                          </p:val>
                                        </p:tav>
                                      </p:tavLst>
                                    </p:anim>
                                    <p:set>
                                      <p:cBhvr>
                                        <p:cTn id="69" dur="80"/>
                                        <p:tgtEl>
                                          <p:spTgt spid="19"/>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27" presetClass="entr" presetSubtype="0" fill="hold" grpId="0" nodeType="clickEffect">
                                  <p:stCondLst>
                                    <p:cond delay="0"/>
                                  </p:stCondLst>
                                  <p:iterate type="lt">
                                    <p:tmPct val="50000"/>
                                  </p:iterate>
                                  <p:childTnLst>
                                    <p:set>
                                      <p:cBhvr>
                                        <p:cTn id="73" dur="1" fill="hold">
                                          <p:stCondLst>
                                            <p:cond delay="0"/>
                                          </p:stCondLst>
                                        </p:cTn>
                                        <p:tgtEl>
                                          <p:spTgt spid="21"/>
                                        </p:tgtEl>
                                        <p:attrNameLst>
                                          <p:attrName>style.visibility</p:attrName>
                                        </p:attrNameLst>
                                      </p:cBhvr>
                                      <p:to>
                                        <p:strVal val="visible"/>
                                      </p:to>
                                    </p:set>
                                    <p:anim calcmode="discrete" valueType="clr">
                                      <p:cBhvr override="childStyle">
                                        <p:cTn id="74"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21"/>
                                        </p:tgtEl>
                                        <p:attrNameLst>
                                          <p:attrName>fillcolor</p:attrName>
                                        </p:attrNameLst>
                                      </p:cBhvr>
                                      <p:tavLst>
                                        <p:tav tm="0">
                                          <p:val>
                                            <p:clrVal>
                                              <a:schemeClr val="accent2"/>
                                            </p:clrVal>
                                          </p:val>
                                        </p:tav>
                                        <p:tav tm="50000">
                                          <p:val>
                                            <p:clrVal>
                                              <a:schemeClr val="hlink"/>
                                            </p:clrVal>
                                          </p:val>
                                        </p:tav>
                                      </p:tavLst>
                                    </p:anim>
                                    <p:set>
                                      <p:cBhvr>
                                        <p:cTn id="76" dur="80"/>
                                        <p:tgtEl>
                                          <p:spTgt spid="21"/>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27" presetClass="entr" presetSubtype="0" fill="hold" grpId="0" nodeType="clickEffect">
                                  <p:stCondLst>
                                    <p:cond delay="0"/>
                                  </p:stCondLst>
                                  <p:iterate type="lt">
                                    <p:tmPct val="50000"/>
                                  </p:iterate>
                                  <p:childTnLst>
                                    <p:set>
                                      <p:cBhvr>
                                        <p:cTn id="80" dur="1" fill="hold">
                                          <p:stCondLst>
                                            <p:cond delay="0"/>
                                          </p:stCondLst>
                                        </p:cTn>
                                        <p:tgtEl>
                                          <p:spTgt spid="23"/>
                                        </p:tgtEl>
                                        <p:attrNameLst>
                                          <p:attrName>style.visibility</p:attrName>
                                        </p:attrNameLst>
                                      </p:cBhvr>
                                      <p:to>
                                        <p:strVal val="visible"/>
                                      </p:to>
                                    </p:set>
                                    <p:anim calcmode="discrete" valueType="clr">
                                      <p:cBhvr override="childStyle">
                                        <p:cTn id="81"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23"/>
                                        </p:tgtEl>
                                        <p:attrNameLst>
                                          <p:attrName>fillcolor</p:attrName>
                                        </p:attrNameLst>
                                      </p:cBhvr>
                                      <p:tavLst>
                                        <p:tav tm="0">
                                          <p:val>
                                            <p:clrVal>
                                              <a:schemeClr val="accent2"/>
                                            </p:clrVal>
                                          </p:val>
                                        </p:tav>
                                        <p:tav tm="50000">
                                          <p:val>
                                            <p:clrVal>
                                              <a:schemeClr val="hlink"/>
                                            </p:clrVal>
                                          </p:val>
                                        </p:tav>
                                      </p:tavLst>
                                    </p:anim>
                                    <p:set>
                                      <p:cBhvr>
                                        <p:cTn id="83"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6" grpId="0"/>
      <p:bldP spid="7" grpId="0"/>
      <p:bldP spid="13" grpId="0"/>
      <p:bldP spid="19" grpId="0"/>
      <p:bldP spid="21"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3313" y="1847298"/>
            <a:ext cx="10461432" cy="530273"/>
          </a:xfrm>
          <a:prstGeom prst="rect">
            <a:avLst/>
          </a:prstGeom>
        </p:spPr>
        <p:txBody>
          <a:bodyPr wrap="square">
            <a:spAutoFit/>
          </a:bodyPr>
          <a:lstStyle/>
          <a:p>
            <a:pPr algn="just"/>
            <a:r>
              <a:rPr lang="en-US" sz="2846" b="1" dirty="0">
                <a:solidFill>
                  <a:srgbClr val="3333FF"/>
                </a:solidFill>
                <a:latin typeface="Times New Roman" pitchFamily="18" charset="0"/>
                <a:cs typeface="Times New Roman" pitchFamily="18" charset="0"/>
              </a:rPr>
              <a:t>* </a:t>
            </a:r>
            <a:r>
              <a:rPr lang="en-US" sz="2846" b="1" dirty="0" err="1">
                <a:solidFill>
                  <a:srgbClr val="3333FF"/>
                </a:solidFill>
                <a:latin typeface="Times New Roman" pitchFamily="18" charset="0"/>
                <a:cs typeface="Times New Roman" pitchFamily="18" charset="0"/>
              </a:rPr>
              <a:t>Bài</a:t>
            </a:r>
            <a:r>
              <a:rPr lang="en-US" sz="2846" b="1" dirty="0">
                <a:solidFill>
                  <a:srgbClr val="3333FF"/>
                </a:solidFill>
                <a:latin typeface="Times New Roman" pitchFamily="18" charset="0"/>
                <a:cs typeface="Times New Roman" pitchFamily="18" charset="0"/>
              </a:rPr>
              <a:t> </a:t>
            </a:r>
            <a:r>
              <a:rPr lang="vi-VN" sz="2846" b="1" dirty="0">
                <a:solidFill>
                  <a:srgbClr val="3333FF"/>
                </a:solidFill>
                <a:latin typeface="Times New Roman" pitchFamily="18" charset="0"/>
                <a:cs typeface="Times New Roman" pitchFamily="18" charset="0"/>
              </a:rPr>
              <a:t>3</a:t>
            </a:r>
            <a:r>
              <a:rPr lang="en-US" sz="2846" b="1" dirty="0">
                <a:solidFill>
                  <a:srgbClr val="3333FF"/>
                </a:solidFill>
                <a:latin typeface="Times New Roman" pitchFamily="18" charset="0"/>
                <a:cs typeface="Times New Roman" pitchFamily="18" charset="0"/>
              </a:rPr>
              <a:t>. </a:t>
            </a:r>
            <a:r>
              <a:rPr lang="nl-NL" sz="2846" b="1" dirty="0">
                <a:solidFill>
                  <a:srgbClr val="3333FF"/>
                </a:solidFill>
                <a:latin typeface="Times New Roman"/>
                <a:ea typeface="Times New Roman"/>
              </a:rPr>
              <a:t>Nêu dấu hiệu nhận biết câu khiến</a:t>
            </a:r>
            <a:r>
              <a:rPr lang="vi-VN" sz="2846" b="1" dirty="0">
                <a:solidFill>
                  <a:srgbClr val="3333FF"/>
                </a:solidFill>
                <a:latin typeface="Times New Roman"/>
                <a:ea typeface="Times New Roman"/>
              </a:rPr>
              <a:t>.</a:t>
            </a:r>
          </a:p>
        </p:txBody>
      </p:sp>
      <p:sp>
        <p:nvSpPr>
          <p:cNvPr id="13" name="Rectangle 12"/>
          <p:cNvSpPr/>
          <p:nvPr/>
        </p:nvSpPr>
        <p:spPr>
          <a:xfrm>
            <a:off x="-123139" y="2499237"/>
            <a:ext cx="10461432" cy="530273"/>
          </a:xfrm>
          <a:prstGeom prst="rect">
            <a:avLst/>
          </a:prstGeom>
        </p:spPr>
        <p:txBody>
          <a:bodyPr wrap="square">
            <a:spAutoFit/>
          </a:bodyPr>
          <a:lstStyle/>
          <a:p>
            <a:pPr algn="just"/>
            <a:r>
              <a:rPr lang="vi-VN" sz="2846" b="1" dirty="0">
                <a:solidFill>
                  <a:srgbClr val="3333FF"/>
                </a:solidFill>
                <a:latin typeface="Times New Roman" pitchFamily="18" charset="0"/>
                <a:cs typeface="Times New Roman" pitchFamily="18" charset="0"/>
              </a:rPr>
              <a:t> </a:t>
            </a:r>
            <a:r>
              <a:rPr lang="en-US" sz="2846" b="1" dirty="0">
                <a:solidFill>
                  <a:srgbClr val="3333FF"/>
                </a:solidFill>
                <a:latin typeface="Times New Roman" pitchFamily="18" charset="0"/>
                <a:cs typeface="Times New Roman" pitchFamily="18" charset="0"/>
              </a:rPr>
              <a:t>* C</a:t>
            </a:r>
            <a:r>
              <a:rPr lang="vi-VN" sz="2846" b="1" dirty="0">
                <a:solidFill>
                  <a:srgbClr val="3333FF"/>
                </a:solidFill>
                <a:latin typeface="Times New Roman" pitchFamily="18" charset="0"/>
                <a:cs typeface="Times New Roman" pitchFamily="18" charset="0"/>
              </a:rPr>
              <a:t>âu khiến: </a:t>
            </a:r>
            <a:r>
              <a:rPr lang="en-US" sz="2846" b="1" dirty="0">
                <a:solidFill>
                  <a:srgbClr val="3333FF"/>
                </a:solidFill>
                <a:latin typeface="Times New Roman" pitchFamily="18" charset="0"/>
                <a:cs typeface="Times New Roman" pitchFamily="18" charset="0"/>
              </a:rPr>
              <a:t> - </a:t>
            </a:r>
            <a:r>
              <a:rPr lang="vi-VN" sz="2846" b="1" dirty="0">
                <a:solidFill>
                  <a:srgbClr val="3333FF"/>
                </a:solidFill>
                <a:latin typeface="Times New Roman" pitchFamily="18" charset="0"/>
                <a:cs typeface="Times New Roman" pitchFamily="18" charset="0"/>
              </a:rPr>
              <a:t>Chị xóa dòng </a:t>
            </a:r>
            <a:r>
              <a:rPr lang="en-US" sz="2846" b="1" dirty="0">
                <a:solidFill>
                  <a:srgbClr val="3333FF"/>
                </a:solidFill>
                <a:latin typeface="Times New Roman" pitchFamily="18" charset="0"/>
                <a:cs typeface="Times New Roman" pitchFamily="18" charset="0"/>
              </a:rPr>
              <a:t>“</a:t>
            </a:r>
            <a:r>
              <a:rPr lang="vi-VN" sz="2846" b="1" dirty="0">
                <a:solidFill>
                  <a:srgbClr val="3333FF"/>
                </a:solidFill>
                <a:latin typeface="Times New Roman" pitchFamily="18" charset="0"/>
                <a:cs typeface="Times New Roman" pitchFamily="18" charset="0"/>
              </a:rPr>
              <a:t>Nấu ăn không ngon</a:t>
            </a:r>
            <a:r>
              <a:rPr lang="en-US" sz="2846" b="1" dirty="0">
                <a:solidFill>
                  <a:srgbClr val="3333FF"/>
                </a:solidFill>
                <a:latin typeface="Times New Roman" pitchFamily="18" charset="0"/>
                <a:cs typeface="Times New Roman" pitchFamily="18" charset="0"/>
              </a:rPr>
              <a:t>”</a:t>
            </a:r>
            <a:r>
              <a:rPr lang="vi-VN" sz="2846" b="1" dirty="0">
                <a:solidFill>
                  <a:srgbClr val="3333FF"/>
                </a:solidFill>
                <a:latin typeface="Times New Roman" pitchFamily="18" charset="0"/>
                <a:cs typeface="Times New Roman" pitchFamily="18" charset="0"/>
              </a:rPr>
              <a:t>, đi chị</a:t>
            </a:r>
            <a:r>
              <a:rPr lang="en-US" sz="2846" b="1" dirty="0">
                <a:solidFill>
                  <a:srgbClr val="3333FF"/>
                </a:solidFill>
                <a:latin typeface="Times New Roman" pitchFamily="18" charset="0"/>
                <a:cs typeface="Times New Roman" pitchFamily="18" charset="0"/>
              </a:rPr>
              <a:t> </a:t>
            </a:r>
            <a:r>
              <a:rPr lang="vi-VN" sz="2846" b="1" dirty="0">
                <a:solidFill>
                  <a:srgbClr val="3333FF"/>
                </a:solidFill>
                <a:latin typeface="Times New Roman" pitchFamily="18" charset="0"/>
                <a:cs typeface="Times New Roman" pitchFamily="18" charset="0"/>
              </a:rPr>
              <a:t>!</a:t>
            </a:r>
            <a:endParaRPr lang="en-US" sz="2846" b="1" dirty="0">
              <a:solidFill>
                <a:srgbClr val="3333FF"/>
              </a:solidFill>
              <a:latin typeface="Times New Roman" pitchFamily="18" charset="0"/>
              <a:cs typeface="Times New Roman" pitchFamily="18" charset="0"/>
            </a:endParaRPr>
          </a:p>
        </p:txBody>
      </p:sp>
      <p:sp>
        <p:nvSpPr>
          <p:cNvPr id="21" name="Rectangle 20"/>
          <p:cNvSpPr/>
          <p:nvPr/>
        </p:nvSpPr>
        <p:spPr>
          <a:xfrm>
            <a:off x="0" y="3151176"/>
            <a:ext cx="11575444" cy="968214"/>
          </a:xfrm>
          <a:prstGeom prst="rect">
            <a:avLst/>
          </a:prstGeom>
        </p:spPr>
        <p:txBody>
          <a:bodyPr wrap="square">
            <a:spAutoFit/>
          </a:bodyPr>
          <a:lstStyle/>
          <a:p>
            <a:pPr algn="just"/>
            <a:r>
              <a:rPr lang="en-US" sz="2846" b="1" dirty="0">
                <a:solidFill>
                  <a:srgbClr val="FF3399"/>
                </a:solidFill>
                <a:latin typeface="Times New Roman" pitchFamily="18" charset="0"/>
                <a:cs typeface="Times New Roman" pitchFamily="18" charset="0"/>
              </a:rPr>
              <a:t>- </a:t>
            </a:r>
            <a:r>
              <a:rPr lang="vi-VN" sz="2846" b="1" dirty="0">
                <a:solidFill>
                  <a:srgbClr val="FF3399"/>
                </a:solidFill>
                <a:latin typeface="Times New Roman" pitchFamily="18" charset="0"/>
                <a:cs typeface="Times New Roman" pitchFamily="18" charset="0"/>
              </a:rPr>
              <a:t>Trong câu có từ đi, cuối câu có dấu chấm tham ( ! ), câu dùng để nêu yêu cầu, đề nghị, m</a:t>
            </a:r>
            <a:r>
              <a:rPr lang="en-US" sz="2846" b="1" dirty="0">
                <a:solidFill>
                  <a:srgbClr val="FF3399"/>
                </a:solidFill>
                <a:latin typeface="Times New Roman" pitchFamily="18" charset="0"/>
                <a:cs typeface="Times New Roman" pitchFamily="18" charset="0"/>
              </a:rPr>
              <a:t>o</a:t>
            </a:r>
            <a:r>
              <a:rPr lang="vi-VN" sz="2846" b="1" dirty="0">
                <a:solidFill>
                  <a:srgbClr val="FF3399"/>
                </a:solidFill>
                <a:latin typeface="Times New Roman" pitchFamily="18" charset="0"/>
                <a:cs typeface="Times New Roman" pitchFamily="18" charset="0"/>
              </a:rPr>
              <a:t>ng muốn</a:t>
            </a:r>
            <a:r>
              <a:rPr lang="en-US" sz="2846" b="1" dirty="0">
                <a:solidFill>
                  <a:srgbClr val="FF3399"/>
                </a:solidFill>
                <a:latin typeface="Times New Roman" pitchFamily="18" charset="0"/>
                <a:cs typeface="Times New Roman" pitchFamily="18" charset="0"/>
              </a:rPr>
              <a:t>.</a:t>
            </a:r>
            <a:r>
              <a:rPr lang="vi-VN" sz="2846" b="1" dirty="0">
                <a:solidFill>
                  <a:srgbClr val="FF3399"/>
                </a:solidFill>
                <a:latin typeface="Times New Roman" pitchFamily="18" charset="0"/>
                <a:cs typeface="Times New Roman" pitchFamily="18" charset="0"/>
              </a:rPr>
              <a:t>)</a:t>
            </a:r>
            <a:endParaRPr lang="en-US" sz="2846" b="1" dirty="0">
              <a:solidFill>
                <a:srgbClr val="FF3399"/>
              </a:solidFill>
              <a:latin typeface="Times New Roman" pitchFamily="18" charset="0"/>
              <a:cs typeface="Times New Roman" pitchFamily="18" charset="0"/>
            </a:endParaRPr>
          </a:p>
        </p:txBody>
      </p:sp>
      <p:sp>
        <p:nvSpPr>
          <p:cNvPr id="8" name="TextBox 7"/>
          <p:cNvSpPr txBox="1"/>
          <p:nvPr/>
        </p:nvSpPr>
        <p:spPr>
          <a:xfrm>
            <a:off x="17339" y="1073378"/>
            <a:ext cx="2936876"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Luyện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tập</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27429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23659744"/>
              </p:ext>
            </p:extLst>
          </p:nvPr>
        </p:nvGraphicFramePr>
        <p:xfrm>
          <a:off x="1" y="2499069"/>
          <a:ext cx="12191999" cy="4494998"/>
        </p:xfrm>
        <a:graphic>
          <a:graphicData uri="http://schemas.openxmlformats.org/drawingml/2006/table">
            <a:tbl>
              <a:tblPr firstRow="1" bandRow="1">
                <a:tableStyleId>{5C22544A-7EE6-4342-B048-85BDC9FD1C3A}</a:tableStyleId>
              </a:tblPr>
              <a:tblGrid>
                <a:gridCol w="6856026">
                  <a:extLst>
                    <a:ext uri="{9D8B030D-6E8A-4147-A177-3AD203B41FA5}">
                      <a16:colId xmlns:a16="http://schemas.microsoft.com/office/drawing/2014/main" val="2505837447"/>
                    </a:ext>
                  </a:extLst>
                </a:gridCol>
                <a:gridCol w="5335973">
                  <a:extLst>
                    <a:ext uri="{9D8B030D-6E8A-4147-A177-3AD203B41FA5}">
                      <a16:colId xmlns:a16="http://schemas.microsoft.com/office/drawing/2014/main" val="3620881639"/>
                    </a:ext>
                  </a:extLst>
                </a:gridCol>
              </a:tblGrid>
              <a:tr h="518451">
                <a:tc>
                  <a:txBody>
                    <a:bodyPr/>
                    <a:lstStyle/>
                    <a:p>
                      <a:pPr algn="ctr">
                        <a:lnSpc>
                          <a:spcPct val="107000"/>
                        </a:lnSpc>
                        <a:spcAft>
                          <a:spcPts val="0"/>
                        </a:spcAft>
                      </a:pPr>
                      <a:r>
                        <a:rPr lang="vi-VN" sz="2800" kern="1200" dirty="0">
                          <a:solidFill>
                            <a:srgbClr val="FFFF00"/>
                          </a:solidFill>
                          <a:effectLst/>
                          <a:latin typeface="+mj-lt"/>
                        </a:rPr>
                        <a:t>Câu hỏi </a:t>
                      </a:r>
                      <a:endParaRPr lang="en-US" sz="2800" dirty="0">
                        <a:solidFill>
                          <a:srgbClr val="FFFF00"/>
                        </a:solidFill>
                        <a:effectLst/>
                        <a:latin typeface="+mj-lt"/>
                        <a:ea typeface="Calibri" panose="020F0502020204030204" pitchFamily="34" charset="0"/>
                        <a:cs typeface="Times New Roman" panose="02020603050405020304" pitchFamily="18" charset="0"/>
                      </a:endParaRPr>
                    </a:p>
                  </a:txBody>
                  <a:tcPr marL="60095" marR="60095" marT="30048" marB="30048" anchor="ctr"/>
                </a:tc>
                <a:tc>
                  <a:txBody>
                    <a:bodyPr/>
                    <a:lstStyle/>
                    <a:p>
                      <a:pPr algn="ctr">
                        <a:lnSpc>
                          <a:spcPct val="107000"/>
                        </a:lnSpc>
                        <a:spcAft>
                          <a:spcPts val="0"/>
                        </a:spcAft>
                      </a:pPr>
                      <a:r>
                        <a:rPr lang="vi-VN" sz="2800" kern="1200" dirty="0">
                          <a:solidFill>
                            <a:srgbClr val="FFFF00"/>
                          </a:solidFill>
                          <a:effectLst/>
                          <a:latin typeface="+mj-lt"/>
                        </a:rPr>
                        <a:t>Câu trả lời</a:t>
                      </a:r>
                      <a:endParaRPr lang="en-US" sz="2800" dirty="0">
                        <a:solidFill>
                          <a:srgbClr val="FFFF00"/>
                        </a:solidFill>
                        <a:effectLst/>
                        <a:latin typeface="+mj-lt"/>
                        <a:ea typeface="Calibri" panose="020F0502020204030204" pitchFamily="34" charset="0"/>
                        <a:cs typeface="Times New Roman" panose="02020603050405020304" pitchFamily="18" charset="0"/>
                      </a:endParaRPr>
                    </a:p>
                  </a:txBody>
                  <a:tcPr marL="60095" marR="60095" marT="30048" marB="30048" anchor="ctr"/>
                </a:tc>
                <a:extLst>
                  <a:ext uri="{0D108BD9-81ED-4DB2-BD59-A6C34878D82A}">
                    <a16:rowId xmlns:a16="http://schemas.microsoft.com/office/drawing/2014/main" val="3359720202"/>
                  </a:ext>
                </a:extLst>
              </a:tr>
              <a:tr h="860252">
                <a:tc>
                  <a:txBody>
                    <a:bodyPr/>
                    <a:lstStyle/>
                    <a:p>
                      <a:r>
                        <a:rPr lang="en-US" sz="2800" b="1" dirty="0">
                          <a:solidFill>
                            <a:srgbClr val="008000"/>
                          </a:solidFill>
                          <a:latin typeface="Times New Roman" pitchFamily="18" charset="0"/>
                          <a:cs typeface="Times New Roman" pitchFamily="18" charset="0"/>
                        </a:rPr>
                        <a:t>a. </a:t>
                      </a:r>
                      <a:r>
                        <a:rPr lang="en-US" sz="2800" b="1" dirty="0" err="1">
                          <a:solidFill>
                            <a:srgbClr val="008000"/>
                          </a:solidFill>
                          <a:latin typeface="Times New Roman" pitchFamily="18" charset="0"/>
                          <a:cs typeface="Times New Roman" pitchFamily="18" charset="0"/>
                        </a:rPr>
                        <a:t>Nhờ</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a:t>
                      </a:r>
                      <a:r>
                        <a:rPr lang="vi-VN" sz="2800" b="1" dirty="0">
                          <a:solidFill>
                            <a:srgbClr val="008000"/>
                          </a:solidFill>
                          <a:latin typeface="Times New Roman" pitchFamily="18" charset="0"/>
                          <a:cs typeface="Times New Roman" pitchFamily="18" charset="0"/>
                        </a:rPr>
                        <a:t>ười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thân</a:t>
                      </a:r>
                      <a:r>
                        <a:rPr lang="en-US" sz="2800" b="1" dirty="0">
                          <a:solidFill>
                            <a:srgbClr val="008000"/>
                          </a:solidFill>
                          <a:latin typeface="Times New Roman" pitchFamily="18" charset="0"/>
                          <a:cs typeface="Times New Roman" pitchFamily="18" charset="0"/>
                        </a:rPr>
                        <a:t> h</a:t>
                      </a:r>
                      <a:r>
                        <a:rPr lang="vi-VN" sz="2800" b="1" dirty="0">
                          <a:solidFill>
                            <a:srgbClr val="008000"/>
                          </a:solidFill>
                          <a:latin typeface="Times New Roman" pitchFamily="18" charset="0"/>
                          <a:cs typeface="Times New Roman" pitchFamily="18" charset="0"/>
                        </a:rPr>
                        <a:t>ướng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dẫn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làm</a:t>
                      </a:r>
                      <a:r>
                        <a:rPr lang="en-US" sz="2800" b="1" dirty="0">
                          <a:solidFill>
                            <a:srgbClr val="008000"/>
                          </a:solidFill>
                          <a:latin typeface="Times New Roman" pitchFamily="18" charset="0"/>
                          <a:cs typeface="Times New Roman" pitchFamily="18" charset="0"/>
                        </a:rPr>
                        <a:t> b</a:t>
                      </a:r>
                      <a:r>
                        <a:rPr lang="vi-VN" sz="2800" b="1" dirty="0">
                          <a:solidFill>
                            <a:srgbClr val="008000"/>
                          </a:solidFill>
                          <a:latin typeface="Times New Roman" pitchFamily="18" charset="0"/>
                          <a:cs typeface="Times New Roman" pitchFamily="18" charset="0"/>
                        </a:rPr>
                        <a:t>ư</a:t>
                      </a:r>
                      <a:r>
                        <a:rPr lang="en-US" sz="2800" b="1" dirty="0">
                          <a:solidFill>
                            <a:srgbClr val="008000"/>
                          </a:solidFill>
                          <a:latin typeface="Times New Roman" pitchFamily="18" charset="0"/>
                          <a:cs typeface="Times New Roman" pitchFamily="18" charset="0"/>
                        </a:rPr>
                        <a:t>u </a:t>
                      </a:r>
                      <a:r>
                        <a:rPr lang="en-US" sz="2800" b="1" dirty="0" err="1">
                          <a:solidFill>
                            <a:srgbClr val="008000"/>
                          </a:solidFill>
                          <a:latin typeface="Times New Roman" pitchFamily="18" charset="0"/>
                          <a:cs typeface="Times New Roman" pitchFamily="18" charset="0"/>
                        </a:rPr>
                        <a:t>thiếp</a:t>
                      </a:r>
                      <a:r>
                        <a:rPr lang="en-US" sz="2800" b="1" dirty="0">
                          <a:solidFill>
                            <a:srgbClr val="008000"/>
                          </a:solidFill>
                          <a:latin typeface="Times New Roman" pitchFamily="18" charset="0"/>
                          <a:cs typeface="Times New Roman" pitchFamily="18" charset="0"/>
                        </a:rPr>
                        <a:t>.</a:t>
                      </a:r>
                    </a:p>
                  </a:txBody>
                  <a:tcPr marL="60095" marR="60095" marT="30048" marB="30048" anchor="ctr"/>
                </a:tc>
                <a:tc>
                  <a:txBody>
                    <a:bodyPr/>
                    <a:lstStyle/>
                    <a:p>
                      <a:pPr>
                        <a:lnSpc>
                          <a:spcPct val="107000"/>
                        </a:lnSpc>
                        <a:spcAft>
                          <a:spcPts val="0"/>
                        </a:spcAft>
                      </a:pPr>
                      <a:r>
                        <a:rPr lang="en-US" sz="2800" kern="1200" dirty="0">
                          <a:solidFill>
                            <a:srgbClr val="008000"/>
                          </a:solidFill>
                          <a:effectLst/>
                          <a:latin typeface="+mj-lt"/>
                        </a:rPr>
                        <a:t> </a:t>
                      </a:r>
                      <a:endParaRPr lang="en-US" sz="2800" dirty="0">
                        <a:solidFill>
                          <a:srgbClr val="008000"/>
                        </a:solidFill>
                        <a:effectLst/>
                        <a:latin typeface="+mj-lt"/>
                        <a:ea typeface="Calibri" panose="020F0502020204030204" pitchFamily="34" charset="0"/>
                        <a:cs typeface="Times New Roman" panose="02020603050405020304" pitchFamily="18" charset="0"/>
                      </a:endParaRPr>
                    </a:p>
                  </a:txBody>
                  <a:tcPr marL="60095" marR="60095" marT="30048" marB="30048" anchor="ctr"/>
                </a:tc>
                <a:extLst>
                  <a:ext uri="{0D108BD9-81ED-4DB2-BD59-A6C34878D82A}">
                    <a16:rowId xmlns:a16="http://schemas.microsoft.com/office/drawing/2014/main" val="397498532"/>
                  </a:ext>
                </a:extLst>
              </a:tr>
              <a:tr h="860252">
                <a:tc>
                  <a:txBody>
                    <a:bodyPr/>
                    <a:lstStyle/>
                    <a:p>
                      <a:pPr>
                        <a:lnSpc>
                          <a:spcPct val="107000"/>
                        </a:lnSpc>
                        <a:spcAft>
                          <a:spcPts val="0"/>
                        </a:spcAft>
                      </a:pPr>
                      <a:r>
                        <a:rPr lang="en-US" sz="2800" b="1" kern="1200" dirty="0">
                          <a:solidFill>
                            <a:srgbClr val="008000"/>
                          </a:solidFill>
                          <a:effectLst/>
                          <a:latin typeface="Times New Roman" pitchFamily="18" charset="0"/>
                          <a:cs typeface="Times New Roman" pitchFamily="18" charset="0"/>
                        </a:rPr>
                        <a:t>b.</a:t>
                      </a:r>
                      <a:r>
                        <a:rPr lang="vi-VN" sz="2800" b="1" kern="1200" dirty="0">
                          <a:solidFill>
                            <a:srgbClr val="008000"/>
                          </a:solidFill>
                          <a:effectLst/>
                          <a:latin typeface="Times New Roman" pitchFamily="18" charset="0"/>
                          <a:cs typeface="Times New Roman" pitchFamily="18" charset="0"/>
                        </a:rPr>
                        <a:t> Muốn các em nhỏ trật tự để xem phim</a:t>
                      </a:r>
                      <a:endParaRPr lang="en-US" sz="2800" b="1" dirty="0">
                        <a:solidFill>
                          <a:srgbClr val="008000"/>
                        </a:solidFill>
                        <a:effectLst/>
                        <a:latin typeface="Times New Roman" pitchFamily="18" charset="0"/>
                        <a:ea typeface="Calibri" panose="020F0502020204030204" pitchFamily="34" charset="0"/>
                        <a:cs typeface="Times New Roman" pitchFamily="18" charset="0"/>
                      </a:endParaRPr>
                    </a:p>
                  </a:txBody>
                  <a:tcPr marL="60095" marR="60095" marT="30048" marB="30048" anchor="ctr"/>
                </a:tc>
                <a:tc>
                  <a:txBody>
                    <a:bodyPr/>
                    <a:lstStyle/>
                    <a:p>
                      <a:pPr>
                        <a:lnSpc>
                          <a:spcPct val="107000"/>
                        </a:lnSpc>
                      </a:pPr>
                      <a:endParaRPr lang="en-US" sz="2800" dirty="0">
                        <a:solidFill>
                          <a:srgbClr val="008000"/>
                        </a:solidFill>
                        <a:effectLst/>
                        <a:latin typeface="+mj-lt"/>
                        <a:cs typeface="Times New Roman" panose="02020603050405020304" pitchFamily="18" charset="0"/>
                      </a:endParaRPr>
                    </a:p>
                  </a:txBody>
                  <a:tcPr marL="60095" marR="60095" marT="30048" marB="30048" anchor="ctr"/>
                </a:tc>
                <a:extLst>
                  <a:ext uri="{0D108BD9-81ED-4DB2-BD59-A6C34878D82A}">
                    <a16:rowId xmlns:a16="http://schemas.microsoft.com/office/drawing/2014/main" val="1708710994"/>
                  </a:ext>
                </a:extLst>
              </a:tr>
              <a:tr h="1260330">
                <a:tc>
                  <a:txBody>
                    <a:bodyPr/>
                    <a:lstStyle/>
                    <a:p>
                      <a:pPr>
                        <a:lnSpc>
                          <a:spcPct val="107000"/>
                        </a:lnSpc>
                        <a:spcAft>
                          <a:spcPts val="0"/>
                        </a:spcAft>
                      </a:pPr>
                      <a:r>
                        <a:rPr lang="en-US" sz="2800" b="1" kern="1200" dirty="0">
                          <a:solidFill>
                            <a:srgbClr val="008000"/>
                          </a:solidFill>
                          <a:effectLst/>
                          <a:latin typeface="Times New Roman" pitchFamily="18" charset="0"/>
                          <a:cs typeface="Times New Roman" pitchFamily="18" charset="0"/>
                        </a:rPr>
                        <a:t>c.</a:t>
                      </a:r>
                      <a:r>
                        <a:rPr lang="vi-VN" sz="2800" b="1" kern="1200" dirty="0">
                          <a:solidFill>
                            <a:srgbClr val="008000"/>
                          </a:solidFill>
                          <a:effectLst/>
                          <a:latin typeface="Times New Roman" pitchFamily="18" charset="0"/>
                          <a:cs typeface="Times New Roman" pitchFamily="18" charset="0"/>
                        </a:rPr>
                        <a:t> Muốn bố mẹ cho về thăm quê </a:t>
                      </a:r>
                      <a:endParaRPr lang="en-US" sz="2800" b="1" dirty="0">
                        <a:solidFill>
                          <a:srgbClr val="008000"/>
                        </a:solidFill>
                        <a:effectLst/>
                        <a:latin typeface="Times New Roman" pitchFamily="18" charset="0"/>
                        <a:ea typeface="Calibri" panose="020F0502020204030204" pitchFamily="34" charset="0"/>
                        <a:cs typeface="Times New Roman" pitchFamily="18" charset="0"/>
                      </a:endParaRPr>
                    </a:p>
                  </a:txBody>
                  <a:tcPr marL="60095" marR="60095" marT="30048" marB="30048" anchor="ctr"/>
                </a:tc>
                <a:tc>
                  <a:txBody>
                    <a:bodyPr/>
                    <a:lstStyle/>
                    <a:p>
                      <a:pPr>
                        <a:lnSpc>
                          <a:spcPct val="107000"/>
                        </a:lnSpc>
                      </a:pPr>
                      <a:endParaRPr lang="en-US" sz="2800" dirty="0">
                        <a:solidFill>
                          <a:srgbClr val="008000"/>
                        </a:solidFill>
                        <a:effectLst/>
                        <a:latin typeface="+mj-lt"/>
                        <a:cs typeface="Times New Roman" panose="02020603050405020304" pitchFamily="18" charset="0"/>
                      </a:endParaRPr>
                    </a:p>
                  </a:txBody>
                  <a:tcPr marL="60095" marR="60095" marT="30048" marB="30048" anchor="ctr"/>
                </a:tc>
                <a:extLst>
                  <a:ext uri="{0D108BD9-81ED-4DB2-BD59-A6C34878D82A}">
                    <a16:rowId xmlns:a16="http://schemas.microsoft.com/office/drawing/2014/main" val="328974318"/>
                  </a:ext>
                </a:extLst>
              </a:tr>
              <a:tr h="910331">
                <a:tc>
                  <a:txBody>
                    <a:bodyPr/>
                    <a:lstStyle/>
                    <a:p>
                      <a:pPr algn="just">
                        <a:lnSpc>
                          <a:spcPct val="107000"/>
                        </a:lnSpc>
                        <a:spcAft>
                          <a:spcPts val="0"/>
                        </a:spcAft>
                      </a:pPr>
                      <a:r>
                        <a:rPr lang="en-US" sz="2800" b="1" kern="1200" dirty="0">
                          <a:solidFill>
                            <a:srgbClr val="008000"/>
                          </a:solidFill>
                          <a:effectLst/>
                          <a:latin typeface="Times New Roman" pitchFamily="18" charset="0"/>
                          <a:cs typeface="Times New Roman" pitchFamily="18" charset="0"/>
                        </a:rPr>
                        <a:t>d.</a:t>
                      </a:r>
                      <a:r>
                        <a:rPr lang="vi-VN" sz="2800" b="1" kern="1200" dirty="0">
                          <a:solidFill>
                            <a:srgbClr val="008000"/>
                          </a:solidFill>
                          <a:effectLst/>
                          <a:latin typeface="Times New Roman" pitchFamily="18" charset="0"/>
                          <a:cs typeface="Times New Roman" pitchFamily="18" charset="0"/>
                        </a:rPr>
                        <a:t> Muốn bố mua cho cuốn truyện mình thích </a:t>
                      </a:r>
                      <a:endParaRPr lang="en-US" sz="2800" b="1" dirty="0">
                        <a:solidFill>
                          <a:srgbClr val="008000"/>
                        </a:solidFill>
                        <a:effectLst/>
                        <a:latin typeface="Times New Roman" pitchFamily="18" charset="0"/>
                        <a:ea typeface="Calibri" panose="020F0502020204030204" pitchFamily="34" charset="0"/>
                        <a:cs typeface="Times New Roman" pitchFamily="18" charset="0"/>
                      </a:endParaRPr>
                    </a:p>
                  </a:txBody>
                  <a:tcPr marL="60095" marR="60095" marT="30048" marB="30048" anchor="ctr"/>
                </a:tc>
                <a:tc>
                  <a:txBody>
                    <a:bodyPr/>
                    <a:lstStyle/>
                    <a:p>
                      <a:pPr>
                        <a:lnSpc>
                          <a:spcPct val="107000"/>
                        </a:lnSpc>
                        <a:spcAft>
                          <a:spcPts val="0"/>
                        </a:spcAft>
                      </a:pPr>
                      <a:r>
                        <a:rPr lang="en-US" sz="2800" dirty="0">
                          <a:solidFill>
                            <a:srgbClr val="008000"/>
                          </a:solidFill>
                          <a:effectLst/>
                          <a:latin typeface="+mj-lt"/>
                        </a:rPr>
                        <a:t> </a:t>
                      </a:r>
                      <a:endParaRPr lang="en-US" sz="2800" dirty="0">
                        <a:solidFill>
                          <a:srgbClr val="008000"/>
                        </a:solidFill>
                        <a:effectLst/>
                        <a:latin typeface="+mj-lt"/>
                        <a:ea typeface="Calibri" panose="020F0502020204030204" pitchFamily="34" charset="0"/>
                        <a:cs typeface="Times New Roman" panose="02020603050405020304" pitchFamily="18" charset="0"/>
                      </a:endParaRPr>
                    </a:p>
                  </a:txBody>
                  <a:tcPr marL="60095" marR="60095" marT="30048" marB="30048" anchor="ctr"/>
                </a:tc>
                <a:extLst>
                  <a:ext uri="{0D108BD9-81ED-4DB2-BD59-A6C34878D82A}">
                    <a16:rowId xmlns:a16="http://schemas.microsoft.com/office/drawing/2014/main" val="2949057485"/>
                  </a:ext>
                </a:extLst>
              </a:tr>
            </a:tbl>
          </a:graphicData>
        </a:graphic>
      </p:graphicFrame>
      <p:sp>
        <p:nvSpPr>
          <p:cNvPr id="6" name="TextBox 5"/>
          <p:cNvSpPr txBox="1"/>
          <p:nvPr/>
        </p:nvSpPr>
        <p:spPr>
          <a:xfrm>
            <a:off x="6946710" y="3020250"/>
            <a:ext cx="5245290" cy="954107"/>
          </a:xfrm>
          <a:prstGeom prst="rect">
            <a:avLst/>
          </a:prstGeom>
          <a:noFill/>
        </p:spPr>
        <p:txBody>
          <a:bodyPr wrap="square" rtlCol="0">
            <a:spAutoFit/>
          </a:bodyPr>
          <a:lstStyle/>
          <a:p>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Chị</a:t>
            </a:r>
            <a:r>
              <a:rPr lang="en-US" sz="2800" b="1" dirty="0">
                <a:solidFill>
                  <a:srgbClr val="FF0066"/>
                </a:solidFill>
                <a:latin typeface="Times New Roman" pitchFamily="18" charset="0"/>
                <a:cs typeface="Times New Roman" pitchFamily="18" charset="0"/>
              </a:rPr>
              <a:t> h</a:t>
            </a:r>
            <a:r>
              <a:rPr lang="vi-VN" sz="2800" b="1" dirty="0">
                <a:solidFill>
                  <a:srgbClr val="FF0066"/>
                </a:solidFill>
                <a:latin typeface="Times New Roman" pitchFamily="18" charset="0"/>
                <a:cs typeface="Times New Roman" pitchFamily="18" charset="0"/>
              </a:rPr>
              <a:t>ướng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dẫn</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em</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làm</a:t>
            </a:r>
            <a:r>
              <a:rPr lang="en-US" sz="2800" b="1" dirty="0">
                <a:solidFill>
                  <a:srgbClr val="FF0066"/>
                </a:solidFill>
                <a:latin typeface="Times New Roman" pitchFamily="18" charset="0"/>
                <a:cs typeface="Times New Roman" pitchFamily="18" charset="0"/>
              </a:rPr>
              <a:t> b</a:t>
            </a:r>
            <a:r>
              <a:rPr lang="vi-VN" sz="2800" b="1" dirty="0">
                <a:solidFill>
                  <a:srgbClr val="FF0066"/>
                </a:solidFill>
                <a:latin typeface="Times New Roman" pitchFamily="18" charset="0"/>
                <a:cs typeface="Times New Roman" pitchFamily="18" charset="0"/>
              </a:rPr>
              <a:t>ư</a:t>
            </a:r>
            <a:r>
              <a:rPr lang="en-US" sz="2800" b="1" dirty="0">
                <a:solidFill>
                  <a:srgbClr val="FF0066"/>
                </a:solidFill>
                <a:latin typeface="Times New Roman" pitchFamily="18" charset="0"/>
                <a:cs typeface="Times New Roman" pitchFamily="18" charset="0"/>
              </a:rPr>
              <a:t>u </a:t>
            </a:r>
            <a:r>
              <a:rPr lang="en-US" sz="2800" b="1" dirty="0" err="1">
                <a:solidFill>
                  <a:srgbClr val="FF0066"/>
                </a:solidFill>
                <a:latin typeface="Times New Roman" pitchFamily="18" charset="0"/>
                <a:cs typeface="Times New Roman" pitchFamily="18" charset="0"/>
              </a:rPr>
              <a:t>thiếp</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đi</a:t>
            </a:r>
            <a:r>
              <a:rPr lang="en-US" sz="2800" b="1" dirty="0">
                <a:solidFill>
                  <a:srgbClr val="FF0066"/>
                </a:solidFill>
                <a:latin typeface="Times New Roman" pitchFamily="18" charset="0"/>
                <a:cs typeface="Times New Roman" pitchFamily="18" charset="0"/>
              </a:rPr>
              <a:t>!</a:t>
            </a:r>
          </a:p>
        </p:txBody>
      </p:sp>
      <p:sp>
        <p:nvSpPr>
          <p:cNvPr id="4" name="Rectangle 3"/>
          <p:cNvSpPr/>
          <p:nvPr/>
        </p:nvSpPr>
        <p:spPr>
          <a:xfrm>
            <a:off x="0" y="1488364"/>
            <a:ext cx="12192000" cy="1044517"/>
          </a:xfrm>
          <a:prstGeom prst="rect">
            <a:avLst/>
          </a:prstGeom>
        </p:spPr>
        <p:txBody>
          <a:bodyPr wrap="square">
            <a:spAutoFit/>
          </a:bodyPr>
          <a:lstStyle/>
          <a:p>
            <a:pPr>
              <a:lnSpc>
                <a:spcPct val="120000"/>
              </a:lnSpc>
            </a:pP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Bài</a:t>
            </a:r>
            <a:r>
              <a:rPr lang="en-US" sz="2696" b="1" dirty="0">
                <a:solidFill>
                  <a:srgbClr val="008000"/>
                </a:solidFill>
                <a:latin typeface="Times New Roman" pitchFamily="18" charset="0"/>
                <a:cs typeface="Times New Roman" pitchFamily="18" charset="0"/>
              </a:rPr>
              <a:t> </a:t>
            </a:r>
            <a:r>
              <a:rPr lang="vi-VN" sz="2696" b="1" dirty="0">
                <a:solidFill>
                  <a:srgbClr val="008000"/>
                </a:solidFill>
                <a:latin typeface="Times New Roman" pitchFamily="18" charset="0"/>
                <a:cs typeface="Times New Roman" pitchFamily="18" charset="0"/>
              </a:rPr>
              <a:t>4</a:t>
            </a:r>
            <a:r>
              <a:rPr lang="en-US" sz="2696" b="1" dirty="0">
                <a:solidFill>
                  <a:srgbClr val="008000"/>
                </a:solidFill>
                <a:latin typeface="Times New Roman" pitchFamily="18" charset="0"/>
                <a:cs typeface="Times New Roman" pitchFamily="18" charset="0"/>
              </a:rPr>
              <a:t>. </a:t>
            </a:r>
            <a:r>
              <a:rPr lang="nl-NL" sz="2696" b="1" dirty="0">
                <a:solidFill>
                  <a:srgbClr val="008000"/>
                </a:solidFill>
                <a:latin typeface="Times New Roman"/>
                <a:ea typeface="Times New Roman"/>
              </a:rPr>
              <a:t>Sử dụng các từ </a:t>
            </a:r>
            <a:r>
              <a:rPr lang="nl-NL" sz="2696" b="1" i="1" dirty="0">
                <a:solidFill>
                  <a:srgbClr val="008000"/>
                </a:solidFill>
                <a:latin typeface="Times New Roman"/>
                <a:ea typeface="Times New Roman"/>
              </a:rPr>
              <a:t>hãy, đứng, chớ, đi, thôi, nào, nhé </a:t>
            </a:r>
            <a:r>
              <a:rPr lang="nl-NL" sz="2696" b="1" dirty="0">
                <a:solidFill>
                  <a:srgbClr val="008000"/>
                </a:solidFill>
                <a:latin typeface="Times New Roman"/>
                <a:ea typeface="Times New Roman"/>
              </a:rPr>
              <a:t> để đặt câu khiến trong mỗi tình huống dưới đây:</a:t>
            </a:r>
            <a:endParaRPr lang="en-US" sz="2696" dirty="0">
              <a:solidFill>
                <a:srgbClr val="008000"/>
              </a:solidFill>
              <a:latin typeface="Times New Roman"/>
              <a:ea typeface="Times New Roman"/>
            </a:endParaRPr>
          </a:p>
        </p:txBody>
      </p:sp>
      <p:sp>
        <p:nvSpPr>
          <p:cNvPr id="7" name="Rectangle 6"/>
          <p:cNvSpPr/>
          <p:nvPr/>
        </p:nvSpPr>
        <p:spPr>
          <a:xfrm>
            <a:off x="6876717" y="3943461"/>
            <a:ext cx="5315283" cy="954107"/>
          </a:xfrm>
          <a:prstGeom prst="rect">
            <a:avLst/>
          </a:prstGeom>
        </p:spPr>
        <p:txBody>
          <a:bodyPr wrap="square">
            <a:spAutoFit/>
          </a:bodyPr>
          <a:lstStyle/>
          <a:p>
            <a:pPr defTabSz="1076229"/>
            <a:r>
              <a:rPr lang="en-US" sz="2800" b="1" dirty="0">
                <a:solidFill>
                  <a:srgbClr val="3333FF"/>
                </a:solidFill>
                <a:latin typeface="Times New Roman" pitchFamily="18" charset="0"/>
                <a:cs typeface="Times New Roman" pitchFamily="18" charset="0"/>
              </a:rPr>
              <a:t>- </a:t>
            </a:r>
            <a:r>
              <a:rPr lang="vi-VN" sz="2800" b="1" dirty="0">
                <a:solidFill>
                  <a:srgbClr val="3333FF"/>
                </a:solidFill>
                <a:latin typeface="Times New Roman" pitchFamily="18" charset="0"/>
                <a:cs typeface="Times New Roman" pitchFamily="18" charset="0"/>
              </a:rPr>
              <a:t>Phim đang chiếu, các em hãy trật tự đ</a:t>
            </a:r>
            <a:r>
              <a:rPr lang="en-US" sz="2800" b="1" dirty="0" err="1">
                <a:solidFill>
                  <a:srgbClr val="3333FF"/>
                </a:solidFill>
                <a:latin typeface="Times New Roman" pitchFamily="18" charset="0"/>
                <a:cs typeface="Times New Roman" pitchFamily="18" charset="0"/>
              </a:rPr>
              <a:t>i</a:t>
            </a:r>
            <a:r>
              <a:rPr lang="en-US" sz="2800" b="1" dirty="0">
                <a:solidFill>
                  <a:srgbClr val="3333FF"/>
                </a:solidFill>
                <a:latin typeface="Times New Roman" pitchFamily="18" charset="0"/>
                <a:cs typeface="Times New Roman" pitchFamily="18" charset="0"/>
              </a:rPr>
              <a:t> </a:t>
            </a:r>
            <a:r>
              <a:rPr lang="vi-VN" sz="2800" b="1" dirty="0">
                <a:solidFill>
                  <a:srgbClr val="3333FF"/>
                </a:solidFill>
                <a:latin typeface="Times New Roman" pitchFamily="18" charset="0"/>
                <a:cs typeface="Times New Roman" pitchFamily="18" charset="0"/>
              </a:rPr>
              <a:t>nào</a:t>
            </a:r>
            <a:r>
              <a:rPr lang="en-US" sz="2800" b="1" dirty="0">
                <a:solidFill>
                  <a:srgbClr val="3333FF"/>
                </a:solidFill>
                <a:latin typeface="Times New Roman" pitchFamily="18" charset="0"/>
                <a:cs typeface="Times New Roman" pitchFamily="18" charset="0"/>
              </a:rPr>
              <a:t>!</a:t>
            </a:r>
          </a:p>
        </p:txBody>
      </p:sp>
      <p:sp>
        <p:nvSpPr>
          <p:cNvPr id="8" name="Rectangle 7"/>
          <p:cNvSpPr/>
          <p:nvPr/>
        </p:nvSpPr>
        <p:spPr>
          <a:xfrm>
            <a:off x="6998235" y="5028196"/>
            <a:ext cx="5193765" cy="954107"/>
          </a:xfrm>
          <a:prstGeom prst="rect">
            <a:avLst/>
          </a:prstGeom>
        </p:spPr>
        <p:txBody>
          <a:bodyPr wrap="square">
            <a:spAutoFit/>
          </a:bodyPr>
          <a:lstStyle/>
          <a:p>
            <a:r>
              <a:rPr lang="en-US" sz="2800" b="1" dirty="0">
                <a:solidFill>
                  <a:srgbClr val="3333FF"/>
                </a:solidFill>
                <a:latin typeface="Times New Roman" pitchFamily="18" charset="0"/>
                <a:cs typeface="Times New Roman" pitchFamily="18" charset="0"/>
              </a:rPr>
              <a:t>- </a:t>
            </a:r>
            <a:r>
              <a:rPr lang="vi-VN" sz="2800" b="1" dirty="0">
                <a:solidFill>
                  <a:srgbClr val="3333FF"/>
                </a:solidFill>
                <a:latin typeface="Times New Roman" pitchFamily="18" charset="0"/>
                <a:cs typeface="Times New Roman" pitchFamily="18" charset="0"/>
              </a:rPr>
              <a:t>Mẹ ơi, mẹ cho con về thăm quê đi!</a:t>
            </a:r>
            <a:endParaRPr lang="en-US" sz="2800" b="1" dirty="0"/>
          </a:p>
        </p:txBody>
      </p:sp>
      <p:sp>
        <p:nvSpPr>
          <p:cNvPr id="9" name="Rectangle 8"/>
          <p:cNvSpPr/>
          <p:nvPr/>
        </p:nvSpPr>
        <p:spPr>
          <a:xfrm>
            <a:off x="7027817" y="5903893"/>
            <a:ext cx="5164182" cy="954107"/>
          </a:xfrm>
          <a:prstGeom prst="rect">
            <a:avLst/>
          </a:prstGeom>
        </p:spPr>
        <p:txBody>
          <a:bodyPr wrap="square">
            <a:spAutoFit/>
          </a:bodyPr>
          <a:lstStyle/>
          <a:p>
            <a:pPr algn="just" defTabSz="1076229"/>
            <a:r>
              <a:rPr lang="en-US" sz="2800" b="1" dirty="0">
                <a:solidFill>
                  <a:srgbClr val="3333FF"/>
                </a:solidFill>
                <a:latin typeface="Times New Roman" pitchFamily="18" charset="0"/>
                <a:cs typeface="Times New Roman" pitchFamily="18" charset="0"/>
              </a:rPr>
              <a:t>- </a:t>
            </a:r>
            <a:r>
              <a:rPr lang="vi-VN" sz="2800" b="1" dirty="0">
                <a:solidFill>
                  <a:srgbClr val="3333FF"/>
                </a:solidFill>
                <a:latin typeface="Times New Roman" pitchFamily="18" charset="0"/>
                <a:cs typeface="Times New Roman" pitchFamily="18" charset="0"/>
              </a:rPr>
              <a:t>Bố mua cho con cuốn Truyện cổ tích Việt Nam bố nhé!</a:t>
            </a:r>
            <a:endParaRPr lang="en-US" sz="2800" b="1" dirty="0">
              <a:solidFill>
                <a:srgbClr val="3333FF"/>
              </a:solidFill>
              <a:latin typeface="Times New Roman" pitchFamily="18" charset="0"/>
              <a:cs typeface="Times New Roman" pitchFamily="18" charset="0"/>
            </a:endParaRPr>
          </a:p>
        </p:txBody>
      </p:sp>
      <p:sp>
        <p:nvSpPr>
          <p:cNvPr id="13" name="TextBox 12"/>
          <p:cNvSpPr txBox="1"/>
          <p:nvPr/>
        </p:nvSpPr>
        <p:spPr>
          <a:xfrm>
            <a:off x="17339" y="1073378"/>
            <a:ext cx="2936876"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Luyện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tập</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284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336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anim calcmode="discrete" valueType="clr">
                                      <p:cBhvr override="childStyle">
                                        <p:cTn id="3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
                                        </p:tgtEl>
                                        <p:attrNameLst>
                                          <p:attrName>fillcolor</p:attrName>
                                        </p:attrNameLst>
                                      </p:cBhvr>
                                      <p:tavLst>
                                        <p:tav tm="0">
                                          <p:val>
                                            <p:clrVal>
                                              <a:schemeClr val="accent2"/>
                                            </p:clrVal>
                                          </p:val>
                                        </p:tav>
                                        <p:tav tm="50000">
                                          <p:val>
                                            <p:clrVal>
                                              <a:schemeClr val="hlink"/>
                                            </p:clrVal>
                                          </p:val>
                                        </p:tav>
                                      </p:tavLst>
                                    </p:anim>
                                    <p:set>
                                      <p:cBhvr>
                                        <p:cTn id="35" dur="80"/>
                                        <p:tgtEl>
                                          <p:spTgt spid="8"/>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9"/>
                                        </p:tgtEl>
                                        <p:attrNameLst>
                                          <p:attrName>style.visibility</p:attrName>
                                        </p:attrNameLst>
                                      </p:cBhvr>
                                      <p:to>
                                        <p:strVal val="visible"/>
                                      </p:to>
                                    </p:set>
                                    <p:anim calcmode="discrete" valueType="clr">
                                      <p:cBhvr override="childStyle">
                                        <p:cTn id="40"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9"/>
                                        </p:tgtEl>
                                        <p:attrNameLst>
                                          <p:attrName>fillcolor</p:attrName>
                                        </p:attrNameLst>
                                      </p:cBhvr>
                                      <p:tavLst>
                                        <p:tav tm="0">
                                          <p:val>
                                            <p:clrVal>
                                              <a:schemeClr val="accent2"/>
                                            </p:clrVal>
                                          </p:val>
                                        </p:tav>
                                        <p:tav tm="50000">
                                          <p:val>
                                            <p:clrVal>
                                              <a:schemeClr val="hlink"/>
                                            </p:clrVal>
                                          </p:val>
                                        </p:tav>
                                      </p:tavLst>
                                    </p:anim>
                                    <p:set>
                                      <p:cBhvr>
                                        <p:cTn id="42"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295681"/>
            <a:ext cx="11176001" cy="655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638697" y="2744070"/>
            <a:ext cx="6844938" cy="1185548"/>
          </a:xfrm>
          <a:prstGeom prst="rect">
            <a:avLst/>
          </a:prstGeom>
        </p:spPr>
        <p:txBody>
          <a:bodyPr wrap="none" fromWordArt="1">
            <a:prstTxWarp prst="textPlain">
              <a:avLst>
                <a:gd name="adj" fmla="val 50000"/>
              </a:avLst>
            </a:prstTxWarp>
          </a:bodyPr>
          <a:lstStyle/>
          <a:p>
            <a:pPr algn="ctr"/>
            <a:r>
              <a:rPr lang="vi-VN" sz="4269"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CHÀO CÁC EM!</a:t>
            </a:r>
            <a:endParaRPr lang="en-US" sz="4269"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1676425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a:extLst>
              <a:ext uri="{FF2B5EF4-FFF2-40B4-BE49-F238E27FC236}">
                <a16:creationId xmlns:a16="http://schemas.microsoft.com/office/drawing/2014/main" id="{FB1CDD8E-A095-9B0A-25AF-6330DA73F9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1757" y="-18122"/>
            <a:ext cx="802635" cy="1284230"/>
          </a:xfrm>
          <a:prstGeom prst="rect">
            <a:avLst/>
          </a:prstGeom>
        </p:spPr>
      </p:pic>
      <p:pic>
        <p:nvPicPr>
          <p:cNvPr id="19" name="Picture 10">
            <a:extLst>
              <a:ext uri="{FF2B5EF4-FFF2-40B4-BE49-F238E27FC236}">
                <a16:creationId xmlns:a16="http://schemas.microsoft.com/office/drawing/2014/main" id="{C6258C25-9AC4-F6CB-0E86-31EDD3BE5F65}"/>
              </a:ext>
            </a:extLst>
          </p:cNvPr>
          <p:cNvPicPr>
            <a:picLocks noChangeAspect="1"/>
          </p:cNvPicPr>
          <p:nvPr/>
        </p:nvPicPr>
        <p:blipFill rotWithShape="1">
          <a:blip r:embed="rId4" cstate="print"/>
          <a:srcRect l="7989" r="4870" b="1"/>
          <a:stretch/>
        </p:blipFill>
        <p:spPr>
          <a:xfrm>
            <a:off x="10525901" y="-11404"/>
            <a:ext cx="1623365" cy="1315734"/>
          </a:xfrm>
          <a:prstGeom prst="rect">
            <a:avLst/>
          </a:prstGeom>
        </p:spPr>
      </p:pic>
      <p:pic>
        <p:nvPicPr>
          <p:cNvPr id="8" name="Picture 2">
            <a:extLst>
              <a:ext uri="{FF2B5EF4-FFF2-40B4-BE49-F238E27FC236}">
                <a16:creationId xmlns:a16="http://schemas.microsoft.com/office/drawing/2014/main" id="{ACD89388-988F-01EB-1F66-E9ED70EDF7E9}"/>
              </a:ext>
            </a:extLst>
          </p:cNvPr>
          <p:cNvPicPr>
            <a:picLocks noChangeAspect="1"/>
          </p:cNvPicPr>
          <p:nvPr/>
        </p:nvPicPr>
        <p:blipFill rotWithShape="1">
          <a:blip r:embed="rId5"/>
          <a:srcRect t="33425" r="9091" b="11441"/>
          <a:stretch/>
        </p:blipFill>
        <p:spPr>
          <a:xfrm>
            <a:off x="13" y="952483"/>
            <a:ext cx="12191987" cy="5905517"/>
          </a:xfrm>
          <a:prstGeom prst="rect">
            <a:avLst/>
          </a:prstGeom>
        </p:spPr>
      </p:pic>
      <p:pic>
        <p:nvPicPr>
          <p:cNvPr id="11" name="Picture 10">
            <a:extLst>
              <a:ext uri="{FF2B5EF4-FFF2-40B4-BE49-F238E27FC236}">
                <a16:creationId xmlns:a16="http://schemas.microsoft.com/office/drawing/2014/main" id="{62A000FB-8611-1E7D-24BA-63C02CE172D3}"/>
              </a:ext>
            </a:extLst>
          </p:cNvPr>
          <p:cNvPicPr>
            <a:picLocks noChangeAspect="1"/>
          </p:cNvPicPr>
          <p:nvPr/>
        </p:nvPicPr>
        <p:blipFill>
          <a:blip r:embed="rId6"/>
          <a:stretch>
            <a:fillRect/>
          </a:stretch>
        </p:blipFill>
        <p:spPr>
          <a:xfrm>
            <a:off x="285710" y="1285860"/>
            <a:ext cx="884419" cy="595629"/>
          </a:xfrm>
          <a:prstGeom prst="rect">
            <a:avLst/>
          </a:prstGeom>
        </p:spPr>
      </p:pic>
      <p:sp>
        <p:nvSpPr>
          <p:cNvPr id="12" name="TextBox 11"/>
          <p:cNvSpPr txBox="1"/>
          <p:nvPr/>
        </p:nvSpPr>
        <p:spPr>
          <a:xfrm>
            <a:off x="190459" y="2809871"/>
            <a:ext cx="2524143" cy="1569660"/>
          </a:xfrm>
          <a:prstGeom prst="rect">
            <a:avLst/>
          </a:prstGeom>
          <a:noFill/>
        </p:spPr>
        <p:txBody>
          <a:bodyPr wrap="square" rtlCol="0">
            <a:spAutoFit/>
          </a:bodyPr>
          <a:lstStyle/>
          <a:p>
            <a:pPr algn="ctr"/>
            <a:r>
              <a:rPr lang="en-US" sz="4800" b="1" dirty="0">
                <a:solidFill>
                  <a:srgbClr val="0000FF"/>
                </a:solidFill>
                <a:latin typeface="Times New Roman" pitchFamily="18" charset="0"/>
                <a:cs typeface="Times New Roman" pitchFamily="18" charset="0"/>
              </a:rPr>
              <a:t>KHỞI ĐỘNG</a:t>
            </a:r>
          </a:p>
        </p:txBody>
      </p:sp>
      <p:sp>
        <p:nvSpPr>
          <p:cNvPr id="10" name="Rectangle 9"/>
          <p:cNvSpPr>
            <a:spLocks noChangeArrowheads="1"/>
          </p:cNvSpPr>
          <p:nvPr/>
        </p:nvSpPr>
        <p:spPr bwMode="auto">
          <a:xfrm>
            <a:off x="5923039" y="1146284"/>
            <a:ext cx="53859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GB" sz="4000" b="1" dirty="0">
                <a:solidFill>
                  <a:srgbClr val="0000CC"/>
                </a:solidFill>
                <a:latin typeface="Times New Roman" pitchFamily="18" charset="0"/>
                <a:cs typeface="Times New Roman" pitchFamily="18" charset="0"/>
              </a:rPr>
              <a:t>TRÒ CHƠI DÂN GIAN EM THÍCH</a:t>
            </a:r>
          </a:p>
        </p:txBody>
      </p:sp>
    </p:spTree>
    <p:extLst>
      <p:ext uri="{BB962C8B-B14F-4D97-AF65-F5344CB8AC3E}">
        <p14:creationId xmlns:p14="http://schemas.microsoft.com/office/powerpoint/2010/main" val="3478181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383373"/>
            <a:ext cx="12192000" cy="968214"/>
          </a:xfrm>
          <a:prstGeom prst="rect">
            <a:avLst/>
          </a:prstGeom>
        </p:spPr>
        <p:txBody>
          <a:bodyPr wrap="square">
            <a:spAutoFit/>
          </a:bodyPr>
          <a:lstStyle/>
          <a:p>
            <a:r>
              <a:rPr lang="en-US" sz="2846" b="1" dirty="0">
                <a:solidFill>
                  <a:srgbClr val="0000CC"/>
                </a:solidFill>
                <a:latin typeface="Times New Roman" pitchFamily="18" charset="0"/>
                <a:cs typeface="Times New Roman" pitchFamily="18" charset="0"/>
              </a:rPr>
              <a:t> </a:t>
            </a:r>
            <a:r>
              <a:rPr lang="vi-VN" sz="2846" b="1" dirty="0">
                <a:solidFill>
                  <a:srgbClr val="0000CC"/>
                </a:solidFill>
                <a:latin typeface="Times New Roman" pitchFamily="18" charset="0"/>
                <a:cs typeface="Times New Roman" pitchFamily="18" charset="0"/>
              </a:rPr>
              <a:t>* </a:t>
            </a:r>
            <a:r>
              <a:rPr lang="en-US" sz="2846" b="1" dirty="0" err="1">
                <a:solidFill>
                  <a:srgbClr val="0000CC"/>
                </a:solidFill>
                <a:latin typeface="Times New Roman" pitchFamily="18" charset="0"/>
                <a:cs typeface="Times New Roman" pitchFamily="18" charset="0"/>
              </a:rPr>
              <a:t>Bài</a:t>
            </a:r>
            <a:r>
              <a:rPr lang="en-US" sz="2846" b="1" dirty="0">
                <a:solidFill>
                  <a:srgbClr val="0000CC"/>
                </a:solidFill>
                <a:latin typeface="Times New Roman" pitchFamily="18" charset="0"/>
                <a:cs typeface="Times New Roman" pitchFamily="18" charset="0"/>
              </a:rPr>
              <a:t> </a:t>
            </a:r>
            <a:r>
              <a:rPr lang="vi-VN" sz="2846" b="1" dirty="0">
                <a:solidFill>
                  <a:srgbClr val="0000CC"/>
                </a:solidFill>
                <a:latin typeface="Times New Roman" pitchFamily="18" charset="0"/>
                <a:cs typeface="Times New Roman" pitchFamily="18" charset="0"/>
              </a:rPr>
              <a:t>1</a:t>
            </a:r>
            <a:r>
              <a:rPr lang="en-US" sz="2846" b="1" dirty="0">
                <a:solidFill>
                  <a:srgbClr val="0000CC"/>
                </a:solidFill>
                <a:latin typeface="Times New Roman" pitchFamily="18" charset="0"/>
                <a:cs typeface="Times New Roman" pitchFamily="18" charset="0"/>
              </a:rPr>
              <a:t>. </a:t>
            </a:r>
            <a:r>
              <a:rPr lang="nl-NL" sz="2846" b="1" dirty="0">
                <a:solidFill>
                  <a:srgbClr val="0000CC"/>
                </a:solidFill>
                <a:latin typeface="Times New Roman"/>
                <a:ea typeface="Times New Roman"/>
              </a:rPr>
              <a:t>Quan sát một đồ vật trong tranh, ghi lại những điều quan sát được về </a:t>
            </a:r>
            <a:r>
              <a:rPr lang="vi-VN" sz="2846" b="1" dirty="0">
                <a:solidFill>
                  <a:srgbClr val="0000CC"/>
                </a:solidFill>
                <a:latin typeface="Times New Roman"/>
                <a:ea typeface="Times New Roman"/>
              </a:rPr>
              <a:t>đặc</a:t>
            </a:r>
            <a:r>
              <a:rPr lang="nl-NL" sz="2846" b="1" dirty="0">
                <a:solidFill>
                  <a:srgbClr val="0000CC"/>
                </a:solidFill>
                <a:latin typeface="Times New Roman"/>
                <a:ea typeface="Times New Roman"/>
              </a:rPr>
              <a:t> điểm của đồ vật</a:t>
            </a:r>
            <a:r>
              <a:rPr lang="vi-VN" sz="2846" b="1" dirty="0">
                <a:solidFill>
                  <a:srgbClr val="0000CC"/>
                </a:solidFill>
                <a:latin typeface="Times New Roman"/>
                <a:ea typeface="Times New Roman"/>
              </a:rPr>
              <a:t>.</a:t>
            </a:r>
            <a:endParaRPr lang="en-US" sz="2846" b="1" dirty="0">
              <a:solidFill>
                <a:srgbClr val="0000CC"/>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785" t="33156" r="3828" b="38518"/>
          <a:stretch/>
        </p:blipFill>
        <p:spPr bwMode="auto">
          <a:xfrm>
            <a:off x="0" y="2312126"/>
            <a:ext cx="12192000" cy="454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0" y="862149"/>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mình</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840955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anim calcmode="discrete" valueType="clr">
                                      <p:cBhvr override="childStyle">
                                        <p:cTn id="7"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
                                        </p:tgtEl>
                                        <p:attrNameLst>
                                          <p:attrName>fillcolor</p:attrName>
                                        </p:attrNameLst>
                                      </p:cBhvr>
                                      <p:tavLst>
                                        <p:tav tm="0">
                                          <p:val>
                                            <p:clrVal>
                                              <a:schemeClr val="accent2"/>
                                            </p:clrVal>
                                          </p:val>
                                        </p:tav>
                                        <p:tav tm="50000">
                                          <p:val>
                                            <p:clrVal>
                                              <a:schemeClr val="hlink"/>
                                            </p:clrVal>
                                          </p:val>
                                        </p:tav>
                                      </p:tavLst>
                                    </p:anim>
                                    <p:set>
                                      <p:cBhvr>
                                        <p:cTn id="9" dur="80"/>
                                        <p:tgtEl>
                                          <p:spTgt spid="2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
                                        </p:tgtEl>
                                        <p:attrNameLst>
                                          <p:attrName>style.visibility</p:attrName>
                                        </p:attrNameLst>
                                      </p:cBhvr>
                                      <p:to>
                                        <p:strVal val="visible"/>
                                      </p:to>
                                    </p:set>
                                    <p:anim calcmode="discrete" valueType="clr">
                                      <p:cBhvr override="childStyle">
                                        <p:cTn id="14"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
                                        </p:tgtEl>
                                        <p:attrNameLst>
                                          <p:attrName>fillcolor</p:attrName>
                                        </p:attrNameLst>
                                      </p:cBhvr>
                                      <p:tavLst>
                                        <p:tav tm="0">
                                          <p:val>
                                            <p:clrVal>
                                              <a:schemeClr val="accent2"/>
                                            </p:clrVal>
                                          </p:val>
                                        </p:tav>
                                        <p:tav tm="50000">
                                          <p:val>
                                            <p:clrVal>
                                              <a:schemeClr val="hlink"/>
                                            </p:clrVal>
                                          </p:val>
                                        </p:tav>
                                      </p:tavLst>
                                    </p:anim>
                                    <p:set>
                                      <p:cBhvr>
                                        <p:cTn id="16" dur="80"/>
                                        <p:tgtEl>
                                          <p:spTgt spid="12"/>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1147</Words>
  <Application>Microsoft Office PowerPoint</Application>
  <PresentationFormat>Widescreen</PresentationFormat>
  <Paragraphs>124</Paragraphs>
  <Slides>15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等线</vt:lpstr>
      <vt:lpstr>Arial</vt:lpstr>
      <vt:lpstr>Arial-Rounded</vt:lpstr>
      <vt:lpstr>Calibri</vt:lpstr>
      <vt:lpstr>Calibri Light</vt:lpstr>
      <vt:lpstr>Sigmar One</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Administrator</cp:lastModifiedBy>
  <cp:revision>25</cp:revision>
  <dcterms:created xsi:type="dcterms:W3CDTF">2023-11-08T02:09:09Z</dcterms:created>
  <dcterms:modified xsi:type="dcterms:W3CDTF">2024-11-14T07:02:54Z</dcterms:modified>
</cp:coreProperties>
</file>