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sldIdLst>
    <p:sldId id="258" r:id="rId2"/>
    <p:sldId id="424" r:id="rId3"/>
    <p:sldId id="425" r:id="rId4"/>
    <p:sldId id="427" r:id="rId5"/>
    <p:sldId id="429" r:id="rId6"/>
    <p:sldId id="431" r:id="rId7"/>
    <p:sldId id="430" r:id="rId8"/>
    <p:sldId id="268" r:id="rId9"/>
    <p:sldId id="403" r:id="rId10"/>
    <p:sldId id="412" r:id="rId11"/>
    <p:sldId id="434" r:id="rId12"/>
    <p:sldId id="436" r:id="rId13"/>
    <p:sldId id="405" r:id="rId14"/>
    <p:sldId id="432" r:id="rId15"/>
    <p:sldId id="433" r:id="rId16"/>
    <p:sldId id="384" r:id="rId17"/>
    <p:sldId id="385" r:id="rId18"/>
    <p:sldId id="386" r:id="rId19"/>
    <p:sldId id="387" r:id="rId20"/>
    <p:sldId id="422" r:id="rId21"/>
    <p:sldId id="417" r:id="rId22"/>
  </p:sldIdLst>
  <p:sldSz cx="12192000" cy="6858000"/>
  <p:notesSz cx="6858000" cy="9144000"/>
  <p:embeddedFontLst>
    <p:embeddedFont>
      <p:font typeface="Nunito" pitchFamily="2" charset="0"/>
      <p:regular r:id="rId24"/>
      <p:bold r:id="rId25"/>
      <p:italic r:id="rId26"/>
      <p:boldItalic r:id="rId27"/>
    </p:embeddedFont>
    <p:embeddedFont>
      <p:font typeface="Sigmar One" panose="00000500000000000000"/>
      <p:regular r:id="rId28"/>
    </p:embeddedFont>
    <p:embeddedFont>
      <p:font typeface="Tahoma" panose="020B0604030504040204" pitchFamily="34" charset="0"/>
      <p:regular r:id="rId29"/>
      <p:bold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CC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6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539E74-9C39-47A5-9ADF-D76C4366A4A9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032E1F-F8FD-4DD7-8C61-3268F3CC3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515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B4AD1-65C6-41EF-8F5F-708053C843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22AF4F-6B10-4608-A8A9-E87C120C48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53DBDB-B407-4B91-B824-E56482FBF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E4155B-75FB-4531-B6A8-481CDF4A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D2CE9-45E0-4BE3-B255-A2D4CCB74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914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07282-AD34-4709-987E-EC0703335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78A5C0-9288-4D35-91DB-22C98029BD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554F44-DCFE-4E8B-9227-07E8058BC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FC190-3BEE-4519-975F-95ADE0AA4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7C0CBB-5298-4EE7-BF61-3DC6FD52C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027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A677C7-F9AC-4323-9738-03E4E41113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A608DB-E362-48DC-BE45-0FD1A0F1EF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2DF88E-655D-4600-B71F-4484695DD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80D2C0-54C7-436E-9491-F04A5A4C7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71DF0A-7E47-4ECA-81DB-9F4D6FA0A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300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FE0F9-7B76-459B-894F-DE5DA83B4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F33FD-12E4-4980-AD3C-43C5CB26FE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9E9C7A-94F8-41C7-A688-8CE83FC5F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49C68-985C-45B5-82C1-F84ED02E0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B740B0-E407-489D-B7DF-D888CAD6A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398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571B2-7679-46F8-9510-69F48530D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D5141B-3CA7-4AC7-BE5C-B00CB9671C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0DB897-148C-40BE-85D2-23878D915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43FD5-DA2D-4DDC-9FC8-AFCD906CF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5D163F-53D3-4702-BA7A-ED2D8F898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384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081BD-53A2-4314-8BE8-17FE88E14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27969C-A8DA-47FC-B6FF-88270BF13D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BDA803-5AB5-45C5-83AA-149A7F15E2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A05C9-3BAE-4A7E-88EA-6D7C67408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65B2A4-82B3-4BB1-9631-92286A43D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15DE5C-6955-40CD-BFA3-8073E9547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468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07BDE-98BA-4E93-B787-49F6A63D3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7AA0DE-CC94-4ED3-A51C-938BD78AB5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F24BF5-F41E-4390-86E8-5140554C76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4602BB-11D1-4702-8B0B-8946AA510B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7A6963-028B-4947-9636-A82244BFCF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6A5CA8-27B1-4245-BE70-BDE878E38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221DCC-D13C-4C7F-9EB1-777217A4A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4D96DA-02CD-4DCC-8BBB-D00E49BB6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642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8D40A-1995-4092-B595-897675C6C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A85A9D-A4A3-4CD5-8856-8895B91AC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A2D4CC-48A3-4F57-B277-418080989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0E49C-C04F-44DB-8C49-825B3C372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664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2C86B2-40DB-4ED8-B418-AF4B5C9C7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9CAF09-D1BD-4F42-A8E3-D196C2AC8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6CAE08-5359-40AA-9923-050654C98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610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FCDEA-E999-4DAE-82E8-4FFFA4C3E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855D1-9555-4C0C-BE20-71D479293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63C699-66A2-40D9-B1D0-6E1089276A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2B6BFB-BF0A-4E68-98D6-279CAC07D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E40995-516A-46C6-902C-EA4AC1F08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C32919-8D3F-47F1-9D31-59AF10642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006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9C794-F5BB-49A0-AA50-15D66EBEC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2831F7-5157-4E51-8095-8A7766A3AA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64F91B-7AB9-4B54-9F4A-77F09D6402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9026F1-25A3-4C35-B5BC-85683843B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F6DCAE-2AE9-4961-9F84-0A9F7A8A7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E97B57-1A19-4087-99C3-ABC3B3FF5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718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C22B68-AF37-45CE-8F55-1CA6B9281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61D025-545F-45BA-8D29-D8897C50B3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25AE66-72BE-45DD-AA18-E3777C387F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129EB9-DE79-4BDB-8088-F8CDD7711246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E6C847-4BFA-47DD-8C28-AD6EB3F173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4C35A6-BA0E-4759-A57D-C021B1689F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660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" Target="slide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8.pn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圆角矩形 1"/>
          <p:cNvSpPr/>
          <p:nvPr/>
        </p:nvSpPr>
        <p:spPr>
          <a:xfrm>
            <a:off x="3505201" y="2790024"/>
            <a:ext cx="4741610" cy="974066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5" tIns="45637" rIns="91275" bIns="45637" anchor="ctr"/>
          <a:lstStyle/>
          <a:p>
            <a:pPr algn="ctr" defTabSz="1216660">
              <a:defRPr/>
            </a:pP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3B </a:t>
            </a:r>
            <a:endParaRPr lang="zh-CN" alt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1749032" y="3821662"/>
            <a:ext cx="8410624" cy="646163"/>
          </a:xfrm>
          <a:prstGeom prst="rect">
            <a:avLst/>
          </a:prstGeom>
          <a:noFill/>
          <a:ln>
            <a:noFill/>
          </a:ln>
        </p:spPr>
        <p:txBody>
          <a:bodyPr wrap="none" lIns="91275" tIns="45637" rIns="91275" bIns="4563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Giáo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viên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thực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hiện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Đỗ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Thị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Hoài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Phương</a:t>
            </a:r>
            <a:endParaRPr lang="zh-CN" alt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644724" y="3277057"/>
            <a:ext cx="3138122" cy="3179204"/>
          </a:xfrm>
          <a:prstGeom prst="rect">
            <a:avLst/>
          </a:prstGeom>
          <a:noFill/>
        </p:spPr>
        <p:txBody>
          <a:bodyPr spcFirstLastPara="1" wrap="none" lIns="91275" tIns="45637" rIns="91275" bIns="45637" numCol="1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660">
              <a:defRPr/>
            </a:pPr>
            <a:endParaRPr lang="en-US" sz="48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2206519" y="533407"/>
            <a:ext cx="7391400" cy="6095999"/>
          </a:xfrm>
          <a:prstGeom prst="rect">
            <a:avLst/>
          </a:prstGeom>
        </p:spPr>
        <p:txBody>
          <a:bodyPr spcFirstLastPara="1" wrap="none" lIns="68485" tIns="34288" rIns="68485" bIns="34288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2700" b="1" kern="10">
                <a:ln w="9525">
                  <a:solidFill>
                    <a:srgbClr val="993366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NHIỆT LIỆT CHÀO MỪNG CÁC THẦY CÔ VỀ DỰ GIỜ </a:t>
            </a:r>
            <a:endParaRPr lang="en-US" sz="2700" b="1" kern="10" dirty="0">
              <a:ln w="9525">
                <a:solidFill>
                  <a:srgbClr val="993366"/>
                </a:solidFill>
                <a:rou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1040" y="-704880"/>
            <a:ext cx="1296960" cy="3235660"/>
          </a:xfrm>
          <a:prstGeom prst="rect">
            <a:avLst/>
          </a:prstGeom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126" y="-533400"/>
            <a:ext cx="1296960" cy="3235660"/>
          </a:xfrm>
          <a:prstGeom prst="rect">
            <a:avLst/>
          </a:prstGeom>
        </p:spPr>
      </p:pic>
      <p:pic>
        <p:nvPicPr>
          <p:cNvPr id="12" name="Picture 11" descr="sao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68537" y="1252961"/>
            <a:ext cx="2113264" cy="1449300"/>
          </a:xfrm>
          <a:prstGeom prst="rect">
            <a:avLst/>
          </a:prstGeom>
        </p:spPr>
      </p:pic>
      <p:pic>
        <p:nvPicPr>
          <p:cNvPr id="15" name="Picture 14" descr="k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76400" y="4221850"/>
            <a:ext cx="9144000" cy="282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4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F9DD83-DA1A-F564-5DAD-63E890E1E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4" y="76200"/>
            <a:ext cx="2915057" cy="1333686"/>
          </a:xfrm>
          <a:prstGeom prst="rect">
            <a:avLst/>
          </a:prstGeom>
        </p:spPr>
      </p:pic>
      <p:pic>
        <p:nvPicPr>
          <p:cNvPr id="1026" name="Picture 2" descr="20220425102040_wm_shs-toan-3---tap-1">
            <a:extLst>
              <a:ext uri="{FF2B5EF4-FFF2-40B4-BE49-F238E27FC236}">
                <a16:creationId xmlns:a16="http://schemas.microsoft.com/office/drawing/2014/main" id="{758AE241-DC80-CE00-DE84-D1F57BC662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8" t="16857" r="10335" b="51322"/>
          <a:stretch/>
        </p:blipFill>
        <p:spPr bwMode="auto">
          <a:xfrm>
            <a:off x="2015563" y="1615440"/>
            <a:ext cx="8160873" cy="33680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597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6A3CBD-713D-0B2F-E4ED-E87B9750A0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32" r="59495" b="3302"/>
          <a:stretch/>
        </p:blipFill>
        <p:spPr>
          <a:xfrm>
            <a:off x="1319455" y="685736"/>
            <a:ext cx="4030721" cy="24124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558491" y="3029061"/>
            <a:ext cx="109532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chữ nhật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ABCD có: </a:t>
            </a:r>
          </a:p>
          <a:p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đỉnh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21855" y="3517123"/>
            <a:ext cx="1470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4 cạnh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86329" y="3517998"/>
            <a:ext cx="4519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góc vuông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8491" y="4005185"/>
            <a:ext cx="79162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cạnh dài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 và DC 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độ dài bằng </a:t>
            </a:r>
          </a:p>
          <a:p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nhau,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64331" y="4504526"/>
            <a:ext cx="5037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viết là AB = DC;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8431" y="5008945"/>
            <a:ext cx="79629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cạnh ngắn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 và BC 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độ dài </a:t>
            </a:r>
          </a:p>
          <a:p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nhau,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24356" y="5488938"/>
            <a:ext cx="5037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viết là AD = BC.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2249924" y="1121228"/>
            <a:ext cx="2266674" cy="217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V="1">
            <a:off x="4520531" y="1134783"/>
            <a:ext cx="0" cy="15143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2249924" y="2635535"/>
            <a:ext cx="2266674" cy="217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2249924" y="1121228"/>
            <a:ext cx="0" cy="15098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/>
          <p:cNvSpPr/>
          <p:nvPr/>
        </p:nvSpPr>
        <p:spPr>
          <a:xfrm>
            <a:off x="2274350" y="1135633"/>
            <a:ext cx="388488" cy="3735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134375" y="1155537"/>
            <a:ext cx="372559" cy="3547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2259589" y="2276367"/>
            <a:ext cx="372559" cy="3547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4134374" y="2281266"/>
            <a:ext cx="372559" cy="3547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2171051" y="985250"/>
            <a:ext cx="378823" cy="3486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4186788" y="998161"/>
            <a:ext cx="378823" cy="3486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2145533" y="2384227"/>
            <a:ext cx="378823" cy="3486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4241075" y="2364972"/>
            <a:ext cx="378823" cy="3486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0BD6F4DF-EF0A-F986-43C4-81C4D3DD0B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949" r="2930"/>
          <a:stretch/>
        </p:blipFill>
        <p:spPr>
          <a:xfrm>
            <a:off x="7128681" y="454341"/>
            <a:ext cx="3412531" cy="280353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213071" y="3148243"/>
            <a:ext cx="46079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vuông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MNPQ có: </a:t>
            </a:r>
          </a:p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đỉnh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213071" y="4119828"/>
            <a:ext cx="3903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góc vuông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208401" y="4653843"/>
            <a:ext cx="4281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cạnh bằng nhau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246423" y="5231366"/>
            <a:ext cx="4657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MN = NP = PQ = QM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8025049" y="1061299"/>
            <a:ext cx="164592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9670969" y="1061299"/>
            <a:ext cx="0" cy="161524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8025049" y="2699201"/>
            <a:ext cx="164592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8025049" y="1041630"/>
            <a:ext cx="0" cy="167201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/>
          <p:cNvSpPr/>
          <p:nvPr/>
        </p:nvSpPr>
        <p:spPr>
          <a:xfrm>
            <a:off x="8060642" y="1092577"/>
            <a:ext cx="396655" cy="39710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9243191" y="1092577"/>
            <a:ext cx="403580" cy="39586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9256906" y="2276367"/>
            <a:ext cx="401964" cy="41105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8036335" y="2273165"/>
            <a:ext cx="420962" cy="43320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7977627" y="894967"/>
            <a:ext cx="356531" cy="3348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9349696" y="941835"/>
            <a:ext cx="379022" cy="3486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9385884" y="2383521"/>
            <a:ext cx="379022" cy="3486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7917876" y="2446462"/>
            <a:ext cx="379022" cy="3486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2249924" y="894967"/>
            <a:ext cx="2266674" cy="0"/>
          </a:xfrm>
          <a:prstGeom prst="straightConnector1">
            <a:avLst/>
          </a:prstGeom>
          <a:ln w="38100">
            <a:solidFill>
              <a:schemeClr val="accent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2249924" y="2886574"/>
            <a:ext cx="2281435" cy="0"/>
          </a:xfrm>
          <a:prstGeom prst="straightConnector1">
            <a:avLst/>
          </a:prstGeom>
          <a:ln w="38100">
            <a:solidFill>
              <a:schemeClr val="accent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4767943" y="1134783"/>
            <a:ext cx="0" cy="1541760"/>
          </a:xfrm>
          <a:prstGeom prst="straightConnector1">
            <a:avLst/>
          </a:prstGeom>
          <a:ln w="381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2046515" y="1121228"/>
            <a:ext cx="0" cy="1541760"/>
          </a:xfrm>
          <a:prstGeom prst="straightConnector1">
            <a:avLst/>
          </a:prstGeom>
          <a:ln w="381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 48"/>
          <p:cNvSpPr/>
          <p:nvPr/>
        </p:nvSpPr>
        <p:spPr>
          <a:xfrm>
            <a:off x="2166458" y="980547"/>
            <a:ext cx="378823" cy="3486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4211809" y="988113"/>
            <a:ext cx="378823" cy="3486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4251831" y="2368421"/>
            <a:ext cx="378823" cy="3486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2148220" y="2377167"/>
            <a:ext cx="378823" cy="3486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Arrow Connector 56"/>
          <p:cNvCxnSpPr/>
          <p:nvPr/>
        </p:nvCxnSpPr>
        <p:spPr>
          <a:xfrm>
            <a:off x="8025049" y="796834"/>
            <a:ext cx="1645920" cy="0"/>
          </a:xfrm>
          <a:prstGeom prst="straightConnector1">
            <a:avLst/>
          </a:prstGeom>
          <a:ln w="38100">
            <a:solidFill>
              <a:schemeClr val="accent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90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5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0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5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0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3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7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2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7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0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5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0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5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0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5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7" grpId="0"/>
      <p:bldP spid="9" grpId="0"/>
      <p:bldP spid="10" grpId="0"/>
      <p:bldP spid="11" grpId="0"/>
      <p:bldP spid="12" grpId="0"/>
      <p:bldP spid="70" grpId="0" animBg="1"/>
      <p:bldP spid="71" grpId="0" animBg="1"/>
      <p:bldP spid="72" grpId="0" animBg="1"/>
      <p:bldP spid="73" grpId="0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24" grpId="0"/>
      <p:bldP spid="25" grpId="0"/>
      <p:bldP spid="26" grpId="0"/>
      <p:bldP spid="27" grpId="0"/>
      <p:bldP spid="67" grpId="0" animBg="1"/>
      <p:bldP spid="68" grpId="0" animBg="1"/>
      <p:bldP spid="69" grpId="0" animBg="1"/>
      <p:bldP spid="78" grpId="0" animBg="1"/>
      <p:bldP spid="81" grpId="0" animBg="1"/>
      <p:bldP spid="81" grpId="1" animBg="1"/>
      <p:bldP spid="81" grpId="2" animBg="1"/>
      <p:bldP spid="82" grpId="0" animBg="1"/>
      <p:bldP spid="82" grpId="1" animBg="1"/>
      <p:bldP spid="82" grpId="2" animBg="1"/>
      <p:bldP spid="83" grpId="0" animBg="1"/>
      <p:bldP spid="83" grpId="1" animBg="1"/>
      <p:bldP spid="83" grpId="2" animBg="1"/>
      <p:bldP spid="84" grpId="0" animBg="1"/>
      <p:bldP spid="84" grpId="1" animBg="1"/>
      <p:bldP spid="84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F9DD83-DA1A-F564-5DAD-63E890E1E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4" y="76200"/>
            <a:ext cx="2915057" cy="1333686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4138987-904E-C94E-5E1B-0E11868798A4}"/>
              </a:ext>
            </a:extLst>
          </p:cNvPr>
          <p:cNvSpPr/>
          <p:nvPr/>
        </p:nvSpPr>
        <p:spPr>
          <a:xfrm>
            <a:off x="803353" y="1249163"/>
            <a:ext cx="2367664" cy="67463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03353" y="2043209"/>
            <a:ext cx="10953218" cy="206210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Hình chữ nhật có 4 đỉnh, 4 góc vuông, 2 cạnh dài có độ dài bằng nhau và 2 cạnh ngắn có độ dài bằng nhau.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Độ dài cạnh dài gọi là chiều dài, độ dài cạnh ngắn gọi là chiều rộng.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3353" y="4224724"/>
            <a:ext cx="10953218" cy="107721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Hình vuông có 4 đỉnh, 4 góc vuông và 4 cạnh có độ dài bằng nhau.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032877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ình ảnh Mèo Dễ Thương đọc Sách động Vật PNG , Màu Xanh Da Trời, đáng Yêu,  Mèo Con PNG miễn phí tải tập tin PSDComment và Vector">
            <a:extLst>
              <a:ext uri="{FF2B5EF4-FFF2-40B4-BE49-F238E27FC236}">
                <a16:creationId xmlns:a16="http://schemas.microsoft.com/office/drawing/2014/main" id="{12350D59-44EA-7D1B-254A-7CFB86217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7557" y="1645920"/>
            <a:ext cx="5212080" cy="521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0F183B-F461-F208-C447-5F1841BAEE63}"/>
              </a:ext>
            </a:extLst>
          </p:cNvPr>
          <p:cNvSpPr txBox="1"/>
          <p:nvPr/>
        </p:nvSpPr>
        <p:spPr>
          <a:xfrm>
            <a:off x="555674" y="600770"/>
            <a:ext cx="72436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8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132224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4075AB-BCF9-4206-8F4F-79DE596ED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93"/>
            <a:ext cx="2518118" cy="8451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781D83-0E9B-4347-8DDD-DDB0655FD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7061"/>
            <a:ext cx="11179816" cy="320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7749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EFC368-CEE2-405F-82D6-219F274F1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941" y="1425564"/>
            <a:ext cx="10793506" cy="26892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12D881-727F-4EF3-9BCA-F86E6018E8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71893"/>
            <a:ext cx="3818965" cy="128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458613"/>
      </p:ext>
    </p:extLst>
  </p:cSld>
  <p:clrMapOvr>
    <a:masterClrMapping/>
  </p:clrMapOvr>
  <p:transition spd="slow">
    <p:push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4075AB-BCF9-4206-8F4F-79DE596ED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93"/>
            <a:ext cx="2518118" cy="8451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781D83-0E9B-4347-8DDD-DDB0655FD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7061"/>
            <a:ext cx="11179816" cy="320936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7BC6BED-774B-4824-97AF-285E3FAF8607}"/>
              </a:ext>
            </a:extLst>
          </p:cNvPr>
          <p:cNvSpPr/>
          <p:nvPr/>
        </p:nvSpPr>
        <p:spPr>
          <a:xfrm>
            <a:off x="3447975" y="4402424"/>
            <a:ext cx="5473957" cy="94129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EGHI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994469" y="2089459"/>
            <a:ext cx="1423851" cy="144997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3379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EFC368-CEE2-405F-82D6-219F274F1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941" y="1425564"/>
            <a:ext cx="10793506" cy="26892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12D881-727F-4EF3-9BCA-F86E6018E8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71893"/>
            <a:ext cx="3818965" cy="128177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57396A6-40A7-4F8C-B440-97D9C4740AD9}"/>
              </a:ext>
            </a:extLst>
          </p:cNvPr>
          <p:cNvSpPr/>
          <p:nvPr/>
        </p:nvSpPr>
        <p:spPr>
          <a:xfrm>
            <a:off x="2089033" y="4517267"/>
            <a:ext cx="8361253" cy="94129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MNPQ, RTXY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03074" y="2338251"/>
            <a:ext cx="2129245" cy="131157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0450286" y="2348669"/>
            <a:ext cx="757645" cy="13011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98165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413A336-F702-00BD-61B2-1A764B80E0F1}"/>
              </a:ext>
            </a:extLst>
          </p:cNvPr>
          <p:cNvSpPr txBox="1"/>
          <p:nvPr/>
        </p:nvSpPr>
        <p:spPr>
          <a:xfrm>
            <a:off x="851405" y="3717366"/>
            <a:ext cx="10607040" cy="1532334"/>
          </a:xfrm>
          <a:prstGeom prst="roundRect">
            <a:avLst/>
          </a:prstGeom>
          <a:noFill/>
          <a:ln w="28575">
            <a:solidFill>
              <a:srgbClr val="00B0F0"/>
            </a:solidFill>
            <a:prstDash val="sysDash"/>
          </a:ln>
        </p:spPr>
        <p:txBody>
          <a:bodyPr wrap="square">
            <a:spAutoFit/>
          </a:bodyPr>
          <a:lstStyle/>
          <a:p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Bằng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cách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đo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trên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hình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vẽ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,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hình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vuông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 ABCD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có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độ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dài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cạnh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là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 ...... cm;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hình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chữ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nhật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 MNPQ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có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chiều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dài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là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 .... cm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và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chiều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rộng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là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 .... cm.</a:t>
            </a:r>
            <a:endParaRPr lang="en-US" sz="2800" b="1" dirty="0">
              <a:solidFill>
                <a:srgbClr val="FF0000"/>
              </a:solidFill>
              <a:latin typeface="Nunito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CB9BFF-1AF3-4130-A153-4EB45F8A31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4529" b="80289"/>
          <a:stretch/>
        </p:blipFill>
        <p:spPr>
          <a:xfrm>
            <a:off x="-1" y="1389529"/>
            <a:ext cx="1531990" cy="6909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FD7AA4-D93C-4217-A6F6-8F8B5C84B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71893"/>
            <a:ext cx="3818965" cy="13176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1D205D-EF70-8536-0692-0F392E5EBC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05" t="16902" r="14260" b="26872"/>
          <a:stretch/>
        </p:blipFill>
        <p:spPr>
          <a:xfrm>
            <a:off x="2672861" y="1836252"/>
            <a:ext cx="6499274" cy="19709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8612" y="4229040"/>
            <a:ext cx="399924" cy="338554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204478" y="4243411"/>
            <a:ext cx="399924" cy="338554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49449" y="4667884"/>
            <a:ext cx="399924" cy="338554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3" name="Rectangle: Rounded Corners 7">
            <a:extLst>
              <a:ext uri="{FF2B5EF4-FFF2-40B4-BE49-F238E27FC236}">
                <a16:creationId xmlns:a16="http://schemas.microsoft.com/office/drawing/2014/main" id="{FE1F6C1D-8E4C-4F27-A8E6-AD526FBC9650}"/>
              </a:ext>
            </a:extLst>
          </p:cNvPr>
          <p:cNvSpPr/>
          <p:nvPr/>
        </p:nvSpPr>
        <p:spPr>
          <a:xfrm flipH="1">
            <a:off x="998586" y="4214540"/>
            <a:ext cx="533403" cy="367553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Nunito" pitchFamily="2" charset="0"/>
              </a:rPr>
              <a:t>3</a:t>
            </a:r>
          </a:p>
        </p:txBody>
      </p:sp>
      <p:sp>
        <p:nvSpPr>
          <p:cNvPr id="14" name="Rectangle: Rounded Corners 7">
            <a:extLst>
              <a:ext uri="{FF2B5EF4-FFF2-40B4-BE49-F238E27FC236}">
                <a16:creationId xmlns:a16="http://schemas.microsoft.com/office/drawing/2014/main" id="{FE1F6C1D-8E4C-4F27-A8E6-AD526FBC9650}"/>
              </a:ext>
            </a:extLst>
          </p:cNvPr>
          <p:cNvSpPr/>
          <p:nvPr/>
        </p:nvSpPr>
        <p:spPr>
          <a:xfrm>
            <a:off x="8204478" y="4243411"/>
            <a:ext cx="403412" cy="367553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Nunito" pitchFamily="2" charset="0"/>
              </a:rPr>
              <a:t>3</a:t>
            </a:r>
          </a:p>
        </p:txBody>
      </p:sp>
      <p:sp>
        <p:nvSpPr>
          <p:cNvPr id="15" name="Rectangle: Rounded Corners 7">
            <a:extLst>
              <a:ext uri="{FF2B5EF4-FFF2-40B4-BE49-F238E27FC236}">
                <a16:creationId xmlns:a16="http://schemas.microsoft.com/office/drawing/2014/main" id="{FE1F6C1D-8E4C-4F27-A8E6-AD526FBC9650}"/>
              </a:ext>
            </a:extLst>
          </p:cNvPr>
          <p:cNvSpPr/>
          <p:nvPr/>
        </p:nvSpPr>
        <p:spPr>
          <a:xfrm>
            <a:off x="2245961" y="4653384"/>
            <a:ext cx="403412" cy="367553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Nunito" pitchFamily="2" charset="0"/>
              </a:rPr>
              <a:t>2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135086" y="1836252"/>
            <a:ext cx="1867988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6871063" y="2259874"/>
            <a:ext cx="1854926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8843554" y="2403566"/>
            <a:ext cx="0" cy="1084217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867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B5DC24-1399-4596-8EAE-D9A545A85F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683"/>
          <a:stretch/>
        </p:blipFill>
        <p:spPr>
          <a:xfrm>
            <a:off x="305568" y="999181"/>
            <a:ext cx="9909586" cy="44540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43A957-CD23-4A8C-9546-9C859C483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76" y="71893"/>
            <a:ext cx="3729319" cy="107558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BAA11B0-4E6B-43F8-AE79-30A808531878}"/>
              </a:ext>
            </a:extLst>
          </p:cNvPr>
          <p:cNvSpPr/>
          <p:nvPr/>
        </p:nvSpPr>
        <p:spPr>
          <a:xfrm>
            <a:off x="896471" y="4770637"/>
            <a:ext cx="555811" cy="50061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CE3DEF-82E3-E714-5D4F-C105C6AC3C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711" t="8354" b="37277"/>
          <a:stretch/>
        </p:blipFill>
        <p:spPr>
          <a:xfrm>
            <a:off x="9706708" y="4061425"/>
            <a:ext cx="1914653" cy="2419644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5943600" y="1750423"/>
            <a:ext cx="1" cy="18288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061166" y="3683726"/>
            <a:ext cx="188105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6061166" y="1750423"/>
            <a:ext cx="1881051" cy="18288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691847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oa Cúc Màu Vàng Thiên - Miễn Phí vector hình ảnh trên Pixabay">
            <a:extLst>
              <a:ext uri="{FF2B5EF4-FFF2-40B4-BE49-F238E27FC236}">
                <a16:creationId xmlns:a16="http://schemas.microsoft.com/office/drawing/2014/main" id="{56B119ED-44EA-FF95-1CD3-AF11BF4F69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5" r="10733" b="-1"/>
          <a:stretch/>
        </p:blipFill>
        <p:spPr bwMode="auto">
          <a:xfrm>
            <a:off x="20" y="10"/>
            <a:ext cx="6095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4F208C-1714-93D3-E0D6-F2B3C9846E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667" l="10000" r="90000">
                        <a14:foregroundMark x1="35500" y1="42333" x2="41417" y2="47333"/>
                        <a14:foregroundMark x1="44167" y1="16167" x2="54583" y2="36583"/>
                        <a14:foregroundMark x1="51917" y1="90417" x2="51917" y2="90667"/>
                        <a14:foregroundMark x1="51000" y1="42917" x2="55250" y2="48667"/>
                        <a14:foregroundMark x1="30750" y1="44500" x2="36333" y2="47250"/>
                      </a14:backgroundRemoval>
                    </a14:imgEffect>
                  </a14:imgLayer>
                </a14:imgProps>
              </a:ext>
            </a:extLst>
          </a:blip>
          <a:srcRect l="6224" r="4887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9DF3AE-F5A4-9D56-1A4E-356E03570EE5}"/>
              </a:ext>
            </a:extLst>
          </p:cNvPr>
          <p:cNvSpPr txBox="1"/>
          <p:nvPr/>
        </p:nvSpPr>
        <p:spPr>
          <a:xfrm>
            <a:off x="974152" y="3283045"/>
            <a:ext cx="9801082" cy="20596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kern="1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Khởi</a:t>
            </a:r>
            <a:r>
              <a:rPr lang="en-US" sz="7200" kern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7200" kern="12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động</a:t>
            </a:r>
            <a:endParaRPr lang="en-US" sz="7200" kern="1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531942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F9DD83-DA1A-F564-5DAD-63E890E1E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4" y="76200"/>
            <a:ext cx="2915057" cy="1333686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4138987-904E-C94E-5E1B-0E11868798A4}"/>
              </a:ext>
            </a:extLst>
          </p:cNvPr>
          <p:cNvSpPr/>
          <p:nvPr/>
        </p:nvSpPr>
        <p:spPr>
          <a:xfrm>
            <a:off x="803353" y="1249163"/>
            <a:ext cx="2367664" cy="67463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03353" y="2043209"/>
            <a:ext cx="10953218" cy="206210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Hình chữ nhật có 4 đỉnh, 4 góc vuông, 2 cạnh dài có độ dài bằng nhau và 2 cạnh ngắn có độ dài bằng nhau.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Độ dài cạnh dài gọi là chiều dài, độ dài cạnh ngắn gọi là chiều rộng.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3353" y="4224724"/>
            <a:ext cx="10953218" cy="107721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Hình vuông có 4 đỉnh, 4 góc vuông và 4 cạnh có độ dài bằng nhau.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643398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C5533C3-177C-AEE7-EFD8-1C083F0A2106}"/>
              </a:ext>
            </a:extLst>
          </p:cNvPr>
          <p:cNvSpPr txBox="1"/>
          <p:nvPr/>
        </p:nvSpPr>
        <p:spPr>
          <a:xfrm>
            <a:off x="2707573" y="1723721"/>
            <a:ext cx="6548890" cy="29138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4000" dirty="0">
              <a:solidFill>
                <a:srgbClr val="FF0000">
                  <a:alpha val="80000"/>
                </a:srgbClr>
              </a:solidFill>
              <a:latin typeface="Sigmar One" panose="000005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81051" y="1504295"/>
            <a:ext cx="8636493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vi-VN" sz="96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Hẹn gặp lại các em!</a:t>
            </a:r>
            <a:endParaRPr lang="en-US" sz="96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9450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707764E5-9C8E-4D0A-9697-9AF7297315BF}"/>
              </a:ext>
            </a:extLst>
          </p:cNvPr>
          <p:cNvGrpSpPr/>
          <p:nvPr/>
        </p:nvGrpSpPr>
        <p:grpSpPr>
          <a:xfrm>
            <a:off x="-101600" y="-8653"/>
            <a:ext cx="13266695" cy="7126630"/>
            <a:chOff x="-226768" y="3233"/>
            <a:chExt cx="19900043" cy="1068994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1339021">
              <a:off x="15783937" y="3922479"/>
              <a:ext cx="3832738" cy="373692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-420943">
              <a:off x="15426134" y="7065901"/>
              <a:ext cx="4247141" cy="357290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757708">
              <a:off x="792843" y="2911188"/>
              <a:ext cx="3388652" cy="3367473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226768" y="5451311"/>
              <a:ext cx="4265570" cy="5241867"/>
            </a:xfrm>
            <a:prstGeom prst="rect">
              <a:avLst/>
            </a:prstGeom>
          </p:spPr>
        </p:pic>
        <p:grpSp>
          <p:nvGrpSpPr>
            <p:cNvPr id="9" name="Group 9"/>
            <p:cNvGrpSpPr/>
            <p:nvPr/>
          </p:nvGrpSpPr>
          <p:grpSpPr>
            <a:xfrm rot="423397">
              <a:off x="3271329" y="3233"/>
              <a:ext cx="12635767" cy="3093943"/>
              <a:chOff x="-4504735" y="862998"/>
              <a:chExt cx="16847688" cy="4125258"/>
            </a:xfrm>
          </p:grpSpPr>
          <p:pic>
            <p:nvPicPr>
              <p:cNvPr id="10" name="Picture 10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 rot="192428">
                <a:off x="-4504735" y="862998"/>
                <a:ext cx="16847688" cy="4125258"/>
              </a:xfrm>
              <a:prstGeom prst="rect">
                <a:avLst/>
              </a:prstGeom>
            </p:spPr>
          </p:pic>
          <p:sp>
            <p:nvSpPr>
              <p:cNvPr id="11" name="TextBox 11"/>
              <p:cNvSpPr txBox="1"/>
              <p:nvPr/>
            </p:nvSpPr>
            <p:spPr>
              <a:xfrm>
                <a:off x="1096855" y="2932013"/>
                <a:ext cx="8112014" cy="58695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543"/>
                  </a:lnSpc>
                </a:pPr>
                <a:endParaRPr lang="en-US" sz="1816">
                  <a:solidFill>
                    <a:srgbClr val="FFFFFF"/>
                  </a:solidFill>
                  <a:latin typeface="Muli Regular Bold"/>
                </a:endParaRPr>
              </a:p>
            </p:txBody>
          </p:sp>
        </p:grpSp>
        <p:pic>
          <p:nvPicPr>
            <p:cNvPr id="12" name="Content Placeholder 6" descr="A picture containing bell, music, yellow&#10;&#10;Description automatically generated">
              <a:extLst>
                <a:ext uri="{FF2B5EF4-FFF2-40B4-BE49-F238E27FC236}">
                  <a16:creationId xmlns:a16="http://schemas.microsoft.com/office/drawing/2014/main" id="{936893D4-398F-4487-977F-10A61320B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669" y="3633708"/>
              <a:ext cx="4801116" cy="4801116"/>
            </a:xfrm>
            <a:prstGeom prst="rect">
              <a:avLst/>
            </a:prstGeom>
          </p:spPr>
        </p:pic>
        <p:pic>
          <p:nvPicPr>
            <p:cNvPr id="13" name="Picture 1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9DF92E6-CB70-4657-B729-267F986448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77" t="2160" r="1795" b="24162"/>
            <a:stretch/>
          </p:blipFill>
          <p:spPr>
            <a:xfrm>
              <a:off x="3935525" y="2630346"/>
              <a:ext cx="11658600" cy="768959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Picture 13" descr="A picture containing bell, music, yellow&#10;&#10;Description automatically generated">
              <a:extLst>
                <a:ext uri="{FF2B5EF4-FFF2-40B4-BE49-F238E27FC236}">
                  <a16:creationId xmlns:a16="http://schemas.microsoft.com/office/drawing/2014/main" id="{B4258F55-D794-465A-82AA-A41F2F7C4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4400" y="7153575"/>
              <a:ext cx="3653231" cy="209511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8" name="TextBox 8"/>
            <p:cNvSpPr txBox="1"/>
            <p:nvPr/>
          </p:nvSpPr>
          <p:spPr>
            <a:xfrm>
              <a:off x="2206364" y="253205"/>
              <a:ext cx="14683412" cy="15204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40"/>
                </a:lnSpc>
              </a:pPr>
              <a:r>
                <a:rPr lang="en-US" sz="2667" b="1" dirty="0" err="1">
                  <a:solidFill>
                    <a:srgbClr val="FFFFFF"/>
                  </a:solidFill>
                  <a:latin typeface="Sigmar One"/>
                </a:rPr>
                <a:t>Chào</a:t>
              </a:r>
              <a:r>
                <a:rPr lang="en-US" sz="2667" b="1" dirty="0">
                  <a:solidFill>
                    <a:srgbClr val="FFFFFF"/>
                  </a:solidFill>
                  <a:latin typeface="Sigmar One"/>
                </a:rPr>
                <a:t> </a:t>
              </a:r>
              <a:r>
                <a:rPr lang="en-US" sz="2667" b="1" dirty="0" err="1">
                  <a:solidFill>
                    <a:srgbClr val="FFFFFF"/>
                  </a:solidFill>
                  <a:latin typeface="Sigmar One"/>
                </a:rPr>
                <a:t>mừng</a:t>
              </a:r>
              <a:r>
                <a:rPr lang="en-US" sz="2667" b="1" dirty="0">
                  <a:solidFill>
                    <a:srgbClr val="FFFFFF"/>
                  </a:solidFill>
                  <a:latin typeface="Sigmar One"/>
                </a:rPr>
                <a:t> </a:t>
              </a:r>
              <a:r>
                <a:rPr lang="en-US" sz="2667" b="1" dirty="0" err="1">
                  <a:solidFill>
                    <a:srgbClr val="FFFFFF"/>
                  </a:solidFill>
                  <a:latin typeface="Sigmar One"/>
                </a:rPr>
                <a:t>các</a:t>
              </a:r>
              <a:r>
                <a:rPr lang="en-US" sz="2667" b="1" dirty="0">
                  <a:solidFill>
                    <a:srgbClr val="FFFFFF"/>
                  </a:solidFill>
                  <a:latin typeface="Sigmar One"/>
                </a:rPr>
                <a:t> </a:t>
              </a:r>
              <a:r>
                <a:rPr lang="en-US" sz="2667" b="1" dirty="0" err="1">
                  <a:solidFill>
                    <a:srgbClr val="FFFFFF"/>
                  </a:solidFill>
                  <a:latin typeface="Sigmar One"/>
                </a:rPr>
                <a:t>em</a:t>
              </a:r>
              <a:r>
                <a:rPr lang="en-US" sz="2667" b="1" dirty="0">
                  <a:solidFill>
                    <a:srgbClr val="FFFFFF"/>
                  </a:solidFill>
                  <a:latin typeface="Sigmar One"/>
                </a:rPr>
                <a:t> </a:t>
              </a:r>
              <a:r>
                <a:rPr lang="en-US" sz="2667" b="1" dirty="0" err="1">
                  <a:solidFill>
                    <a:srgbClr val="FFFFFF"/>
                  </a:solidFill>
                  <a:latin typeface="Sigmar One"/>
                </a:rPr>
                <a:t>đến</a:t>
              </a:r>
              <a:r>
                <a:rPr lang="en-US" sz="2667" b="1" dirty="0">
                  <a:solidFill>
                    <a:srgbClr val="FFFFFF"/>
                  </a:solidFill>
                  <a:latin typeface="Sigmar One"/>
                </a:rPr>
                <a:t> </a:t>
              </a:r>
              <a:r>
                <a:rPr lang="en-US" sz="2667" b="1" dirty="0" err="1">
                  <a:solidFill>
                    <a:srgbClr val="FFFFFF"/>
                  </a:solidFill>
                  <a:latin typeface="Sigmar One"/>
                </a:rPr>
                <a:t>với</a:t>
              </a:r>
              <a:r>
                <a:rPr lang="en-US" sz="2667" b="1" dirty="0">
                  <a:solidFill>
                    <a:srgbClr val="FFFFFF"/>
                  </a:solidFill>
                  <a:latin typeface="Sigmar One"/>
                </a:rPr>
                <a:t> </a:t>
              </a:r>
              <a:r>
                <a:rPr lang="en-US" sz="2667" b="1" dirty="0" err="1">
                  <a:solidFill>
                    <a:srgbClr val="FFFFFF"/>
                  </a:solidFill>
                  <a:latin typeface="Sigmar One"/>
                </a:rPr>
                <a:t>trò</a:t>
              </a:r>
              <a:r>
                <a:rPr lang="en-US" sz="2667" b="1" dirty="0">
                  <a:solidFill>
                    <a:srgbClr val="FFFFFF"/>
                  </a:solidFill>
                  <a:latin typeface="Sigmar One"/>
                </a:rPr>
                <a:t> </a:t>
              </a:r>
              <a:r>
                <a:rPr lang="en-US" sz="2667" b="1" dirty="0" err="1">
                  <a:solidFill>
                    <a:srgbClr val="FFFFFF"/>
                  </a:solidFill>
                  <a:latin typeface="Sigmar One"/>
                </a:rPr>
                <a:t>chơi</a:t>
              </a:r>
              <a:endParaRPr lang="en-US" sz="2667" b="1" dirty="0">
                <a:solidFill>
                  <a:srgbClr val="FFFFFF"/>
                </a:solidFill>
                <a:latin typeface="Sigmar O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014396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>
            <a:extLst>
              <a:ext uri="{FF2B5EF4-FFF2-40B4-BE49-F238E27FC236}">
                <a16:creationId xmlns:a16="http://schemas.microsoft.com/office/drawing/2014/main" id="{2676B225-E0F2-4DFB-8DD3-351A731D8B5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339021">
            <a:off x="208633" y="2620098"/>
            <a:ext cx="2161811" cy="2107766"/>
          </a:xfrm>
          <a:prstGeom prst="rect">
            <a:avLst/>
          </a:prstGeom>
        </p:spPr>
      </p:pic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5D27581A-7E90-4862-B6A5-183EE566C4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92" y="240422"/>
            <a:ext cx="11599818" cy="6541142"/>
          </a:xfr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0CAAB12A-37F4-42DB-8F93-BFC5FBCBF9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19" y="85968"/>
            <a:ext cx="1424281" cy="133224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CEE157F-F975-4F0D-8346-69F2B4E3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361" y="1968566"/>
            <a:ext cx="7955280" cy="718622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đây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gì?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31058BD8-1582-493E-A3A0-D8BCFD7B5A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2D5A9C1-FFF0-4AEA-93EB-54FE883D631E}"/>
              </a:ext>
            </a:extLst>
          </p:cNvPr>
          <p:cNvSpPr txBox="1"/>
          <p:nvPr/>
        </p:nvSpPr>
        <p:spPr>
          <a:xfrm>
            <a:off x="6750051" y="4057651"/>
            <a:ext cx="1920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7">
            <a:extLst>
              <a:ext uri="{FF2B5EF4-FFF2-40B4-BE49-F238E27FC236}">
                <a16:creationId xmlns:a16="http://schemas.microsoft.com/office/drawing/2014/main" id="{8558E840-760F-4D38-8E75-7184BDC6A98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52860" y="3613135"/>
            <a:ext cx="2587814" cy="318010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B82C0B1-24FE-45E0-B3D6-7ACA28EC9B42}"/>
              </a:ext>
            </a:extLst>
          </p:cNvPr>
          <p:cNvSpPr txBox="1"/>
          <p:nvPr/>
        </p:nvSpPr>
        <p:spPr>
          <a:xfrm>
            <a:off x="6589310" y="3917559"/>
            <a:ext cx="49931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</a:t>
            </a:r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Hình tứ giác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04738D6-7517-42A8-A752-DC4443206C13}"/>
              </a:ext>
            </a:extLst>
          </p:cNvPr>
          <p:cNvSpPr txBox="1"/>
          <p:nvPr/>
        </p:nvSpPr>
        <p:spPr>
          <a:xfrm>
            <a:off x="6567525" y="4641048"/>
            <a:ext cx="3089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Hình vuông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199D13-84DD-4ED2-8588-BBF40795FA58}"/>
              </a:ext>
            </a:extLst>
          </p:cNvPr>
          <p:cNvSpPr txBox="1"/>
          <p:nvPr/>
        </p:nvSpPr>
        <p:spPr>
          <a:xfrm>
            <a:off x="6589310" y="3092371"/>
            <a:ext cx="38820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Hình tam giác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6C5C50-8B87-82A8-08AD-75821E8C1BB0}"/>
              </a:ext>
            </a:extLst>
          </p:cNvPr>
          <p:cNvSpPr txBox="1"/>
          <p:nvPr/>
        </p:nvSpPr>
        <p:spPr>
          <a:xfrm>
            <a:off x="4209864" y="2613867"/>
            <a:ext cx="269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AA3DB9-6104-0DAC-40C9-49E4AAA07906}"/>
              </a:ext>
            </a:extLst>
          </p:cNvPr>
          <p:cNvSpPr txBox="1"/>
          <p:nvPr/>
        </p:nvSpPr>
        <p:spPr>
          <a:xfrm>
            <a:off x="3092008" y="4576033"/>
            <a:ext cx="269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FD60469-B7B8-4063-FD84-8F488F50EAFC}"/>
              </a:ext>
            </a:extLst>
          </p:cNvPr>
          <p:cNvSpPr txBox="1"/>
          <p:nvPr/>
        </p:nvSpPr>
        <p:spPr>
          <a:xfrm>
            <a:off x="5399171" y="4576034"/>
            <a:ext cx="269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907DFEE-CE32-85D1-A108-037A1AA6A1F4}"/>
              </a:ext>
            </a:extLst>
          </p:cNvPr>
          <p:cNvCxnSpPr/>
          <p:nvPr/>
        </p:nvCxnSpPr>
        <p:spPr>
          <a:xfrm flipH="1">
            <a:off x="3496081" y="3086398"/>
            <a:ext cx="943889" cy="185552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043932C-19EA-0E69-1955-7DBFAF26B1AC}"/>
              </a:ext>
            </a:extLst>
          </p:cNvPr>
          <p:cNvCxnSpPr>
            <a:cxnSpLocks/>
          </p:cNvCxnSpPr>
          <p:nvPr/>
        </p:nvCxnSpPr>
        <p:spPr>
          <a:xfrm flipH="1">
            <a:off x="3496082" y="4924164"/>
            <a:ext cx="1846627" cy="1775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6A642EF-55AE-5C90-1C9E-20C917B36EB9}"/>
              </a:ext>
            </a:extLst>
          </p:cNvPr>
          <p:cNvCxnSpPr>
            <a:cxnSpLocks/>
          </p:cNvCxnSpPr>
          <p:nvPr/>
        </p:nvCxnSpPr>
        <p:spPr>
          <a:xfrm>
            <a:off x="4433147" y="3099782"/>
            <a:ext cx="892213" cy="182438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606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B992B7DD-81A7-4C20-920D-DB032B1424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848" y="159673"/>
            <a:ext cx="10821526" cy="635414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12417D5-AC24-4A1D-BB0E-F8C5CA164938}"/>
              </a:ext>
            </a:extLst>
          </p:cNvPr>
          <p:cNvSpPr txBox="1">
            <a:spLocks/>
          </p:cNvSpPr>
          <p:nvPr/>
        </p:nvSpPr>
        <p:spPr>
          <a:xfrm>
            <a:off x="2831649" y="1903878"/>
            <a:ext cx="7723713" cy="7186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8F695929-627F-44D9-92B2-54B297947C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A3AC9E6-D7E5-42D1-8E4A-9F3C37DCF05D}"/>
              </a:ext>
            </a:extLst>
          </p:cNvPr>
          <p:cNvSpPr txBox="1"/>
          <p:nvPr/>
        </p:nvSpPr>
        <p:spPr>
          <a:xfrm>
            <a:off x="6750051" y="4057650"/>
            <a:ext cx="1920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BD933BB4-6F09-4A6F-8C87-CE05AE1AB21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339021">
            <a:off x="679154" y="3738055"/>
            <a:ext cx="1495349" cy="1457965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7466839C-4F68-44C6-A022-9E1F4F552CC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7285" y="4057650"/>
            <a:ext cx="2290699" cy="28149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t="1246" r="3659" b="5225"/>
          <a:stretch/>
        </p:blipFill>
        <p:spPr>
          <a:xfrm>
            <a:off x="7015158" y="1570776"/>
            <a:ext cx="3461657" cy="190717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B82C0B1-24FE-45E0-B3D6-7ACA28EC9B42}"/>
              </a:ext>
            </a:extLst>
          </p:cNvPr>
          <p:cNvSpPr txBox="1"/>
          <p:nvPr/>
        </p:nvSpPr>
        <p:spPr>
          <a:xfrm>
            <a:off x="3677822" y="4255596"/>
            <a:ext cx="4993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</a:t>
            </a:r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Hình vuông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04738D6-7517-42A8-A752-DC4443206C13}"/>
              </a:ext>
            </a:extLst>
          </p:cNvPr>
          <p:cNvSpPr txBox="1"/>
          <p:nvPr/>
        </p:nvSpPr>
        <p:spPr>
          <a:xfrm>
            <a:off x="3677822" y="3537582"/>
            <a:ext cx="38690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Hình tam giác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9199D13-84DD-4ED2-8588-BBF40795FA58}"/>
              </a:ext>
            </a:extLst>
          </p:cNvPr>
          <p:cNvSpPr txBox="1"/>
          <p:nvPr/>
        </p:nvSpPr>
        <p:spPr>
          <a:xfrm>
            <a:off x="3664864" y="4946940"/>
            <a:ext cx="38820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Hình tứ giác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69923" y="1570776"/>
            <a:ext cx="3766688" cy="107721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 là hình gì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3200" dirty="0"/>
          </a:p>
        </p:txBody>
      </p:sp>
      <p:pic>
        <p:nvPicPr>
          <p:cNvPr id="14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66C78AE5-35DA-416B-B86A-4301B6C232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80" y="100044"/>
            <a:ext cx="1394183" cy="130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33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>
            <a:extLst>
              <a:ext uri="{FF2B5EF4-FFF2-40B4-BE49-F238E27FC236}">
                <a16:creationId xmlns:a16="http://schemas.microsoft.com/office/drawing/2014/main" id="{2676B225-E0F2-4DFB-8DD3-351A731D8B5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339021">
            <a:off x="208633" y="2620098"/>
            <a:ext cx="2161811" cy="2107766"/>
          </a:xfrm>
          <a:prstGeom prst="rect">
            <a:avLst/>
          </a:prstGeom>
        </p:spPr>
      </p:pic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5D27581A-7E90-4862-B6A5-183EE566C4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" y="240422"/>
            <a:ext cx="11639006" cy="6541142"/>
          </a:xfr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CEE157F-F975-4F0D-8346-69F2B4E3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2398" y="1558507"/>
            <a:ext cx="8632015" cy="1060098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tứ giác có mấy đỉnh, mấy cạnh, mấy góc?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31058BD8-1582-493E-A3A0-D8BCFD7B5A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2D5A9C1-FFF0-4AEA-93EB-54FE883D631E}"/>
              </a:ext>
            </a:extLst>
          </p:cNvPr>
          <p:cNvSpPr txBox="1"/>
          <p:nvPr/>
        </p:nvSpPr>
        <p:spPr>
          <a:xfrm>
            <a:off x="6750051" y="4057651"/>
            <a:ext cx="1920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7">
            <a:extLst>
              <a:ext uri="{FF2B5EF4-FFF2-40B4-BE49-F238E27FC236}">
                <a16:creationId xmlns:a16="http://schemas.microsoft.com/office/drawing/2014/main" id="{8558E840-760F-4D38-8E75-7184BDC6A98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52860" y="3613135"/>
            <a:ext cx="2587814" cy="318010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B82C0B1-24FE-45E0-B3D6-7ACA28EC9B42}"/>
              </a:ext>
            </a:extLst>
          </p:cNvPr>
          <p:cNvSpPr txBox="1"/>
          <p:nvPr/>
        </p:nvSpPr>
        <p:spPr>
          <a:xfrm>
            <a:off x="5896213" y="2859472"/>
            <a:ext cx="49931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Có 3 đỉnh, 3 cạnh, 3 góc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04738D6-7517-42A8-A752-DC4443206C13}"/>
              </a:ext>
            </a:extLst>
          </p:cNvPr>
          <p:cNvSpPr txBox="1"/>
          <p:nvPr/>
        </p:nvSpPr>
        <p:spPr>
          <a:xfrm>
            <a:off x="5924873" y="4527337"/>
            <a:ext cx="49644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Có 5 đỉnh, 5 cạnh, 5 góc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199D13-84DD-4ED2-8588-BBF40795FA58}"/>
              </a:ext>
            </a:extLst>
          </p:cNvPr>
          <p:cNvSpPr txBox="1"/>
          <p:nvPr/>
        </p:nvSpPr>
        <p:spPr>
          <a:xfrm>
            <a:off x="5896213" y="3697030"/>
            <a:ext cx="48519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Có 4 đỉnh, 4 cạnh, 4 góc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9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E3EBB59D-C5AB-40E8-B9BB-2DA436306FC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43" y="142728"/>
            <a:ext cx="1513588" cy="141577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9"/>
          <a:srcRect t="1246" r="3659" b="5225"/>
          <a:stretch/>
        </p:blipFill>
        <p:spPr>
          <a:xfrm>
            <a:off x="2831829" y="2743441"/>
            <a:ext cx="2612806" cy="190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88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F99F60-2DEC-4DEF-9300-E3C8E7CE95D2}"/>
              </a:ext>
            </a:extLst>
          </p:cNvPr>
          <p:cNvSpPr txBox="1"/>
          <p:nvPr/>
        </p:nvSpPr>
        <p:spPr>
          <a:xfrm>
            <a:off x="653627" y="2130211"/>
            <a:ext cx="2493855" cy="937022"/>
          </a:xfrm>
          <a:prstGeom prst="cloud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F99F60-2DEC-4DEF-9300-E3C8E7CE95D2}"/>
              </a:ext>
            </a:extLst>
          </p:cNvPr>
          <p:cNvSpPr txBox="1"/>
          <p:nvPr/>
        </p:nvSpPr>
        <p:spPr>
          <a:xfrm>
            <a:off x="3049944" y="1931807"/>
            <a:ext cx="784447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tam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giác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tứ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giác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nhật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vuông</a:t>
            </a:r>
            <a:r>
              <a:rPr kumimoji="0" lang="vi-VN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(Tiết 2)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F99F60-2DEC-4DEF-9300-E3C8E7CE95D2}"/>
              </a:ext>
            </a:extLst>
          </p:cNvPr>
          <p:cNvSpPr txBox="1"/>
          <p:nvPr/>
        </p:nvSpPr>
        <p:spPr>
          <a:xfrm>
            <a:off x="927947" y="793034"/>
            <a:ext cx="1052006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Toán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58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ình ảnh Mèo Dễ Thương đọc Sách động Vật PNG , Màu Xanh Da Trời, đáng Yêu,  Mèo Con PNG miễn phí tải tập tin PSDComment và Vector">
            <a:extLst>
              <a:ext uri="{FF2B5EF4-FFF2-40B4-BE49-F238E27FC236}">
                <a16:creationId xmlns:a16="http://schemas.microsoft.com/office/drawing/2014/main" id="{12350D59-44EA-7D1B-254A-7CFB86217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7557" y="1011657"/>
            <a:ext cx="5793696" cy="579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12081" y="1011657"/>
            <a:ext cx="525126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</a:p>
          <a:p>
            <a:pPr algn="ctr"/>
            <a:r>
              <a:rPr lang="vi-VN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chữ nhật, hình vuông</a:t>
            </a:r>
            <a:endParaRPr lang="en-US" sz="3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10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312EDB-73BB-1923-8514-92CD753A1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057" y="1320724"/>
            <a:ext cx="1762371" cy="22005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3C0B6C-5002-E5DA-3F50-A3606B681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3753" y="1320724"/>
            <a:ext cx="3458058" cy="22577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02737B-5468-91AF-552E-E6ADF03227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14300"/>
            <a:ext cx="2915057" cy="13336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3E15846-5C77-B59B-660A-9C7047552349}"/>
              </a:ext>
            </a:extLst>
          </p:cNvPr>
          <p:cNvSpPr txBox="1"/>
          <p:nvPr/>
        </p:nvSpPr>
        <p:spPr>
          <a:xfrm>
            <a:off x="2110680" y="3928307"/>
            <a:ext cx="76211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E15846-5C77-B59B-660A-9C7047552349}"/>
              </a:ext>
            </a:extLst>
          </p:cNvPr>
          <p:cNvSpPr txBox="1"/>
          <p:nvPr/>
        </p:nvSpPr>
        <p:spPr>
          <a:xfrm>
            <a:off x="2093261" y="4564033"/>
            <a:ext cx="76211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2439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1333</TotalTime>
  <Words>455</Words>
  <Application>Microsoft Office PowerPoint</Application>
  <PresentationFormat>Widescreen</PresentationFormat>
  <Paragraphs>62</Paragraphs>
  <Slides>21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Times New Roman</vt:lpstr>
      <vt:lpstr>Muli Regular Bold</vt:lpstr>
      <vt:lpstr>Sigmar One</vt:lpstr>
      <vt:lpstr>Nunito</vt:lpstr>
      <vt:lpstr>Calibri</vt:lpstr>
      <vt:lpstr>Tahoma</vt:lpstr>
      <vt:lpstr>Arial</vt:lpstr>
      <vt:lpstr>Calibri Light</vt:lpstr>
      <vt:lpstr>Office Theme</vt:lpstr>
      <vt:lpstr>PowerPoint Presentation</vt:lpstr>
      <vt:lpstr>PowerPoint Presentation</vt:lpstr>
      <vt:lpstr>PowerPoint Presentation</vt:lpstr>
      <vt:lpstr>  Em hãy cho biết hình dưới đây là hình gì?</vt:lpstr>
      <vt:lpstr>PowerPoint Presentation</vt:lpstr>
      <vt:lpstr>Hình tứ giác có mấy đỉnh, mấy cạnh, mấy góc?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Manh</dc:creator>
  <cp:lastModifiedBy>SURFACE</cp:lastModifiedBy>
  <cp:revision>85</cp:revision>
  <dcterms:created xsi:type="dcterms:W3CDTF">2022-03-30T08:39:23Z</dcterms:created>
  <dcterms:modified xsi:type="dcterms:W3CDTF">2024-11-03T15:03:53Z</dcterms:modified>
</cp:coreProperties>
</file>