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29"/>
  </p:notesMasterIdLst>
  <p:sldIdLst>
    <p:sldId id="257" r:id="rId4"/>
    <p:sldId id="256" r:id="rId5"/>
    <p:sldId id="267" r:id="rId6"/>
    <p:sldId id="283" r:id="rId7"/>
    <p:sldId id="295" r:id="rId8"/>
    <p:sldId id="260" r:id="rId9"/>
    <p:sldId id="262" r:id="rId10"/>
    <p:sldId id="303" r:id="rId11"/>
    <p:sldId id="285" r:id="rId12"/>
    <p:sldId id="316" r:id="rId13"/>
    <p:sldId id="314" r:id="rId14"/>
    <p:sldId id="300" r:id="rId15"/>
    <p:sldId id="317" r:id="rId16"/>
    <p:sldId id="318" r:id="rId17"/>
    <p:sldId id="312" r:id="rId18"/>
    <p:sldId id="299" r:id="rId19"/>
    <p:sldId id="304" r:id="rId20"/>
    <p:sldId id="315" r:id="rId21"/>
    <p:sldId id="259" r:id="rId22"/>
    <p:sldId id="263" r:id="rId23"/>
    <p:sldId id="261" r:id="rId24"/>
    <p:sldId id="258" r:id="rId25"/>
    <p:sldId id="294" r:id="rId26"/>
    <p:sldId id="266" r:id="rId27"/>
    <p:sldId id="30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49" autoAdjust="0"/>
    <p:restoredTop sz="94660"/>
  </p:normalViewPr>
  <p:slideViewPr>
    <p:cSldViewPr snapToGrid="0">
      <p:cViewPr varScale="1">
        <p:scale>
          <a:sx n="68" d="100"/>
          <a:sy n="68" d="100"/>
        </p:scale>
        <p:origin x="1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4CDAE-F1E8-4303-9203-0C40D5D67690}"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7BD19-A225-4BC7-80B2-1293338C0717}" type="slidenum">
              <a:rPr lang="en-US" smtClean="0"/>
              <a:t>‹#›</a:t>
            </a:fld>
            <a:endParaRPr lang="en-US"/>
          </a:p>
        </p:txBody>
      </p:sp>
    </p:spTree>
    <p:extLst>
      <p:ext uri="{BB962C8B-B14F-4D97-AF65-F5344CB8AC3E}">
        <p14:creationId xmlns:p14="http://schemas.microsoft.com/office/powerpoint/2010/main" val="3368729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0CA6D8-5A54-4F8C-8B12-34E44FAD3BF7}"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2371258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1872717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89368242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53581730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59738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18194630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5068178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80270582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4631375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6118589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34186135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99463632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1719104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46475164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1455346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22999113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36409973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88324267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5411186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52154289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99745621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557819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0CA6D8-5A54-4F8C-8B12-34E44FAD3BF7}"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64869290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20251494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97342085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59772067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63434412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CA6D8-5A54-4F8C-8B12-34E44FAD3BF7}"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22949287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CA6D8-5A54-4F8C-8B12-34E44FAD3BF7}" type="datetimeFigureOut">
              <a:rPr lang="en-US" smtClean="0"/>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65071977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CA6D8-5A54-4F8C-8B12-34E44FAD3BF7}" type="datetimeFigureOut">
              <a:rPr lang="en-US" smtClean="0"/>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58328243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CA6D8-5A54-4F8C-8B12-34E44FAD3BF7}" type="datetimeFigureOut">
              <a:rPr lang="en-US" smtClean="0"/>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08478451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35286089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0668500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9350B41-9479-4449-BB20-BD7B006F2D68}"/>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A6D8-5A54-4F8C-8B12-34E44FAD3BF7}" type="datetimeFigureOut">
              <a:rPr lang="en-US" smtClean="0"/>
              <a:t>11/14/2023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FBBE0-168F-4501-A11B-018673D61B28}" type="slidenum">
              <a:rPr lang="en-US" smtClean="0"/>
              <a:t>‹#›</a:t>
            </a:fld>
            <a:endParaRPr lang="en-US"/>
          </a:p>
        </p:txBody>
      </p:sp>
    </p:spTree>
    <p:extLst>
      <p:ext uri="{BB962C8B-B14F-4D97-AF65-F5344CB8AC3E}">
        <p14:creationId xmlns:p14="http://schemas.microsoft.com/office/powerpoint/2010/main" val="27313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787140C-9B30-4CB8-B262-323EB5957840}"/>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33083761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A342898-2C6C-4798-B279-4E9A6B4D2BAD}"/>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14528792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hoc10.vn/doc-sach/hoat-dong-trai-nghiem-4/1/409/57/" TargetMode="External"/><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hoat-dong-trai-nghiem-4/1/409/55/"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hoc10.vn/doc-sach/hoat-dong-trai-nghiem-4/1/409/57/" TargetMode="External"/><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hyperlink" Target="https://www.facebook.com/hoc10fb/"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hoc10.vn/doc-sach/hoat-dong-trai-nghiem-4/1/409/55/"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6843-273A-08D6-CD61-E6C8E1D5596D}"/>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a:solidFill>
                  <a:schemeClr val="bg1"/>
                </a:solidFill>
                <a:effectLst>
                  <a:outerShdw blurRad="38100" dist="38100" dir="2700000" algn="tl">
                    <a:srgbClr val="000000">
                      <a:alpha val="43137"/>
                    </a:srgbClr>
                  </a:outerShdw>
                </a:effectLst>
                <a:latin typeface="UTM Avo" panose="02040603050506020204" pitchFamily="18" charset="0"/>
              </a:rPr>
              <a:t>HĐTN </a:t>
            </a:r>
            <a:r>
              <a:rPr lang="vi-VN" sz="3600">
                <a:solidFill>
                  <a:schemeClr val="bg1"/>
                </a:solidFill>
                <a:effectLst>
                  <a:outerShdw blurRad="38100" dist="38100" dir="2700000" algn="tl">
                    <a:srgbClr val="000000">
                      <a:alpha val="43137"/>
                    </a:srgbClr>
                  </a:outerShdw>
                </a:effectLst>
                <a:latin typeface="UTM Avo" panose="02040603050506020204" pitchFamily="18" charset="0"/>
              </a:rPr>
              <a:t>4</a:t>
            </a:r>
            <a:endParaRPr lang="en-US" sz="3600"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3" name="Title 1">
            <a:extLst>
              <a:ext uri="{FF2B5EF4-FFF2-40B4-BE49-F238E27FC236}">
                <a16:creationId xmlns:a16="http://schemas.microsoft.com/office/drawing/2014/main" id="{97FBAA5C-831C-AECD-57F6-F82DE1C58BE1}"/>
              </a:ext>
            </a:extLst>
          </p:cNvPr>
          <p:cNvSpPr txBox="1">
            <a:spLocks/>
          </p:cNvSpPr>
          <p:nvPr/>
        </p:nvSpPr>
        <p:spPr>
          <a:xfrm>
            <a:off x="9063429" y="214971"/>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HĐTN 4</a:t>
            </a:r>
          </a:p>
        </p:txBody>
      </p:sp>
      <p:sp>
        <p:nvSpPr>
          <p:cNvPr id="7" name="Title 1">
            <a:extLst>
              <a:ext uri="{FF2B5EF4-FFF2-40B4-BE49-F238E27FC236}">
                <a16:creationId xmlns:a16="http://schemas.microsoft.com/office/drawing/2014/main" id="{1685EFF7-9552-2197-6BCC-DFC6E583F020}"/>
              </a:ext>
            </a:extLst>
          </p:cNvPr>
          <p:cNvSpPr txBox="1">
            <a:spLocks/>
          </p:cNvSpPr>
          <p:nvPr/>
        </p:nvSpPr>
        <p:spPr>
          <a:xfrm>
            <a:off x="0" y="2375113"/>
            <a:ext cx="12037255" cy="1655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600"/>
              </a:spcBef>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5: </a:t>
            </a:r>
          </a:p>
          <a:p>
            <a:pPr>
              <a:lnSpc>
                <a:spcPct val="100000"/>
              </a:lnSpc>
              <a:spcBef>
                <a:spcPts val="600"/>
              </a:spcBef>
            </a:pPr>
            <a:r>
              <a:rPr lang="en-US" sz="5200" b="1" dirty="0" err="1">
                <a:solidFill>
                  <a:srgbClr val="002060"/>
                </a:solidFill>
                <a:latin typeface="UTM Avo" panose="02040603050506020204" pitchFamily="18" charset="0"/>
              </a:rPr>
              <a:t>Nghề</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truyền</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thống</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quê</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hương</a:t>
            </a:r>
            <a:endParaRPr lang="en-US" sz="5200" b="1" dirty="0">
              <a:solidFill>
                <a:srgbClr val="002060"/>
              </a:solidFill>
              <a:latin typeface="UTM Avo" panose="02040603050506020204" pitchFamily="18" charset="0"/>
            </a:endParaRPr>
          </a:p>
        </p:txBody>
      </p:sp>
      <p:sp>
        <p:nvSpPr>
          <p:cNvPr id="8" name="Subtitle 2">
            <a:extLst>
              <a:ext uri="{FF2B5EF4-FFF2-40B4-BE49-F238E27FC236}">
                <a16:creationId xmlns:a16="http://schemas.microsoft.com/office/drawing/2014/main" id="{C56004DA-9F16-B86E-633B-B81BC68B713D}"/>
              </a:ext>
            </a:extLst>
          </p:cNvPr>
          <p:cNvSpPr txBox="1">
            <a:spLocks/>
          </p:cNvSpPr>
          <p:nvPr/>
        </p:nvSpPr>
        <p:spPr>
          <a:xfrm>
            <a:off x="1523999" y="4057994"/>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6000" b="1" dirty="0" err="1">
                <a:solidFill>
                  <a:srgbClr val="FF0000"/>
                </a:solidFill>
                <a:latin typeface="UTM Avo" panose="02040603050506020204" pitchFamily="18" charset="0"/>
              </a:rPr>
              <a:t>Tuần</a:t>
            </a:r>
            <a:r>
              <a:rPr lang="en-US" sz="6000" b="1" dirty="0">
                <a:solidFill>
                  <a:srgbClr val="FF0000"/>
                </a:solidFill>
                <a:latin typeface="UTM Avo" panose="02040603050506020204" pitchFamily="18" charset="0"/>
              </a:rPr>
              <a:t> 19</a:t>
            </a:r>
          </a:p>
        </p:txBody>
      </p:sp>
    </p:spTree>
    <p:extLst>
      <p:ext uri="{BB962C8B-B14F-4D97-AF65-F5344CB8AC3E}">
        <p14:creationId xmlns:p14="http://schemas.microsoft.com/office/powerpoint/2010/main" val="30110465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A2C254-B271-4625-A230-E619FC7D6085}"/>
              </a:ext>
            </a:extLst>
          </p:cNvPr>
          <p:cNvGrpSpPr/>
          <p:nvPr/>
        </p:nvGrpSpPr>
        <p:grpSpPr>
          <a:xfrm>
            <a:off x="609600" y="1317151"/>
            <a:ext cx="10651769" cy="1302163"/>
            <a:chOff x="609600" y="1317151"/>
            <a:chExt cx="10651769" cy="1302163"/>
          </a:xfrm>
        </p:grpSpPr>
        <p:sp>
          <p:nvSpPr>
            <p:cNvPr id="21" name="Line Callout 1 (Border and Accent Bar) 3">
              <a:extLst>
                <a:ext uri="{FF2B5EF4-FFF2-40B4-BE49-F238E27FC236}">
                  <a16:creationId xmlns:a16="http://schemas.microsoft.com/office/drawing/2014/main" id="{A7082945-E83C-4524-B621-67A6CB378710}"/>
                </a:ext>
              </a:extLst>
            </p:cNvPr>
            <p:cNvSpPr/>
            <p:nvPr/>
          </p:nvSpPr>
          <p:spPr>
            <a:xfrm>
              <a:off x="609600" y="1734140"/>
              <a:ext cx="10221686" cy="885174"/>
            </a:xfrm>
            <a:prstGeom prst="accentBorderCallout1">
              <a:avLst>
                <a:gd name="adj1" fmla="val 18750"/>
                <a:gd name="adj2" fmla="val -3127"/>
                <a:gd name="adj3" fmla="val 17954"/>
                <a:gd name="adj4" fmla="val -17509"/>
              </a:avLst>
            </a:prstGeom>
            <a:solidFill>
              <a:schemeClr val="bg1"/>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UTM Avo" panose="02040603050506020204" pitchFamily="18" charset="0"/>
                  <a:cs typeface="Arial" panose="020B0604020202020204" pitchFamily="34" charset="0"/>
                </a:rPr>
                <a:t>Gợi ý: </a:t>
              </a:r>
              <a:r>
                <a:rPr lang="vi-VN" sz="2400" dirty="0">
                  <a:solidFill>
                    <a:schemeClr val="tx1"/>
                  </a:solidFill>
                  <a:latin typeface="UTM Avo" panose="02040603050506020204" pitchFamily="18" charset="0"/>
                  <a:cs typeface="Arial" panose="020B0604020202020204" pitchFamily="34" charset="0"/>
                </a:rPr>
                <a:t>Những thứ mong muốn trong cuộc sống hàng ngày như:</a:t>
              </a:r>
            </a:p>
          </p:txBody>
        </p:sp>
        <p:pic>
          <p:nvPicPr>
            <p:cNvPr id="8" name="Picture 7" descr="Icon&#10;&#10;Description automatically generated">
              <a:extLst>
                <a:ext uri="{FF2B5EF4-FFF2-40B4-BE49-F238E27FC236}">
                  <a16:creationId xmlns:a16="http://schemas.microsoft.com/office/drawing/2014/main" id="{6C535EBF-28A1-40B8-81E3-4A2AC005BE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1203" y="1317151"/>
              <a:ext cx="860166" cy="860166"/>
            </a:xfrm>
            <a:prstGeom prst="rect">
              <a:avLst/>
            </a:prstGeom>
          </p:spPr>
        </p:pic>
      </p:grpSp>
      <p:sp>
        <p:nvSpPr>
          <p:cNvPr id="16" name="Rectangle: Rounded Corners 15">
            <a:extLst>
              <a:ext uri="{FF2B5EF4-FFF2-40B4-BE49-F238E27FC236}">
                <a16:creationId xmlns:a16="http://schemas.microsoft.com/office/drawing/2014/main" id="{8DD09C40-F3BD-44F0-B5A8-BAC3231EC24C}"/>
              </a:ext>
            </a:extLst>
          </p:cNvPr>
          <p:cNvSpPr/>
          <p:nvPr/>
        </p:nvSpPr>
        <p:spPr>
          <a:xfrm>
            <a:off x="1168400" y="2812087"/>
            <a:ext cx="4318000" cy="885174"/>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UTM Avo" panose="02040603050506020204" pitchFamily="18" charset="0"/>
                <a:cs typeface="Arial" panose="020B0604020202020204" pitchFamily="34" charset="0"/>
              </a:rPr>
              <a:t>Quần áo mới</a:t>
            </a:r>
            <a:endParaRPr lang="en-US" sz="2667" dirty="0">
              <a:solidFill>
                <a:schemeClr val="tx1"/>
              </a:solidFill>
              <a:latin typeface="UTM Avo" panose="02040603050506020204" pitchFamily="18"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ABDAE251-8461-47C0-A1D2-6E8E53BE1A1D}"/>
              </a:ext>
            </a:extLst>
          </p:cNvPr>
          <p:cNvSpPr/>
          <p:nvPr/>
        </p:nvSpPr>
        <p:spPr>
          <a:xfrm>
            <a:off x="6705601" y="2805042"/>
            <a:ext cx="4317999" cy="885174"/>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UTM Avo" panose="02040603050506020204" pitchFamily="18" charset="0"/>
                <a:cs typeface="Arial" panose="020B0604020202020204" pitchFamily="34" charset="0"/>
              </a:rPr>
              <a:t>Xe đẹp</a:t>
            </a:r>
            <a:endParaRPr lang="en-US" sz="2667" dirty="0">
              <a:solidFill>
                <a:schemeClr val="tx1"/>
              </a:solidFill>
              <a:latin typeface="UTM Avo" panose="02040603050506020204" pitchFamily="18" charset="0"/>
              <a:cs typeface="Arial" panose="020B0604020202020204" pitchFamily="34" charset="0"/>
            </a:endParaRPr>
          </a:p>
        </p:txBody>
      </p:sp>
      <p:pic>
        <p:nvPicPr>
          <p:cNvPr id="18" name="Picture 2" descr="Cách bảo quản quần áo luôn mới và bền lâu trong thời gian dài">
            <a:extLst>
              <a:ext uri="{FF2B5EF4-FFF2-40B4-BE49-F238E27FC236}">
                <a16:creationId xmlns:a16="http://schemas.microsoft.com/office/drawing/2014/main" id="{3BE94020-AC75-41D8-A97A-825C506B6D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6253" y="3952938"/>
            <a:ext cx="4463605" cy="2335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4" descr="12 ôtô đẹp nhất 2020 - VnExpress">
            <a:extLst>
              <a:ext uri="{FF2B5EF4-FFF2-40B4-BE49-F238E27FC236}">
                <a16:creationId xmlns:a16="http://schemas.microsoft.com/office/drawing/2014/main" id="{65B76AB2-E921-4959-8D92-F3AA757AEF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890034"/>
            <a:ext cx="4013200" cy="2406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391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32D64329-18D0-4749-886F-6D06AA63B5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914" t="38319"/>
          <a:stretch>
            <a:fillRect/>
          </a:stretch>
        </p:blipFill>
        <p:spPr>
          <a:xfrm rot="10800000">
            <a:off x="2250831" y="1986356"/>
            <a:ext cx="9939425" cy="4871644"/>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E8236CAF-9BDF-4530-8E45-C6883A748ADE}"/>
              </a:ext>
            </a:extLst>
          </p:cNvPr>
          <p:cNvPicPr>
            <a:picLocks noChangeAspect="1"/>
          </p:cNvPicPr>
          <p:nvPr/>
        </p:nvPicPr>
        <p:blipFill rotWithShape="1">
          <a:blip r:embed="rId5">
            <a:extLst>
              <a:ext uri="{28A0092B-C50C-407E-A947-70E740481C1C}">
                <a14:useLocalDpi xmlns:a14="http://schemas.microsoft.com/office/drawing/2010/main" val="0"/>
              </a:ext>
            </a:extLst>
          </a:blip>
          <a:srcRect t="26331"/>
          <a:stretch/>
        </p:blipFill>
        <p:spPr>
          <a:xfrm rot="20184090">
            <a:off x="1773551" y="1376639"/>
            <a:ext cx="4846243" cy="2657589"/>
          </a:xfrm>
          <a:prstGeom prst="rect">
            <a:avLst/>
          </a:prstGeom>
        </p:spPr>
      </p:pic>
      <p:sp>
        <p:nvSpPr>
          <p:cNvPr id="9" name="TextBox 8">
            <a:extLst>
              <a:ext uri="{FF2B5EF4-FFF2-40B4-BE49-F238E27FC236}">
                <a16:creationId xmlns:a16="http://schemas.microsoft.com/office/drawing/2014/main" id="{530B90C0-B0E6-4D28-B46D-F0C79DC9CA5B}"/>
              </a:ext>
            </a:extLst>
          </p:cNvPr>
          <p:cNvSpPr txBox="1"/>
          <p:nvPr/>
        </p:nvSpPr>
        <p:spPr>
          <a:xfrm>
            <a:off x="4771376" y="4137261"/>
            <a:ext cx="6800981" cy="1939826"/>
          </a:xfrm>
          <a:prstGeom prst="rect">
            <a:avLst/>
          </a:prstGeom>
          <a:noFill/>
        </p:spPr>
        <p:txBody>
          <a:bodyPr wrap="square" rtlCol="0">
            <a:spAutoFit/>
          </a:bodyPr>
          <a:lstStyle/>
          <a:p>
            <a:pPr algn="just">
              <a:lnSpc>
                <a:spcPct val="150000"/>
              </a:lnSpc>
            </a:pPr>
            <a:r>
              <a:rPr lang="vi-VN" sz="2800" dirty="0">
                <a:latin typeface="UTM Avo" panose="02040603050506020204" pitchFamily="18" charset="0"/>
                <a:cs typeface="Arial" panose="020B0604020202020204" pitchFamily="34" charset="0"/>
              </a:rPr>
              <a:t>Sau khi các nhóm tranh luận xong, mỗi em hãy bình chọn đội chơi có phần tranh luận ấn tượng. </a:t>
            </a:r>
          </a:p>
        </p:txBody>
      </p:sp>
    </p:spTree>
    <p:extLst>
      <p:ext uri="{BB962C8B-B14F-4D97-AF65-F5344CB8AC3E}">
        <p14:creationId xmlns:p14="http://schemas.microsoft.com/office/powerpoint/2010/main" val="1578449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72DC79FC-15AA-4BA1-9BC8-13CA8D4D30B5}"/>
              </a:ext>
            </a:extLst>
          </p:cNvPr>
          <p:cNvSpPr/>
          <p:nvPr/>
        </p:nvSpPr>
        <p:spPr>
          <a:xfrm>
            <a:off x="3925270" y="1945892"/>
            <a:ext cx="7957422" cy="4073908"/>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endParaRPr lang="en-US" sz="800"/>
          </a:p>
        </p:txBody>
      </p:sp>
      <p:sp>
        <p:nvSpPr>
          <p:cNvPr id="9" name="TextBox 8">
            <a:extLst>
              <a:ext uri="{FF2B5EF4-FFF2-40B4-BE49-F238E27FC236}">
                <a16:creationId xmlns:a16="http://schemas.microsoft.com/office/drawing/2014/main" id="{DD28BE4E-FF4D-43D6-B59F-F302956D6541}"/>
              </a:ext>
            </a:extLst>
          </p:cNvPr>
          <p:cNvSpPr txBox="1"/>
          <p:nvPr/>
        </p:nvSpPr>
        <p:spPr>
          <a:xfrm>
            <a:off x="4093663" y="2115998"/>
            <a:ext cx="7391321" cy="3720314"/>
          </a:xfrm>
          <a:prstGeom prst="rect">
            <a:avLst/>
          </a:prstGeom>
          <a:noFill/>
        </p:spPr>
        <p:txBody>
          <a:bodyPr wrap="square">
            <a:spAutoFit/>
          </a:bodyPr>
          <a:lstStyle/>
          <a:p>
            <a:pPr marL="381019" indent="-381019" algn="just">
              <a:lnSpc>
                <a:spcPct val="150000"/>
              </a:lnSpc>
              <a:buFont typeface="Courier New" panose="02070309020205020404" pitchFamily="49" charset="0"/>
              <a:buChar char="o"/>
            </a:pPr>
            <a:r>
              <a:rPr lang="vi-VN" sz="2000" b="1" dirty="0">
                <a:latin typeface="UTM Avo" panose="02040603050506020204" pitchFamily="18" charset="0"/>
                <a:cs typeface="Arial" panose="020B0604020202020204" pitchFamily="34" charset="0"/>
              </a:rPr>
              <a:t>Những thứ cần</a:t>
            </a:r>
            <a:r>
              <a:rPr lang="vi-VN" sz="2000" dirty="0">
                <a:latin typeface="UTM Avo" panose="02040603050506020204" pitchFamily="18" charset="0"/>
                <a:cs typeface="Arial" panose="020B0604020202020204" pitchFamily="34" charset="0"/>
              </a:rPr>
              <a:t> là những thứ ta phải có để tồn tại, để đảm bảo cuộc sống, những thứ chúng ta thực sự không thể thiếu. </a:t>
            </a:r>
          </a:p>
          <a:p>
            <a:pPr marL="381019" indent="-381019" algn="just">
              <a:lnSpc>
                <a:spcPct val="150000"/>
              </a:lnSpc>
              <a:buFont typeface="Courier New" panose="02070309020205020404" pitchFamily="49" charset="0"/>
              <a:buChar char="o"/>
            </a:pPr>
            <a:r>
              <a:rPr lang="vi-VN" sz="2000" b="1" dirty="0">
                <a:latin typeface="UTM Avo" panose="02040603050506020204" pitchFamily="18" charset="0"/>
                <a:cs typeface="Arial" panose="020B0604020202020204" pitchFamily="34" charset="0"/>
              </a:rPr>
              <a:t>Những thứ muốn</a:t>
            </a:r>
            <a:r>
              <a:rPr lang="vi-VN" sz="2000" dirty="0">
                <a:latin typeface="UTM Avo" panose="02040603050506020204" pitchFamily="18" charset="0"/>
                <a:cs typeface="Arial" panose="020B0604020202020204" pitchFamily="34" charset="0"/>
              </a:rPr>
              <a:t> là những thứ chúng ta mong muốn có được để cuộc sống thú vị hơn, nhưng không phải bắt buộc có thì mới tồn tại được. </a:t>
            </a:r>
          </a:p>
          <a:p>
            <a:pPr marL="381019" indent="-381019" algn="just">
              <a:lnSpc>
                <a:spcPct val="150000"/>
              </a:lnSpc>
              <a:buFont typeface="Courier New" panose="02070309020205020404" pitchFamily="49" charset="0"/>
              <a:buChar char="o"/>
            </a:pPr>
            <a:r>
              <a:rPr lang="vi-VN" sz="2000" dirty="0">
                <a:latin typeface="UTM Avo" panose="02040603050506020204" pitchFamily="18" charset="0"/>
                <a:cs typeface="Arial" panose="020B0604020202020204" pitchFamily="34" charset="0"/>
              </a:rPr>
              <a:t>Chúng ta hãy phân biệt rõ những thứ cần và muốn trong cuộc sống hằng ngày các em nhé!</a:t>
            </a:r>
          </a:p>
        </p:txBody>
      </p:sp>
      <p:grpSp>
        <p:nvGrpSpPr>
          <p:cNvPr id="10" name="Group 6">
            <a:extLst>
              <a:ext uri="{FF2B5EF4-FFF2-40B4-BE49-F238E27FC236}">
                <a16:creationId xmlns:a16="http://schemas.microsoft.com/office/drawing/2014/main" id="{C3938865-3161-45FB-8B6F-9F1BBAE5EA07}"/>
              </a:ext>
            </a:extLst>
          </p:cNvPr>
          <p:cNvGrpSpPr/>
          <p:nvPr/>
        </p:nvGrpSpPr>
        <p:grpSpPr>
          <a:xfrm>
            <a:off x="634888" y="1833724"/>
            <a:ext cx="3181619" cy="3190551"/>
            <a:chOff x="0" y="0"/>
            <a:chExt cx="812800" cy="812800"/>
          </a:xfrm>
        </p:grpSpPr>
        <p:sp>
          <p:nvSpPr>
            <p:cNvPr id="11" name="Freeform 7">
              <a:extLst>
                <a:ext uri="{FF2B5EF4-FFF2-40B4-BE49-F238E27FC236}">
                  <a16:creationId xmlns:a16="http://schemas.microsoft.com/office/drawing/2014/main" id="{5D23B8FC-0EEA-4CDE-AA6B-C17337365923}"/>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endParaRPr lang="en-US" sz="800"/>
            </a:p>
          </p:txBody>
        </p:sp>
        <p:sp>
          <p:nvSpPr>
            <p:cNvPr id="14" name="TextBox 8">
              <a:extLst>
                <a:ext uri="{FF2B5EF4-FFF2-40B4-BE49-F238E27FC236}">
                  <a16:creationId xmlns:a16="http://schemas.microsoft.com/office/drawing/2014/main" id="{B92CC97B-59C2-4E43-92F9-AA6EC4E39029}"/>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800"/>
            </a:p>
          </p:txBody>
        </p:sp>
      </p:grpSp>
      <p:sp>
        <p:nvSpPr>
          <p:cNvPr id="15" name="TextBox 14">
            <a:extLst>
              <a:ext uri="{FF2B5EF4-FFF2-40B4-BE49-F238E27FC236}">
                <a16:creationId xmlns:a16="http://schemas.microsoft.com/office/drawing/2014/main" id="{85090ABE-72F6-451F-9CD0-D88BFB79D4D3}"/>
              </a:ext>
            </a:extLst>
          </p:cNvPr>
          <p:cNvSpPr txBox="1"/>
          <p:nvPr/>
        </p:nvSpPr>
        <p:spPr>
          <a:xfrm>
            <a:off x="526121" y="3075853"/>
            <a:ext cx="3290386" cy="707886"/>
          </a:xfrm>
          <a:prstGeom prst="rect">
            <a:avLst/>
          </a:prstGeom>
          <a:noFill/>
          <a:ln>
            <a:noFill/>
          </a:ln>
        </p:spPr>
        <p:txBody>
          <a:bodyPr wrap="square" rtlCol="0">
            <a:spAutoFit/>
          </a:bodyPr>
          <a:lstStyle/>
          <a:p>
            <a:pPr algn="ctr"/>
            <a:r>
              <a:rPr lang="en-US" sz="4000" b="1">
                <a:solidFill>
                  <a:schemeClr val="bg1"/>
                </a:solidFill>
                <a:latin typeface="UTM Avo" panose="02040603050506020204" pitchFamily="18" charset="0"/>
                <a:cs typeface="Arial" panose="020B0604020202020204" pitchFamily="34" charset="0"/>
              </a:rPr>
              <a:t>KẾT LUẬN</a:t>
            </a:r>
            <a:endParaRPr lang="en-US" sz="4000" b="1" dirty="0">
              <a:solidFill>
                <a:schemeClr val="bg1"/>
              </a:solidFill>
              <a:latin typeface="UTM Avo" panose="02040603050506020204" pitchFamily="18" charset="0"/>
              <a:cs typeface="Arial" panose="020B0604020202020204" pitchFamily="34" charset="0"/>
            </a:endParaRPr>
          </a:p>
        </p:txBody>
      </p:sp>
      <p:pic>
        <p:nvPicPr>
          <p:cNvPr id="16" name="Picture 9">
            <a:extLst>
              <a:ext uri="{FF2B5EF4-FFF2-40B4-BE49-F238E27FC236}">
                <a16:creationId xmlns:a16="http://schemas.microsoft.com/office/drawing/2014/main" id="{C9CBAC2C-BD05-4999-9D71-7B2910BFFF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064" y="3976155"/>
            <a:ext cx="2103277" cy="2363233"/>
          </a:xfrm>
          <a:prstGeom prst="rect">
            <a:avLst/>
          </a:prstGeom>
        </p:spPr>
      </p:pic>
    </p:spTree>
    <p:extLst>
      <p:ext uri="{BB962C8B-B14F-4D97-AF65-F5344CB8AC3E}">
        <p14:creationId xmlns:p14="http://schemas.microsoft.com/office/powerpoint/2010/main" val="4178152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barn(outVertical)">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barn(outVertical)">
                                      <p:cBhvr>
                                        <p:cTn id="26" dur="500"/>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barn(outVertical)">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uiExpand="1" build="p"/>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19">
            <a:extLst>
              <a:ext uri="{FF2B5EF4-FFF2-40B4-BE49-F238E27FC236}">
                <a16:creationId xmlns:a16="http://schemas.microsoft.com/office/drawing/2014/main" id="{29B45A24-9C9C-4CE2-A65A-D25F95BF4CF5}"/>
              </a:ext>
            </a:extLst>
          </p:cNvPr>
          <p:cNvSpPr txBox="1"/>
          <p:nvPr/>
        </p:nvSpPr>
        <p:spPr>
          <a:xfrm>
            <a:off x="243238" y="1486390"/>
            <a:ext cx="11705523" cy="482055"/>
          </a:xfrm>
          <a:prstGeom prst="rect">
            <a:avLst/>
          </a:prstGeom>
        </p:spPr>
        <p:txBody>
          <a:bodyPr wrap="square" lIns="0" tIns="0" rIns="0" bIns="0" rtlCol="0" anchor="t">
            <a:spAutoFit/>
          </a:bodyPr>
          <a:lstStyle/>
          <a:p>
            <a:pPr algn="ctr">
              <a:lnSpc>
                <a:spcPct val="150000"/>
              </a:lnSpc>
            </a:pPr>
            <a:r>
              <a:rPr lang="vi-VN" sz="2400" b="1" cap="all" dirty="0">
                <a:latin typeface="UTM Avo" panose="02040603050506020204" pitchFamily="18" charset="0"/>
                <a:cs typeface="Arial" panose="020B0604020202020204" pitchFamily="34" charset="0"/>
              </a:rPr>
              <a:t>HOẠT ĐỘNG 2: THỰC HÀNH LỰA CHỌN MẶT HÀNG PHÙ HỢP</a:t>
            </a:r>
          </a:p>
        </p:txBody>
      </p:sp>
      <p:grpSp>
        <p:nvGrpSpPr>
          <p:cNvPr id="11" name="Group 10">
            <a:extLst>
              <a:ext uri="{FF2B5EF4-FFF2-40B4-BE49-F238E27FC236}">
                <a16:creationId xmlns:a16="http://schemas.microsoft.com/office/drawing/2014/main" id="{D86D5977-BC51-4659-AAFD-36A3D174446C}"/>
              </a:ext>
            </a:extLst>
          </p:cNvPr>
          <p:cNvGrpSpPr/>
          <p:nvPr/>
        </p:nvGrpSpPr>
        <p:grpSpPr>
          <a:xfrm>
            <a:off x="443881" y="1968445"/>
            <a:ext cx="11362283" cy="1250201"/>
            <a:chOff x="-190356" y="2203525"/>
            <a:chExt cx="17043425" cy="1875302"/>
          </a:xfrm>
        </p:grpSpPr>
        <p:sp>
          <p:nvSpPr>
            <p:cNvPr id="12" name="TextBox 11">
              <a:extLst>
                <a:ext uri="{FF2B5EF4-FFF2-40B4-BE49-F238E27FC236}">
                  <a16:creationId xmlns:a16="http://schemas.microsoft.com/office/drawing/2014/main" id="{93071D72-586C-483C-891B-3D528D26C88F}"/>
                </a:ext>
              </a:extLst>
            </p:cNvPr>
            <p:cNvSpPr txBox="1"/>
            <p:nvPr/>
          </p:nvSpPr>
          <p:spPr>
            <a:xfrm>
              <a:off x="1302531" y="2203525"/>
              <a:ext cx="15550538" cy="1875302"/>
            </a:xfrm>
            <a:prstGeom prst="roundRect">
              <a:avLst/>
            </a:prstGeom>
            <a:no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a:solidFill>
                    <a:srgbClr val="C00000"/>
                  </a:solidFill>
                  <a:latin typeface="UTM Avo" panose="02040603050506020204" pitchFamily="18" charset="0"/>
                  <a:cs typeface="Arial" panose="020B0604020202020204" pitchFamily="34" charset="0"/>
                </a:rPr>
                <a:t>HOẠT ĐỘNG NHÓM: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nhóm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tình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huống</a:t>
              </a:r>
              <a:r>
                <a:rPr lang="en-US" sz="2400" dirty="0">
                  <a:latin typeface="UTM Avo" panose="02040603050506020204" pitchFamily="18" charset="0"/>
                  <a:cs typeface="Arial" panose="020B0604020202020204" pitchFamily="34" charset="0"/>
                </a:rPr>
                <a:t> </a:t>
              </a:r>
              <a:r>
                <a:rPr lang="en-US" sz="2400" i="1" dirty="0">
                  <a:latin typeface="UTM Avo" panose="02040603050506020204" pitchFamily="18" charset="0"/>
                  <a:cs typeface="Arial" panose="020B0604020202020204" pitchFamily="34" charset="0"/>
                </a:rPr>
                <a:t>(SGK – tr.56)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thảo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luận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về</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xử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tình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huống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theo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hình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thức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đóng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vai</a:t>
              </a:r>
              <a:r>
                <a:rPr lang="en-US" sz="2400" dirty="0">
                  <a:latin typeface="UTM Avo" panose="02040603050506020204" pitchFamily="18"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pic>
          <p:nvPicPr>
            <p:cNvPr id="13" name="Picture 9">
              <a:extLst>
                <a:ext uri="{FF2B5EF4-FFF2-40B4-BE49-F238E27FC236}">
                  <a16:creationId xmlns:a16="http://schemas.microsoft.com/office/drawing/2014/main" id="{FEB18CF4-6D6A-4A68-ADD0-B673FCF01E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0356" y="2374357"/>
              <a:ext cx="1492887" cy="1677401"/>
            </a:xfrm>
            <a:prstGeom prst="rect">
              <a:avLst/>
            </a:prstGeom>
          </p:spPr>
        </p:pic>
      </p:grpSp>
      <p:sp>
        <p:nvSpPr>
          <p:cNvPr id="14" name="Rectangle: Rounded Corners 13">
            <a:extLst>
              <a:ext uri="{FF2B5EF4-FFF2-40B4-BE49-F238E27FC236}">
                <a16:creationId xmlns:a16="http://schemas.microsoft.com/office/drawing/2014/main" id="{DD44E714-E325-45FB-869E-7BEC88B69CB1}"/>
              </a:ext>
            </a:extLst>
          </p:cNvPr>
          <p:cNvSpPr/>
          <p:nvPr/>
        </p:nvSpPr>
        <p:spPr>
          <a:xfrm>
            <a:off x="704751" y="3332534"/>
            <a:ext cx="10840545" cy="2399491"/>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chemeClr val="tx1"/>
                </a:solidFill>
                <a:latin typeface="UTM Avo" panose="02040603050506020204" pitchFamily="18" charset="0"/>
                <a:cs typeface="Arial" panose="020B0604020202020204" pitchFamily="34" charset="0"/>
              </a:rPr>
              <a:t>Tình huống 1: </a:t>
            </a:r>
            <a:r>
              <a:rPr lang="vi-VN" sz="2400" dirty="0">
                <a:solidFill>
                  <a:schemeClr val="tx1"/>
                </a:solidFill>
                <a:latin typeface="UTM Avo" panose="02040603050506020204" pitchFamily="18" charset="0"/>
                <a:cs typeface="Arial" panose="020B0604020202020204" pitchFamily="34" charset="0"/>
              </a:rPr>
              <a:t>Mẹ cho hai anh em Thắng và Ngân một số tiền đi mua đồ dùng học tập. Tại cửa hàng, em Ngân muốn mua bộ đồ chơi nấu ăn. Nếu mua bộ đồ chơi cho em sẽ không đủ tiền mua đồ dùng học tập. Thắng băn khoăn chưa biết làm như thế nào.</a:t>
            </a:r>
          </a:p>
        </p:txBody>
      </p:sp>
      <p:grpSp>
        <p:nvGrpSpPr>
          <p:cNvPr id="15" name="Group 14">
            <a:extLst>
              <a:ext uri="{FF2B5EF4-FFF2-40B4-BE49-F238E27FC236}">
                <a16:creationId xmlns:a16="http://schemas.microsoft.com/office/drawing/2014/main" id="{E00A6656-124F-4EA7-8CC1-E738BBA27B56}"/>
              </a:ext>
            </a:extLst>
          </p:cNvPr>
          <p:cNvGrpSpPr/>
          <p:nvPr/>
        </p:nvGrpSpPr>
        <p:grpSpPr>
          <a:xfrm>
            <a:off x="1828800" y="5863959"/>
            <a:ext cx="9311431" cy="596900"/>
            <a:chOff x="844440" y="6004538"/>
            <a:chExt cx="13967146" cy="895350"/>
          </a:xfrm>
        </p:grpSpPr>
        <p:pic>
          <p:nvPicPr>
            <p:cNvPr id="16" name="Graphic 15" descr="Back with solid fill">
              <a:extLst>
                <a:ext uri="{FF2B5EF4-FFF2-40B4-BE49-F238E27FC236}">
                  <a16:creationId xmlns:a16="http://schemas.microsoft.com/office/drawing/2014/main" id="{FD9D26BF-99B7-4429-8085-3C92538405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44440" y="6004538"/>
              <a:ext cx="1193800" cy="895350"/>
            </a:xfrm>
            <a:prstGeom prst="rect">
              <a:avLst/>
            </a:prstGeom>
          </p:spPr>
        </p:pic>
        <p:sp>
          <p:nvSpPr>
            <p:cNvPr id="17" name="TextBox 16">
              <a:extLst>
                <a:ext uri="{FF2B5EF4-FFF2-40B4-BE49-F238E27FC236}">
                  <a16:creationId xmlns:a16="http://schemas.microsoft.com/office/drawing/2014/main" id="{F0E41D1F-2ECE-4122-823C-A84994C63521}"/>
                </a:ext>
              </a:extLst>
            </p:cNvPr>
            <p:cNvSpPr txBox="1"/>
            <p:nvPr/>
          </p:nvSpPr>
          <p:spPr>
            <a:xfrm>
              <a:off x="2180317" y="6129047"/>
              <a:ext cx="12631269" cy="692498"/>
            </a:xfrm>
            <a:prstGeom prst="rect">
              <a:avLst/>
            </a:prstGeom>
            <a:noFill/>
          </p:spPr>
          <p:txBody>
            <a:bodyPr wrap="square">
              <a:spAutoFit/>
            </a:bodyPr>
            <a:lstStyle/>
            <a:p>
              <a:pPr algn="just"/>
              <a:r>
                <a:rPr lang="vi-VN" sz="2400" b="1" dirty="0">
                  <a:latin typeface="UTM Avo" panose="02040603050506020204" pitchFamily="18" charset="0"/>
                  <a:cs typeface="Arial" panose="020B0604020202020204" pitchFamily="34" charset="0"/>
                </a:rPr>
                <a:t>Nếu là Thắng, em sẽ làm gì?</a:t>
              </a:r>
            </a:p>
          </p:txBody>
        </p:sp>
      </p:grpSp>
    </p:spTree>
    <p:extLst>
      <p:ext uri="{BB962C8B-B14F-4D97-AF65-F5344CB8AC3E}">
        <p14:creationId xmlns:p14="http://schemas.microsoft.com/office/powerpoint/2010/main" val="304837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86D5977-BC51-4659-AAFD-36A3D174446C}"/>
              </a:ext>
            </a:extLst>
          </p:cNvPr>
          <p:cNvGrpSpPr/>
          <p:nvPr/>
        </p:nvGrpSpPr>
        <p:grpSpPr>
          <a:xfrm>
            <a:off x="443881" y="1739845"/>
            <a:ext cx="11362283" cy="1250201"/>
            <a:chOff x="-190356" y="2203525"/>
            <a:chExt cx="17043425" cy="1875302"/>
          </a:xfrm>
        </p:grpSpPr>
        <p:sp>
          <p:nvSpPr>
            <p:cNvPr id="12" name="TextBox 11">
              <a:extLst>
                <a:ext uri="{FF2B5EF4-FFF2-40B4-BE49-F238E27FC236}">
                  <a16:creationId xmlns:a16="http://schemas.microsoft.com/office/drawing/2014/main" id="{93071D72-586C-483C-891B-3D528D26C88F}"/>
                </a:ext>
              </a:extLst>
            </p:cNvPr>
            <p:cNvSpPr txBox="1"/>
            <p:nvPr/>
          </p:nvSpPr>
          <p:spPr>
            <a:xfrm>
              <a:off x="1302531" y="2203525"/>
              <a:ext cx="15550538" cy="1875302"/>
            </a:xfrm>
            <a:prstGeom prst="roundRect">
              <a:avLst/>
            </a:prstGeom>
            <a:no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a:solidFill>
                    <a:srgbClr val="C00000"/>
                  </a:solidFill>
                  <a:latin typeface="UTM Avo" panose="02040603050506020204" pitchFamily="18" charset="0"/>
                  <a:cs typeface="Arial" panose="020B0604020202020204" pitchFamily="34" charset="0"/>
                </a:rPr>
                <a:t>HOẠT ĐỘNG NHÓM: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nhóm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tình</a:t>
              </a:r>
              <a:r>
                <a:rPr lang="en-US" sz="2400"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huống</a:t>
              </a:r>
              <a:r>
                <a:rPr lang="en-US" sz="2400" i="1" dirty="0">
                  <a:latin typeface="UTM Avo" panose="02040603050506020204" pitchFamily="18" charset="0"/>
                  <a:cs typeface="Arial" panose="020B0604020202020204" pitchFamily="34" charset="0"/>
                </a:rPr>
                <a:t> (SGK – tr.56)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thảo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luận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về</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xử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tình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huống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theo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hình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thức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đóng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vai</a:t>
              </a:r>
              <a:r>
                <a:rPr lang="en-US" sz="2400" dirty="0">
                  <a:latin typeface="UTM Avo" panose="02040603050506020204" pitchFamily="18"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pic>
          <p:nvPicPr>
            <p:cNvPr id="13" name="Picture 9">
              <a:extLst>
                <a:ext uri="{FF2B5EF4-FFF2-40B4-BE49-F238E27FC236}">
                  <a16:creationId xmlns:a16="http://schemas.microsoft.com/office/drawing/2014/main" id="{FEB18CF4-6D6A-4A68-ADD0-B673FCF01E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0356" y="2374357"/>
              <a:ext cx="1492887" cy="1677401"/>
            </a:xfrm>
            <a:prstGeom prst="rect">
              <a:avLst/>
            </a:prstGeom>
          </p:spPr>
        </p:pic>
      </p:grpSp>
      <p:sp>
        <p:nvSpPr>
          <p:cNvPr id="14" name="Rectangle: Rounded Corners 13">
            <a:extLst>
              <a:ext uri="{FF2B5EF4-FFF2-40B4-BE49-F238E27FC236}">
                <a16:creationId xmlns:a16="http://schemas.microsoft.com/office/drawing/2014/main" id="{DD44E714-E325-45FB-869E-7BEC88B69CB1}"/>
              </a:ext>
            </a:extLst>
          </p:cNvPr>
          <p:cNvSpPr/>
          <p:nvPr/>
        </p:nvSpPr>
        <p:spPr>
          <a:xfrm>
            <a:off x="704751" y="3103934"/>
            <a:ext cx="10840545" cy="2399491"/>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chemeClr val="tx1"/>
                </a:solidFill>
                <a:latin typeface="UTM Avo" panose="02040603050506020204" pitchFamily="18" charset="0"/>
                <a:cs typeface="Arial" panose="020B0604020202020204" pitchFamily="34" charset="0"/>
              </a:rPr>
              <a:t>Tình huống 2: </a:t>
            </a:r>
            <a:r>
              <a:rPr lang="vi-VN" sz="2400" dirty="0">
                <a:solidFill>
                  <a:schemeClr val="tx1"/>
                </a:solidFill>
                <a:latin typeface="UTM Avo" panose="02040603050506020204" pitchFamily="18" charset="0"/>
                <a:cs typeface="Arial" panose="020B0604020202020204" pitchFamily="34" charset="0"/>
              </a:rPr>
              <a:t>Thủy cầm số tiền tiết kiệm được đi mua quà sinh nhật cho em trai. Đến cửa hàng, Thủy thấy một chiếc ô tô đồ chơi rất đẹp, đúng loại em trai mình thích. Nhưng giá của món đồ chơi đó vượt quá số tiền Thủy có.</a:t>
            </a:r>
          </a:p>
        </p:txBody>
      </p:sp>
      <p:grpSp>
        <p:nvGrpSpPr>
          <p:cNvPr id="15" name="Group 14">
            <a:extLst>
              <a:ext uri="{FF2B5EF4-FFF2-40B4-BE49-F238E27FC236}">
                <a16:creationId xmlns:a16="http://schemas.microsoft.com/office/drawing/2014/main" id="{E00A6656-124F-4EA7-8CC1-E738BBA27B56}"/>
              </a:ext>
            </a:extLst>
          </p:cNvPr>
          <p:cNvGrpSpPr/>
          <p:nvPr/>
        </p:nvGrpSpPr>
        <p:grpSpPr>
          <a:xfrm>
            <a:off x="1828800" y="5635359"/>
            <a:ext cx="9311431" cy="596900"/>
            <a:chOff x="844440" y="6004538"/>
            <a:chExt cx="13967146" cy="895350"/>
          </a:xfrm>
        </p:grpSpPr>
        <p:pic>
          <p:nvPicPr>
            <p:cNvPr id="16" name="Graphic 15" descr="Back with solid fill">
              <a:extLst>
                <a:ext uri="{FF2B5EF4-FFF2-40B4-BE49-F238E27FC236}">
                  <a16:creationId xmlns:a16="http://schemas.microsoft.com/office/drawing/2014/main" id="{FD9D26BF-99B7-4429-8085-3C92538405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44440" y="6004538"/>
              <a:ext cx="1193800" cy="895350"/>
            </a:xfrm>
            <a:prstGeom prst="rect">
              <a:avLst/>
            </a:prstGeom>
          </p:spPr>
        </p:pic>
        <p:sp>
          <p:nvSpPr>
            <p:cNvPr id="17" name="TextBox 16">
              <a:extLst>
                <a:ext uri="{FF2B5EF4-FFF2-40B4-BE49-F238E27FC236}">
                  <a16:creationId xmlns:a16="http://schemas.microsoft.com/office/drawing/2014/main" id="{F0E41D1F-2ECE-4122-823C-A84994C63521}"/>
                </a:ext>
              </a:extLst>
            </p:cNvPr>
            <p:cNvSpPr txBox="1"/>
            <p:nvPr/>
          </p:nvSpPr>
          <p:spPr>
            <a:xfrm>
              <a:off x="2180317" y="6129047"/>
              <a:ext cx="12631269" cy="692498"/>
            </a:xfrm>
            <a:prstGeom prst="rect">
              <a:avLst/>
            </a:prstGeom>
            <a:noFill/>
          </p:spPr>
          <p:txBody>
            <a:bodyPr wrap="square">
              <a:spAutoFit/>
            </a:bodyPr>
            <a:lstStyle/>
            <a:p>
              <a:pPr algn="just"/>
              <a:r>
                <a:rPr lang="vi-VN" sz="2400" b="1">
                  <a:latin typeface="UTM Avo" panose="02040603050506020204" pitchFamily="18" charset="0"/>
                  <a:cs typeface="Arial" panose="020B0604020202020204" pitchFamily="34" charset="0"/>
                </a:rPr>
                <a:t>Nếu là Thủy, em sẽ làm gì?</a:t>
              </a:r>
            </a:p>
          </p:txBody>
        </p:sp>
      </p:grpSp>
    </p:spTree>
    <p:extLst>
      <p:ext uri="{BB962C8B-B14F-4D97-AF65-F5344CB8AC3E}">
        <p14:creationId xmlns:p14="http://schemas.microsoft.com/office/powerpoint/2010/main" val="1380371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D95E90-1380-4E14-B246-1CCE1B08333C}"/>
              </a:ext>
            </a:extLst>
          </p:cNvPr>
          <p:cNvSpPr txBox="1"/>
          <p:nvPr/>
        </p:nvSpPr>
        <p:spPr>
          <a:xfrm>
            <a:off x="1787323" y="1432955"/>
            <a:ext cx="8529909" cy="502766"/>
          </a:xfrm>
          <a:prstGeom prst="rect">
            <a:avLst/>
          </a:prstGeom>
          <a:noFill/>
        </p:spPr>
        <p:txBody>
          <a:bodyPr wrap="square">
            <a:spAutoFit/>
          </a:bodyPr>
          <a:lstStyle/>
          <a:p>
            <a:pPr algn="ctr"/>
            <a:r>
              <a:rPr lang="vi-VN" sz="2667" b="1">
                <a:solidFill>
                  <a:sysClr val="windowText" lastClr="000000"/>
                </a:solidFill>
                <a:latin typeface="UTM Avo" panose="02040603050506020204" pitchFamily="18" charset="0"/>
                <a:ea typeface="Calibri" panose="020F0502020204030204" pitchFamily="34" charset="0"/>
                <a:cs typeface="Arial" panose="020B0604020202020204" pitchFamily="34" charset="0"/>
              </a:rPr>
              <a:t>GỢI Ý TRẢ LỜI</a:t>
            </a:r>
          </a:p>
        </p:txBody>
      </p:sp>
      <p:grpSp>
        <p:nvGrpSpPr>
          <p:cNvPr id="4" name="Group 3">
            <a:extLst>
              <a:ext uri="{FF2B5EF4-FFF2-40B4-BE49-F238E27FC236}">
                <a16:creationId xmlns:a16="http://schemas.microsoft.com/office/drawing/2014/main" id="{ECDD13F2-FB45-4161-B039-74216085C084}"/>
              </a:ext>
            </a:extLst>
          </p:cNvPr>
          <p:cNvGrpSpPr/>
          <p:nvPr/>
        </p:nvGrpSpPr>
        <p:grpSpPr>
          <a:xfrm>
            <a:off x="501624" y="1209152"/>
            <a:ext cx="5225009" cy="5281091"/>
            <a:chOff x="752436" y="1728002"/>
            <a:chExt cx="7837514" cy="7921637"/>
          </a:xfrm>
        </p:grpSpPr>
        <p:grpSp>
          <p:nvGrpSpPr>
            <p:cNvPr id="5" name="Group 4">
              <a:extLst>
                <a:ext uri="{FF2B5EF4-FFF2-40B4-BE49-F238E27FC236}">
                  <a16:creationId xmlns:a16="http://schemas.microsoft.com/office/drawing/2014/main" id="{77880B5D-278B-4D39-A675-C46CA932034E}"/>
                </a:ext>
              </a:extLst>
            </p:cNvPr>
            <p:cNvGrpSpPr/>
            <p:nvPr/>
          </p:nvGrpSpPr>
          <p:grpSpPr>
            <a:xfrm>
              <a:off x="752436" y="1728002"/>
              <a:ext cx="7837514" cy="6787347"/>
              <a:chOff x="1306487" y="2882196"/>
              <a:chExt cx="7837514" cy="6787347"/>
            </a:xfrm>
          </p:grpSpPr>
          <p:grpSp>
            <p:nvGrpSpPr>
              <p:cNvPr id="7" name="Group 6">
                <a:extLst>
                  <a:ext uri="{FF2B5EF4-FFF2-40B4-BE49-F238E27FC236}">
                    <a16:creationId xmlns:a16="http://schemas.microsoft.com/office/drawing/2014/main" id="{DA7C040E-33DE-461B-9738-ECB2B85F927A}"/>
                  </a:ext>
                </a:extLst>
              </p:cNvPr>
              <p:cNvGrpSpPr/>
              <p:nvPr/>
            </p:nvGrpSpPr>
            <p:grpSpPr>
              <a:xfrm>
                <a:off x="1306487" y="2882196"/>
                <a:ext cx="7837514" cy="6787347"/>
                <a:chOff x="1190071" y="3817854"/>
                <a:chExt cx="4567244" cy="5806248"/>
              </a:xfrm>
            </p:grpSpPr>
            <p:grpSp>
              <p:nvGrpSpPr>
                <p:cNvPr id="9" name="Group 6">
                  <a:extLst>
                    <a:ext uri="{FF2B5EF4-FFF2-40B4-BE49-F238E27FC236}">
                      <a16:creationId xmlns:a16="http://schemas.microsoft.com/office/drawing/2014/main" id="{196E337F-75A2-426D-B3B0-E907ACB66D7E}"/>
                    </a:ext>
                  </a:extLst>
                </p:cNvPr>
                <p:cNvGrpSpPr/>
                <p:nvPr/>
              </p:nvGrpSpPr>
              <p:grpSpPr>
                <a:xfrm>
                  <a:off x="1190071" y="4219186"/>
                  <a:ext cx="4567244" cy="5404916"/>
                  <a:chOff x="0" y="-76200"/>
                  <a:chExt cx="1428675" cy="1690706"/>
                </a:xfrm>
              </p:grpSpPr>
              <p:sp>
                <p:nvSpPr>
                  <p:cNvPr id="14" name="Freeform 7">
                    <a:extLst>
                      <a:ext uri="{FF2B5EF4-FFF2-40B4-BE49-F238E27FC236}">
                        <a16:creationId xmlns:a16="http://schemas.microsoft.com/office/drawing/2014/main" id="{AD4A798B-7BC3-47EB-86C4-D3E42073B803}"/>
                      </a:ext>
                    </a:extLst>
                  </p:cNvPr>
                  <p:cNvSpPr/>
                  <p:nvPr/>
                </p:nvSpPr>
                <p:spPr>
                  <a:xfrm>
                    <a:off x="0" y="169324"/>
                    <a:ext cx="1428675" cy="1445182"/>
                  </a:xfrm>
                  <a:custGeom>
                    <a:avLst/>
                    <a:gdLst/>
                    <a:ahLst/>
                    <a:cxnLst/>
                    <a:rect l="l" t="t" r="r" b="b"/>
                    <a:pathLst>
                      <a:path w="1428675" h="1397938">
                        <a:moveTo>
                          <a:pt x="86450" y="0"/>
                        </a:moveTo>
                        <a:lnTo>
                          <a:pt x="1342225" y="0"/>
                        </a:lnTo>
                        <a:cubicBezTo>
                          <a:pt x="1365153" y="0"/>
                          <a:pt x="1387142" y="9108"/>
                          <a:pt x="1403355" y="25321"/>
                        </a:cubicBezTo>
                        <a:cubicBezTo>
                          <a:pt x="1419567" y="41533"/>
                          <a:pt x="1428675" y="63522"/>
                          <a:pt x="1428675" y="86450"/>
                        </a:cubicBezTo>
                        <a:lnTo>
                          <a:pt x="1428675" y="1311488"/>
                        </a:lnTo>
                        <a:cubicBezTo>
                          <a:pt x="1428675" y="1334416"/>
                          <a:pt x="1419567" y="1356405"/>
                          <a:pt x="1403355" y="1372618"/>
                        </a:cubicBezTo>
                        <a:cubicBezTo>
                          <a:pt x="1387142" y="1388830"/>
                          <a:pt x="1365153" y="1397938"/>
                          <a:pt x="1342225" y="1397938"/>
                        </a:cubicBezTo>
                        <a:lnTo>
                          <a:pt x="86450" y="1397938"/>
                        </a:lnTo>
                        <a:cubicBezTo>
                          <a:pt x="63522" y="1397938"/>
                          <a:pt x="41533" y="1388830"/>
                          <a:pt x="25321" y="1372618"/>
                        </a:cubicBezTo>
                        <a:cubicBezTo>
                          <a:pt x="9108" y="1356405"/>
                          <a:pt x="0" y="1334416"/>
                          <a:pt x="0" y="1311488"/>
                        </a:cubicBezTo>
                        <a:lnTo>
                          <a:pt x="0" y="86450"/>
                        </a:lnTo>
                        <a:cubicBezTo>
                          <a:pt x="0" y="63522"/>
                          <a:pt x="9108" y="41533"/>
                          <a:pt x="25321" y="25321"/>
                        </a:cubicBezTo>
                        <a:cubicBezTo>
                          <a:pt x="41533" y="9108"/>
                          <a:pt x="63522" y="0"/>
                          <a:pt x="86450" y="0"/>
                        </a:cubicBezTo>
                        <a:close/>
                      </a:path>
                    </a:pathLst>
                  </a:custGeom>
                  <a:solidFill>
                    <a:srgbClr val="FEFDF8"/>
                  </a:solidFill>
                </p:spPr>
                <p:txBody>
                  <a:bodyPr/>
                  <a:lstStyle/>
                  <a:p>
                    <a:endParaRPr lang="en-US" sz="700"/>
                  </a:p>
                </p:txBody>
              </p:sp>
              <p:sp>
                <p:nvSpPr>
                  <p:cNvPr id="15" name="TextBox 8">
                    <a:extLst>
                      <a:ext uri="{FF2B5EF4-FFF2-40B4-BE49-F238E27FC236}">
                        <a16:creationId xmlns:a16="http://schemas.microsoft.com/office/drawing/2014/main" id="{1E1B215B-DDA2-4D85-98A0-0E5C801098F4}"/>
                      </a:ext>
                    </a:extLst>
                  </p:cNvPr>
                  <p:cNvSpPr txBox="1"/>
                  <p:nvPr/>
                </p:nvSpPr>
                <p:spPr>
                  <a:xfrm>
                    <a:off x="0" y="-76200"/>
                    <a:ext cx="812800" cy="889000"/>
                  </a:xfrm>
                  <a:prstGeom prst="rect">
                    <a:avLst/>
                  </a:prstGeom>
                </p:spPr>
                <p:txBody>
                  <a:bodyPr lIns="33867" tIns="33867" rIns="33867" bIns="33867" rtlCol="0" anchor="ctr"/>
                  <a:lstStyle/>
                  <a:p>
                    <a:pPr algn="ctr">
                      <a:lnSpc>
                        <a:spcPts val="1773"/>
                      </a:lnSpc>
                    </a:pPr>
                    <a:endParaRPr sz="700"/>
                  </a:p>
                </p:txBody>
              </p:sp>
            </p:grpSp>
            <p:sp>
              <p:nvSpPr>
                <p:cNvPr id="13" name="TextBox 13">
                  <a:extLst>
                    <a:ext uri="{FF2B5EF4-FFF2-40B4-BE49-F238E27FC236}">
                      <a16:creationId xmlns:a16="http://schemas.microsoft.com/office/drawing/2014/main" id="{CC2E367E-6B73-4176-8584-F0EFB7C8CDED}"/>
                    </a:ext>
                  </a:extLst>
                </p:cNvPr>
                <p:cNvSpPr txBox="1"/>
                <p:nvPr/>
              </p:nvSpPr>
              <p:spPr>
                <a:xfrm>
                  <a:off x="1686938" y="3817854"/>
                  <a:ext cx="2598390" cy="2841987"/>
                </a:xfrm>
                <a:prstGeom prst="rect">
                  <a:avLst/>
                </a:prstGeom>
              </p:spPr>
              <p:txBody>
                <a:bodyPr lIns="33867" tIns="33867" rIns="33867" bIns="33867" rtlCol="0" anchor="ctr"/>
                <a:lstStyle/>
                <a:p>
                  <a:pPr algn="ctr">
                    <a:lnSpc>
                      <a:spcPts val="1773"/>
                    </a:lnSpc>
                  </a:pPr>
                  <a:endParaRPr sz="700"/>
                </a:p>
              </p:txBody>
            </p:sp>
          </p:grpSp>
          <p:sp>
            <p:nvSpPr>
              <p:cNvPr id="8" name="TextBox 7">
                <a:extLst>
                  <a:ext uri="{FF2B5EF4-FFF2-40B4-BE49-F238E27FC236}">
                    <a16:creationId xmlns:a16="http://schemas.microsoft.com/office/drawing/2014/main" id="{5998B49C-E560-4D32-B8A2-686E7F24681B}"/>
                  </a:ext>
                </a:extLst>
              </p:cNvPr>
              <p:cNvSpPr txBox="1"/>
              <p:nvPr/>
            </p:nvSpPr>
            <p:spPr>
              <a:xfrm>
                <a:off x="1681945" y="4539437"/>
                <a:ext cx="7086599" cy="3356978"/>
              </a:xfrm>
              <a:prstGeom prst="rect">
                <a:avLst/>
              </a:prstGeom>
              <a:noFill/>
            </p:spPr>
            <p:txBody>
              <a:bodyPr wrap="square">
                <a:spAutoFit/>
              </a:bodyPr>
              <a:lstStyle/>
              <a:p>
                <a:pPr algn="just">
                  <a:lnSpc>
                    <a:spcPct val="150000"/>
                  </a:lnSpc>
                  <a:spcBef>
                    <a:spcPts val="67"/>
                  </a:spcBef>
                  <a:spcAft>
                    <a:spcPts val="67"/>
                  </a:spcAft>
                </a:pP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Tình</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huống</a:t>
                </a:r>
                <a:r>
                  <a:rPr lang="vi-VN"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1</a:t>
                </a:r>
                <a:r>
                  <a:rPr lang="vi-VN"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2400" dirty="0">
                    <a:latin typeface="UTM Avo" panose="02040603050506020204" pitchFamily="18" charset="0"/>
                    <a:cs typeface="Arial" panose="020B0604020202020204" pitchFamily="34" charset="0"/>
                  </a:rPr>
                  <a:t>Nếu là Thắng, em sẽ ưu tiên mua đồ dùng học tập trước, khi có đủ tiền sẽ mua bộ đồ chơi sau.</a:t>
                </a:r>
                <a:endParaRPr lang="vi-VN"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6" name="Picture 5" descr="A child sitting at a table with money&#10;&#10;Description automatically generated">
              <a:extLst>
                <a:ext uri="{FF2B5EF4-FFF2-40B4-BE49-F238E27FC236}">
                  <a16:creationId xmlns:a16="http://schemas.microsoft.com/office/drawing/2014/main" id="{B38807C4-1CCF-4E60-8811-EFBB69979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0812" y="6613210"/>
              <a:ext cx="4422625" cy="3036429"/>
            </a:xfrm>
            <a:prstGeom prst="rect">
              <a:avLst/>
            </a:prstGeom>
          </p:spPr>
        </p:pic>
      </p:grpSp>
      <p:grpSp>
        <p:nvGrpSpPr>
          <p:cNvPr id="16" name="Group 15">
            <a:extLst>
              <a:ext uri="{FF2B5EF4-FFF2-40B4-BE49-F238E27FC236}">
                <a16:creationId xmlns:a16="http://schemas.microsoft.com/office/drawing/2014/main" id="{4575A366-89D1-4E5C-855F-EDECF40820D7}"/>
              </a:ext>
            </a:extLst>
          </p:cNvPr>
          <p:cNvGrpSpPr/>
          <p:nvPr/>
        </p:nvGrpSpPr>
        <p:grpSpPr>
          <a:xfrm>
            <a:off x="6418956" y="1206578"/>
            <a:ext cx="5225009" cy="5258835"/>
            <a:chOff x="9628433" y="1724141"/>
            <a:chExt cx="7837514" cy="7888253"/>
          </a:xfrm>
        </p:grpSpPr>
        <p:grpSp>
          <p:nvGrpSpPr>
            <p:cNvPr id="17" name="Group 16">
              <a:extLst>
                <a:ext uri="{FF2B5EF4-FFF2-40B4-BE49-F238E27FC236}">
                  <a16:creationId xmlns:a16="http://schemas.microsoft.com/office/drawing/2014/main" id="{CCD03E7B-C240-46D9-8E70-C4FE4A55E2C6}"/>
                </a:ext>
              </a:extLst>
            </p:cNvPr>
            <p:cNvGrpSpPr/>
            <p:nvPr/>
          </p:nvGrpSpPr>
          <p:grpSpPr>
            <a:xfrm>
              <a:off x="9628433" y="1724141"/>
              <a:ext cx="7837514" cy="6787347"/>
              <a:chOff x="1306487" y="2882197"/>
              <a:chExt cx="7837514" cy="6787347"/>
            </a:xfrm>
          </p:grpSpPr>
          <p:grpSp>
            <p:nvGrpSpPr>
              <p:cNvPr id="19" name="Group 18">
                <a:extLst>
                  <a:ext uri="{FF2B5EF4-FFF2-40B4-BE49-F238E27FC236}">
                    <a16:creationId xmlns:a16="http://schemas.microsoft.com/office/drawing/2014/main" id="{EE137608-B70D-44CF-9D5B-A73D869FC248}"/>
                  </a:ext>
                </a:extLst>
              </p:cNvPr>
              <p:cNvGrpSpPr/>
              <p:nvPr/>
            </p:nvGrpSpPr>
            <p:grpSpPr>
              <a:xfrm>
                <a:off x="1306487" y="2882197"/>
                <a:ext cx="7837514" cy="6787347"/>
                <a:chOff x="1190071" y="3817854"/>
                <a:chExt cx="4567244" cy="5806247"/>
              </a:xfrm>
            </p:grpSpPr>
            <p:grpSp>
              <p:nvGrpSpPr>
                <p:cNvPr id="21" name="Group 6">
                  <a:extLst>
                    <a:ext uri="{FF2B5EF4-FFF2-40B4-BE49-F238E27FC236}">
                      <a16:creationId xmlns:a16="http://schemas.microsoft.com/office/drawing/2014/main" id="{E8D1C1A3-A609-4427-BB12-C1E0A0DEEE1A}"/>
                    </a:ext>
                  </a:extLst>
                </p:cNvPr>
                <p:cNvGrpSpPr/>
                <p:nvPr/>
              </p:nvGrpSpPr>
              <p:grpSpPr>
                <a:xfrm>
                  <a:off x="1190071" y="4219186"/>
                  <a:ext cx="4567244" cy="5404915"/>
                  <a:chOff x="0" y="-76200"/>
                  <a:chExt cx="1428675" cy="1690706"/>
                </a:xfrm>
              </p:grpSpPr>
              <p:sp>
                <p:nvSpPr>
                  <p:cNvPr id="25" name="Freeform 7">
                    <a:extLst>
                      <a:ext uri="{FF2B5EF4-FFF2-40B4-BE49-F238E27FC236}">
                        <a16:creationId xmlns:a16="http://schemas.microsoft.com/office/drawing/2014/main" id="{31E5565F-BACB-429C-BC6E-A8DEBAB704EB}"/>
                      </a:ext>
                    </a:extLst>
                  </p:cNvPr>
                  <p:cNvSpPr/>
                  <p:nvPr/>
                </p:nvSpPr>
                <p:spPr>
                  <a:xfrm>
                    <a:off x="0" y="170357"/>
                    <a:ext cx="1428675" cy="1444149"/>
                  </a:xfrm>
                  <a:custGeom>
                    <a:avLst/>
                    <a:gdLst/>
                    <a:ahLst/>
                    <a:cxnLst/>
                    <a:rect l="l" t="t" r="r" b="b"/>
                    <a:pathLst>
                      <a:path w="1428675" h="1397938">
                        <a:moveTo>
                          <a:pt x="86450" y="0"/>
                        </a:moveTo>
                        <a:lnTo>
                          <a:pt x="1342225" y="0"/>
                        </a:lnTo>
                        <a:cubicBezTo>
                          <a:pt x="1365153" y="0"/>
                          <a:pt x="1387142" y="9108"/>
                          <a:pt x="1403355" y="25321"/>
                        </a:cubicBezTo>
                        <a:cubicBezTo>
                          <a:pt x="1419567" y="41533"/>
                          <a:pt x="1428675" y="63522"/>
                          <a:pt x="1428675" y="86450"/>
                        </a:cubicBezTo>
                        <a:lnTo>
                          <a:pt x="1428675" y="1311488"/>
                        </a:lnTo>
                        <a:cubicBezTo>
                          <a:pt x="1428675" y="1334416"/>
                          <a:pt x="1419567" y="1356405"/>
                          <a:pt x="1403355" y="1372618"/>
                        </a:cubicBezTo>
                        <a:cubicBezTo>
                          <a:pt x="1387142" y="1388830"/>
                          <a:pt x="1365153" y="1397938"/>
                          <a:pt x="1342225" y="1397938"/>
                        </a:cubicBezTo>
                        <a:lnTo>
                          <a:pt x="86450" y="1397938"/>
                        </a:lnTo>
                        <a:cubicBezTo>
                          <a:pt x="63522" y="1397938"/>
                          <a:pt x="41533" y="1388830"/>
                          <a:pt x="25321" y="1372618"/>
                        </a:cubicBezTo>
                        <a:cubicBezTo>
                          <a:pt x="9108" y="1356405"/>
                          <a:pt x="0" y="1334416"/>
                          <a:pt x="0" y="1311488"/>
                        </a:cubicBezTo>
                        <a:lnTo>
                          <a:pt x="0" y="86450"/>
                        </a:lnTo>
                        <a:cubicBezTo>
                          <a:pt x="0" y="63522"/>
                          <a:pt x="9108" y="41533"/>
                          <a:pt x="25321" y="25321"/>
                        </a:cubicBezTo>
                        <a:cubicBezTo>
                          <a:pt x="41533" y="9108"/>
                          <a:pt x="63522" y="0"/>
                          <a:pt x="86450" y="0"/>
                        </a:cubicBezTo>
                        <a:close/>
                      </a:path>
                    </a:pathLst>
                  </a:custGeom>
                  <a:solidFill>
                    <a:srgbClr val="FEFDF8"/>
                  </a:solidFill>
                </p:spPr>
                <p:txBody>
                  <a:bodyPr/>
                  <a:lstStyle/>
                  <a:p>
                    <a:endParaRPr lang="en-US" sz="700"/>
                  </a:p>
                </p:txBody>
              </p:sp>
              <p:sp>
                <p:nvSpPr>
                  <p:cNvPr id="26" name="TextBox 8">
                    <a:extLst>
                      <a:ext uri="{FF2B5EF4-FFF2-40B4-BE49-F238E27FC236}">
                        <a16:creationId xmlns:a16="http://schemas.microsoft.com/office/drawing/2014/main" id="{2493B4F9-A169-4006-BB18-D93C260BC17D}"/>
                      </a:ext>
                    </a:extLst>
                  </p:cNvPr>
                  <p:cNvSpPr txBox="1"/>
                  <p:nvPr/>
                </p:nvSpPr>
                <p:spPr>
                  <a:xfrm>
                    <a:off x="0" y="-76200"/>
                    <a:ext cx="812800" cy="889000"/>
                  </a:xfrm>
                  <a:prstGeom prst="rect">
                    <a:avLst/>
                  </a:prstGeom>
                </p:spPr>
                <p:txBody>
                  <a:bodyPr lIns="33867" tIns="33867" rIns="33867" bIns="33867" rtlCol="0" anchor="ctr"/>
                  <a:lstStyle/>
                  <a:p>
                    <a:pPr algn="ctr">
                      <a:lnSpc>
                        <a:spcPts val="1773"/>
                      </a:lnSpc>
                    </a:pPr>
                    <a:endParaRPr sz="700"/>
                  </a:p>
                </p:txBody>
              </p:sp>
            </p:grpSp>
            <p:sp>
              <p:nvSpPr>
                <p:cNvPr id="24" name="TextBox 13">
                  <a:extLst>
                    <a:ext uri="{FF2B5EF4-FFF2-40B4-BE49-F238E27FC236}">
                      <a16:creationId xmlns:a16="http://schemas.microsoft.com/office/drawing/2014/main" id="{83D8098F-0D3C-4414-883D-687D7372B52D}"/>
                    </a:ext>
                  </a:extLst>
                </p:cNvPr>
                <p:cNvSpPr txBox="1"/>
                <p:nvPr/>
              </p:nvSpPr>
              <p:spPr>
                <a:xfrm>
                  <a:off x="1686938" y="3817854"/>
                  <a:ext cx="2598390" cy="2841987"/>
                </a:xfrm>
                <a:prstGeom prst="rect">
                  <a:avLst/>
                </a:prstGeom>
              </p:spPr>
              <p:txBody>
                <a:bodyPr lIns="33867" tIns="33867" rIns="33867" bIns="33867" rtlCol="0" anchor="ctr"/>
                <a:lstStyle/>
                <a:p>
                  <a:pPr algn="ctr">
                    <a:lnSpc>
                      <a:spcPts val="1773"/>
                    </a:lnSpc>
                  </a:pPr>
                  <a:endParaRPr sz="700"/>
                </a:p>
              </p:txBody>
            </p:sp>
          </p:grpSp>
          <p:sp>
            <p:nvSpPr>
              <p:cNvPr id="20" name="TextBox 19">
                <a:extLst>
                  <a:ext uri="{FF2B5EF4-FFF2-40B4-BE49-F238E27FC236}">
                    <a16:creationId xmlns:a16="http://schemas.microsoft.com/office/drawing/2014/main" id="{9178BF0B-08EC-43A2-A5DC-4E20D5C20773}"/>
                  </a:ext>
                </a:extLst>
              </p:cNvPr>
              <p:cNvSpPr txBox="1"/>
              <p:nvPr/>
            </p:nvSpPr>
            <p:spPr>
              <a:xfrm>
                <a:off x="1939307" y="4543299"/>
                <a:ext cx="6571872" cy="3356978"/>
              </a:xfrm>
              <a:prstGeom prst="rect">
                <a:avLst/>
              </a:prstGeom>
              <a:noFill/>
            </p:spPr>
            <p:txBody>
              <a:bodyPr wrap="square">
                <a:spAutoFit/>
              </a:bodyPr>
              <a:lstStyle/>
              <a:p>
                <a:pPr algn="just">
                  <a:lnSpc>
                    <a:spcPct val="150000"/>
                  </a:lnSpc>
                  <a:spcBef>
                    <a:spcPts val="67"/>
                  </a:spcBef>
                  <a:spcAft>
                    <a:spcPts val="67"/>
                  </a:spcAft>
                </a:pP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Tình</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huống</a:t>
                </a:r>
                <a:r>
                  <a:rPr lang="vi-VN"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2</a:t>
                </a:r>
                <a:r>
                  <a:rPr lang="vi-VN"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2400" dirty="0">
                    <a:latin typeface="UTM Avo" panose="02040603050506020204" pitchFamily="18" charset="0"/>
                    <a:cs typeface="Arial" panose="020B0604020202020204" pitchFamily="34" charset="0"/>
                  </a:rPr>
                  <a:t>Thủy có thể tiết kiệm tiền và mua cho em trai món đồ yêu thích vào dịp khác.</a:t>
                </a:r>
                <a:endParaRPr lang="vi-VN"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7" descr="A cartoon of a child waving at a toy store&#10;&#10;Description automatically generated">
              <a:extLst>
                <a:ext uri="{FF2B5EF4-FFF2-40B4-BE49-F238E27FC236}">
                  <a16:creationId xmlns:a16="http://schemas.microsoft.com/office/drawing/2014/main" id="{33A5B7A7-EB04-4D77-83AB-2555CAB4C0FF}"/>
                </a:ext>
              </a:extLst>
            </p:cNvPr>
            <p:cNvPicPr>
              <a:picLocks noChangeAspect="1"/>
            </p:cNvPicPr>
            <p:nvPr/>
          </p:nvPicPr>
          <p:blipFill rotWithShape="1">
            <a:blip r:embed="rId4">
              <a:extLst>
                <a:ext uri="{28A0092B-C50C-407E-A947-70E740481C1C}">
                  <a14:useLocalDpi xmlns:a14="http://schemas.microsoft.com/office/drawing/2010/main" val="0"/>
                </a:ext>
              </a:extLst>
            </a:blip>
            <a:srcRect t="32291"/>
            <a:stretch/>
          </p:blipFill>
          <p:spPr>
            <a:xfrm>
              <a:off x="13792200" y="6725416"/>
              <a:ext cx="3554469" cy="2886978"/>
            </a:xfrm>
            <a:prstGeom prst="rect">
              <a:avLst/>
            </a:prstGeom>
          </p:spPr>
        </p:pic>
      </p:grpSp>
    </p:spTree>
    <p:extLst>
      <p:ext uri="{BB962C8B-B14F-4D97-AF65-F5344CB8AC3E}">
        <p14:creationId xmlns:p14="http://schemas.microsoft.com/office/powerpoint/2010/main" val="4246428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9076DDE-CB04-47EB-B521-ADE26981BA2B}"/>
              </a:ext>
            </a:extLst>
          </p:cNvPr>
          <p:cNvGrpSpPr/>
          <p:nvPr/>
        </p:nvGrpSpPr>
        <p:grpSpPr>
          <a:xfrm>
            <a:off x="1951668" y="1689956"/>
            <a:ext cx="3883571" cy="4501294"/>
            <a:chOff x="344231" y="1129900"/>
            <a:chExt cx="6535484" cy="7575021"/>
          </a:xfrm>
        </p:grpSpPr>
        <p:sp>
          <p:nvSpPr>
            <p:cNvPr id="10" name="Rectangle: Rounded Corners 9">
              <a:extLst>
                <a:ext uri="{FF2B5EF4-FFF2-40B4-BE49-F238E27FC236}">
                  <a16:creationId xmlns:a16="http://schemas.microsoft.com/office/drawing/2014/main" id="{B94752C8-0825-47E8-877B-B5FC80A119AF}"/>
                </a:ext>
              </a:extLst>
            </p:cNvPr>
            <p:cNvSpPr/>
            <p:nvPr/>
          </p:nvSpPr>
          <p:spPr>
            <a:xfrm>
              <a:off x="344231" y="1475366"/>
              <a:ext cx="6535484" cy="722955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charset="0"/>
                  <a:cs typeface="Arial" panose="020B0604020202020204" pitchFamily="34" charset="0"/>
                </a:rPr>
                <a:t>Sau khi các nhóm thể hiện cách xử lí tình huống qua hình thức đóng vai trước lớp:</a:t>
              </a:r>
            </a:p>
          </p:txBody>
        </p:sp>
        <p:pic>
          <p:nvPicPr>
            <p:cNvPr id="11" name="Picture 6">
              <a:extLst>
                <a:ext uri="{FF2B5EF4-FFF2-40B4-BE49-F238E27FC236}">
                  <a16:creationId xmlns:a16="http://schemas.microsoft.com/office/drawing/2014/main" id="{C99CB997-6C7A-4AA4-93AC-9600670ACE97}"/>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91093" y="1129900"/>
              <a:ext cx="1641757" cy="1602767"/>
            </a:xfrm>
            <a:prstGeom prst="rect">
              <a:avLst/>
            </a:prstGeom>
          </p:spPr>
        </p:pic>
      </p:grpSp>
      <p:sp>
        <p:nvSpPr>
          <p:cNvPr id="12" name="Speech Bubble: Rectangle with Corners Rounded 11">
            <a:extLst>
              <a:ext uri="{FF2B5EF4-FFF2-40B4-BE49-F238E27FC236}">
                <a16:creationId xmlns:a16="http://schemas.microsoft.com/office/drawing/2014/main" id="{538765D6-C19D-45FB-BC16-E5249A9D686E}"/>
              </a:ext>
            </a:extLst>
          </p:cNvPr>
          <p:cNvSpPr/>
          <p:nvPr/>
        </p:nvSpPr>
        <p:spPr>
          <a:xfrm>
            <a:off x="6356761" y="1940601"/>
            <a:ext cx="4540475" cy="2061775"/>
          </a:xfrm>
          <a:prstGeom prst="wedgeRoundRectCallout">
            <a:avLst>
              <a:gd name="adj1" fmla="val -56037"/>
              <a:gd name="adj2" fmla="val 40457"/>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err="1">
                <a:solidFill>
                  <a:schemeClr val="tx1"/>
                </a:solidFill>
                <a:latin typeface="UTM Avo" panose="02040603050506020204" pitchFamily="18" charset="0"/>
                <a:cs typeface="Arial" panose="020B0604020202020204" pitchFamily="34" charset="0"/>
              </a:rPr>
              <a:t>Một</a:t>
            </a:r>
            <a:r>
              <a:rPr lang="en-US" sz="2200" dirty="0">
                <a:solidFill>
                  <a:schemeClr val="tx1"/>
                </a:solidFill>
                <a:latin typeface="UTM Avo" panose="02040603050506020204" pitchFamily="18" charset="0"/>
                <a:cs typeface="Arial" panose="020B0604020202020204" pitchFamily="34" charset="0"/>
              </a:rPr>
              <a:t> </a:t>
            </a:r>
            <a:r>
              <a:rPr lang="en-US" sz="2200" dirty="0" err="1">
                <a:solidFill>
                  <a:schemeClr val="tx1"/>
                </a:solidFill>
                <a:latin typeface="UTM Avo" panose="02040603050506020204" pitchFamily="18" charset="0"/>
                <a:cs typeface="Arial" panose="020B0604020202020204" pitchFamily="34" charset="0"/>
              </a:rPr>
              <a:t>số</a:t>
            </a:r>
            <a:r>
              <a:rPr lang="en-US" sz="2200" dirty="0">
                <a:solidFill>
                  <a:schemeClr val="tx1"/>
                </a:solidFill>
                <a:latin typeface="UTM Avo" panose="02040603050506020204" pitchFamily="18" charset="0"/>
                <a:cs typeface="Arial" panose="020B0604020202020204" pitchFamily="34" charset="0"/>
              </a:rPr>
              <a:t> </a:t>
            </a:r>
            <a:r>
              <a:rPr lang="en-US" sz="2200" dirty="0" err="1">
                <a:solidFill>
                  <a:schemeClr val="tx1"/>
                </a:solidFill>
                <a:latin typeface="UTM Avo" panose="02040603050506020204" pitchFamily="18" charset="0"/>
                <a:cs typeface="Arial" panose="020B0604020202020204" pitchFamily="34" charset="0"/>
              </a:rPr>
              <a:t>em</a:t>
            </a:r>
            <a:r>
              <a:rPr lang="en-US" sz="2200" dirty="0">
                <a:solidFill>
                  <a:schemeClr val="tx1"/>
                </a:solidFill>
                <a:latin typeface="UTM Avo" panose="02040603050506020204" pitchFamily="18" charset="0"/>
                <a:cs typeface="Arial" panose="020B0604020202020204" pitchFamily="34" charset="0"/>
              </a:rPr>
              <a:t> </a:t>
            </a:r>
            <a:r>
              <a:rPr lang="en-US" sz="2200" dirty="0" err="1">
                <a:solidFill>
                  <a:schemeClr val="tx1"/>
                </a:solidFill>
                <a:latin typeface="UTM Avo" panose="02040603050506020204" pitchFamily="18" charset="0"/>
                <a:cs typeface="Arial" panose="020B0604020202020204" pitchFamily="34" charset="0"/>
              </a:rPr>
              <a:t>hãy</a:t>
            </a:r>
            <a:r>
              <a:rPr lang="en-US" sz="2200" dirty="0">
                <a:solidFill>
                  <a:schemeClr val="tx1"/>
                </a:solidFill>
                <a:latin typeface="UTM Avo" panose="02040603050506020204" pitchFamily="18" charset="0"/>
                <a:cs typeface="Arial" panose="020B0604020202020204" pitchFamily="34" charset="0"/>
              </a:rPr>
              <a:t> </a:t>
            </a:r>
            <a:r>
              <a:rPr lang="en-US" sz="2200" dirty="0" err="1">
                <a:solidFill>
                  <a:schemeClr val="tx1"/>
                </a:solidFill>
                <a:latin typeface="UTM Avo" panose="02040603050506020204" pitchFamily="18" charset="0"/>
                <a:cs typeface="Arial" panose="020B0604020202020204" pitchFamily="34" charset="0"/>
              </a:rPr>
              <a:t>nhận</a:t>
            </a:r>
            <a:r>
              <a:rPr lang="en-US" sz="2200" dirty="0">
                <a:solidFill>
                  <a:schemeClr val="tx1"/>
                </a:solidFill>
                <a:latin typeface="UTM Avo" panose="02040603050506020204" pitchFamily="18" charset="0"/>
                <a:cs typeface="Arial" panose="020B0604020202020204" pitchFamily="34" charset="0"/>
              </a:rPr>
              <a:t> </a:t>
            </a:r>
            <a:r>
              <a:rPr lang="en-US" sz="2200" dirty="0" err="1">
                <a:solidFill>
                  <a:schemeClr val="tx1"/>
                </a:solidFill>
                <a:latin typeface="UTM Avo" panose="02040603050506020204" pitchFamily="18" charset="0"/>
                <a:cs typeface="Arial" panose="020B0604020202020204" pitchFamily="34" charset="0"/>
              </a:rPr>
              <a:t>xét</a:t>
            </a:r>
            <a:r>
              <a:rPr lang="en-US" sz="2200" dirty="0">
                <a:solidFill>
                  <a:schemeClr val="tx1"/>
                </a:solidFill>
                <a:latin typeface="UTM Avo" panose="02040603050506020204" pitchFamily="18" charset="0"/>
                <a:cs typeface="Arial" panose="020B0604020202020204" pitchFamily="34" charset="0"/>
              </a:rPr>
              <a:t>, </a:t>
            </a:r>
            <a:r>
              <a:rPr lang="en-US" sz="2200" dirty="0" err="1">
                <a:solidFill>
                  <a:schemeClr val="tx1"/>
                </a:solidFill>
                <a:latin typeface="UTM Avo" panose="02040603050506020204" pitchFamily="18" charset="0"/>
                <a:cs typeface="Arial" panose="020B0604020202020204" pitchFamily="34" charset="0"/>
              </a:rPr>
              <a:t>đóng</a:t>
            </a:r>
            <a:r>
              <a:rPr lang="en-US" sz="2200" dirty="0">
                <a:solidFill>
                  <a:schemeClr val="tx1"/>
                </a:solidFill>
                <a:latin typeface="UTM Avo" panose="02040603050506020204" pitchFamily="18" charset="0"/>
                <a:cs typeface="Arial" panose="020B0604020202020204" pitchFamily="34" charset="0"/>
              </a:rPr>
              <a:t> </a:t>
            </a:r>
            <a:r>
              <a:rPr lang="en-US" sz="2200" dirty="0" err="1">
                <a:solidFill>
                  <a:schemeClr val="tx1"/>
                </a:solidFill>
                <a:latin typeface="UTM Avo" panose="02040603050506020204" pitchFamily="18" charset="0"/>
                <a:cs typeface="Arial" panose="020B0604020202020204" pitchFamily="34" charset="0"/>
              </a:rPr>
              <a:t>góp</a:t>
            </a:r>
            <a:r>
              <a:rPr lang="en-US" sz="2200" dirty="0">
                <a:solidFill>
                  <a:schemeClr val="tx1"/>
                </a:solidFill>
                <a:latin typeface="UTM Avo" panose="02040603050506020204" pitchFamily="18" charset="0"/>
                <a:cs typeface="Arial" panose="020B0604020202020204" pitchFamily="34" charset="0"/>
              </a:rPr>
              <a:t> </a:t>
            </a:r>
            <a:r>
              <a:rPr lang="en-US" sz="2200" dirty="0" err="1">
                <a:solidFill>
                  <a:schemeClr val="tx1"/>
                </a:solidFill>
                <a:latin typeface="UTM Avo" panose="02040603050506020204" pitchFamily="18" charset="0"/>
                <a:cs typeface="Arial" panose="020B0604020202020204" pitchFamily="34" charset="0"/>
              </a:rPr>
              <a:t>cho</a:t>
            </a:r>
            <a:r>
              <a:rPr lang="en-US" sz="2200" dirty="0">
                <a:solidFill>
                  <a:schemeClr val="tx1"/>
                </a:solidFill>
                <a:latin typeface="UTM Avo" panose="02040603050506020204" pitchFamily="18" charset="0"/>
                <a:cs typeface="Arial" panose="020B0604020202020204" pitchFamily="34" charset="0"/>
              </a:rPr>
              <a:t> ý </a:t>
            </a:r>
            <a:r>
              <a:rPr lang="en-US" sz="2200" dirty="0" err="1">
                <a:solidFill>
                  <a:schemeClr val="tx1"/>
                </a:solidFill>
                <a:latin typeface="UTM Avo" panose="02040603050506020204" pitchFamily="18" charset="0"/>
                <a:cs typeface="Arial" panose="020B0604020202020204" pitchFamily="34" charset="0"/>
              </a:rPr>
              <a:t>kiến</a:t>
            </a:r>
            <a:r>
              <a:rPr lang="en-US" sz="2200" dirty="0">
                <a:solidFill>
                  <a:schemeClr val="tx1"/>
                </a:solidFill>
                <a:latin typeface="UTM Avo" panose="02040603050506020204" pitchFamily="18" charset="0"/>
                <a:cs typeface="Arial" panose="020B0604020202020204" pitchFamily="34" charset="0"/>
              </a:rPr>
              <a:t> </a:t>
            </a:r>
            <a:r>
              <a:rPr lang="en-US" sz="2200" dirty="0" err="1">
                <a:solidFill>
                  <a:schemeClr val="tx1"/>
                </a:solidFill>
                <a:latin typeface="UTM Avo" panose="02040603050506020204" pitchFamily="18" charset="0"/>
                <a:cs typeface="Arial" panose="020B0604020202020204" pitchFamily="34" charset="0"/>
              </a:rPr>
              <a:t>của</a:t>
            </a:r>
            <a:r>
              <a:rPr lang="en-US" sz="2200" dirty="0">
                <a:solidFill>
                  <a:schemeClr val="tx1"/>
                </a:solidFill>
                <a:latin typeface="UTM Avo" panose="02040603050506020204" pitchFamily="18" charset="0"/>
                <a:cs typeface="Arial" panose="020B0604020202020204" pitchFamily="34" charset="0"/>
              </a:rPr>
              <a:t> </a:t>
            </a:r>
            <a:r>
              <a:rPr lang="en-US" sz="2200" dirty="0" err="1">
                <a:solidFill>
                  <a:schemeClr val="tx1"/>
                </a:solidFill>
                <a:latin typeface="UTM Avo" panose="02040603050506020204" pitchFamily="18" charset="0"/>
                <a:cs typeface="Arial" panose="020B0604020202020204" pitchFamily="34" charset="0"/>
              </a:rPr>
              <a:t>nhóm</a:t>
            </a:r>
            <a:r>
              <a:rPr lang="en-US" sz="2200" dirty="0">
                <a:solidFill>
                  <a:schemeClr val="tx1"/>
                </a:solidFill>
                <a:latin typeface="UTM Avo" panose="02040603050506020204" pitchFamily="18" charset="0"/>
                <a:cs typeface="Arial" panose="020B0604020202020204" pitchFamily="34" charset="0"/>
              </a:rPr>
              <a:t> </a:t>
            </a:r>
            <a:r>
              <a:rPr lang="en-US" sz="2200" dirty="0" err="1">
                <a:solidFill>
                  <a:schemeClr val="tx1"/>
                </a:solidFill>
                <a:latin typeface="UTM Avo" panose="02040603050506020204" pitchFamily="18" charset="0"/>
                <a:cs typeface="Arial" panose="020B0604020202020204" pitchFamily="34" charset="0"/>
              </a:rPr>
              <a:t>bạn</a:t>
            </a:r>
            <a:r>
              <a:rPr lang="vi-VN" sz="2200" dirty="0">
                <a:solidFill>
                  <a:schemeClr val="tx1"/>
                </a:solidFill>
                <a:latin typeface="UTM Avo" panose="02040603050506020204" pitchFamily="18" charset="0"/>
                <a:cs typeface="Arial" panose="020B0604020202020204" pitchFamily="34" charset="0"/>
              </a:rPr>
              <a:t>.</a:t>
            </a:r>
            <a:endParaRPr lang="vi-VN" sz="2200" dirty="0">
              <a:solidFill>
                <a:schemeClr val="tx1"/>
              </a:solidFill>
              <a:cs typeface="Arial" panose="020B0604020202020204" pitchFamily="34" charset="0"/>
            </a:endParaRPr>
          </a:p>
        </p:txBody>
      </p:sp>
      <p:sp>
        <p:nvSpPr>
          <p:cNvPr id="13" name="Speech Bubble: Rectangle with Corners Rounded 12">
            <a:extLst>
              <a:ext uri="{FF2B5EF4-FFF2-40B4-BE49-F238E27FC236}">
                <a16:creationId xmlns:a16="http://schemas.microsoft.com/office/drawing/2014/main" id="{309AD00C-AD5A-4687-8E4E-C77587D04522}"/>
              </a:ext>
            </a:extLst>
          </p:cNvPr>
          <p:cNvSpPr/>
          <p:nvPr/>
        </p:nvSpPr>
        <p:spPr>
          <a:xfrm>
            <a:off x="6356761" y="4129475"/>
            <a:ext cx="4540475" cy="2061775"/>
          </a:xfrm>
          <a:prstGeom prst="wedgeRoundRectCallout">
            <a:avLst>
              <a:gd name="adj1" fmla="val -54597"/>
              <a:gd name="adj2" fmla="val -37664"/>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dirty="0">
                <a:solidFill>
                  <a:schemeClr val="tx1"/>
                </a:solidFill>
                <a:latin typeface="UTM Avo" panose="02040603050506020204" pitchFamily="18" charset="0"/>
                <a:cs typeface="Arial" panose="020B0604020202020204" pitchFamily="34" charset="0"/>
              </a:rPr>
              <a:t>Một số em hãy chia sẻ những điều bản thân học được sau khi đóng vai xử lí tình huống. </a:t>
            </a:r>
          </a:p>
        </p:txBody>
      </p:sp>
      <p:pic>
        <p:nvPicPr>
          <p:cNvPr id="14" name="Picture 13">
            <a:extLst>
              <a:ext uri="{FF2B5EF4-FFF2-40B4-BE49-F238E27FC236}">
                <a16:creationId xmlns:a16="http://schemas.microsoft.com/office/drawing/2014/main" id="{4F8E9407-349F-4FC5-86E1-86C3593599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517" y="4426859"/>
            <a:ext cx="2157257" cy="2157257"/>
          </a:xfrm>
          <a:prstGeom prst="rect">
            <a:avLst/>
          </a:prstGeom>
        </p:spPr>
      </p:pic>
    </p:spTree>
    <p:extLst>
      <p:ext uri="{BB962C8B-B14F-4D97-AF65-F5344CB8AC3E}">
        <p14:creationId xmlns:p14="http://schemas.microsoft.com/office/powerpoint/2010/main" val="2891426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3800D94B-1B04-448B-BD76-EBAF0F34D3F0}"/>
              </a:ext>
            </a:extLst>
          </p:cNvPr>
          <p:cNvSpPr/>
          <p:nvPr/>
        </p:nvSpPr>
        <p:spPr>
          <a:xfrm>
            <a:off x="1679330" y="1719421"/>
            <a:ext cx="8959850" cy="4810441"/>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15" name="TextBox 11">
            <a:extLst>
              <a:ext uri="{FF2B5EF4-FFF2-40B4-BE49-F238E27FC236}">
                <a16:creationId xmlns:a16="http://schemas.microsoft.com/office/drawing/2014/main" id="{95338791-E115-46CF-BA0F-F42DDD2C8D76}"/>
              </a:ext>
            </a:extLst>
          </p:cNvPr>
          <p:cNvSpPr txBox="1"/>
          <p:nvPr/>
        </p:nvSpPr>
        <p:spPr>
          <a:xfrm>
            <a:off x="3785978" y="2487484"/>
            <a:ext cx="5080508" cy="2783839"/>
          </a:xfrm>
          <a:prstGeom prst="rect">
            <a:avLst/>
          </a:prstGeom>
        </p:spPr>
        <p:txBody>
          <a:bodyPr wrap="square" lIns="0" tIns="0" rIns="0" bIns="0" rtlCol="0" anchor="t">
            <a:spAutoFit/>
          </a:bodyPr>
          <a:lstStyle/>
          <a:p>
            <a:pPr algn="ctr">
              <a:lnSpc>
                <a:spcPct val="150000"/>
              </a:lnSpc>
            </a:pPr>
            <a:r>
              <a:rPr lang="en-US" sz="2800" b="1">
                <a:latin typeface="UTM Avo" panose="02040603050506020204" pitchFamily="18" charset="0"/>
                <a:cs typeface="Arial" panose="020B0604020202020204" pitchFamily="34" charset="0"/>
              </a:rPr>
              <a:t>GỢI Ý TRẢ LỜI: </a:t>
            </a:r>
          </a:p>
          <a:p>
            <a:pPr algn="just">
              <a:lnSpc>
                <a:spcPct val="150000"/>
              </a:lnSpc>
            </a:pPr>
            <a:r>
              <a:rPr lang="vi-VN" sz="2400">
                <a:latin typeface="UTM Avo" panose="02040603050506020204" pitchFamily="18" charset="0"/>
                <a:cs typeface="Arial" panose="020B0604020202020204" pitchFamily="34" charset="0"/>
              </a:rPr>
              <a:t>Qua hai tình huống trên, em học được rằng chúng ta nên chi tiêu một cách hợp lý, ưu tiên mua những đồ dùng cần thiết trước.</a:t>
            </a:r>
          </a:p>
        </p:txBody>
      </p:sp>
      <p:grpSp>
        <p:nvGrpSpPr>
          <p:cNvPr id="20" name="Group 19">
            <a:extLst>
              <a:ext uri="{FF2B5EF4-FFF2-40B4-BE49-F238E27FC236}">
                <a16:creationId xmlns:a16="http://schemas.microsoft.com/office/drawing/2014/main" id="{32200A8A-81C1-4596-8151-312B8CAC7EBF}"/>
              </a:ext>
            </a:extLst>
          </p:cNvPr>
          <p:cNvGrpSpPr/>
          <p:nvPr/>
        </p:nvGrpSpPr>
        <p:grpSpPr>
          <a:xfrm>
            <a:off x="383929" y="4423724"/>
            <a:ext cx="2590801" cy="2159000"/>
            <a:chOff x="2064711" y="4457504"/>
            <a:chExt cx="4672068" cy="4800796"/>
          </a:xfrm>
        </p:grpSpPr>
        <p:sp>
          <p:nvSpPr>
            <p:cNvPr id="21" name="Freeform 5">
              <a:extLst>
                <a:ext uri="{FF2B5EF4-FFF2-40B4-BE49-F238E27FC236}">
                  <a16:creationId xmlns:a16="http://schemas.microsoft.com/office/drawing/2014/main" id="{FB56F21F-4C18-4308-B6C2-2760733FACF7}"/>
                </a:ext>
              </a:extLst>
            </p:cNvPr>
            <p:cNvSpPr/>
            <p:nvPr/>
          </p:nvSpPr>
          <p:spPr>
            <a:xfrm flipH="1">
              <a:off x="4077585" y="4457504"/>
              <a:ext cx="2659194" cy="3769477"/>
            </a:xfrm>
            <a:custGeom>
              <a:avLst/>
              <a:gdLst/>
              <a:ahLst/>
              <a:cxnLst/>
              <a:rect l="l" t="t" r="r" b="b"/>
              <a:pathLst>
                <a:path w="2659194" h="3769477">
                  <a:moveTo>
                    <a:pt x="2659195" y="0"/>
                  </a:moveTo>
                  <a:lnTo>
                    <a:pt x="0" y="0"/>
                  </a:lnTo>
                  <a:lnTo>
                    <a:pt x="0" y="3769477"/>
                  </a:lnTo>
                  <a:lnTo>
                    <a:pt x="2659195" y="3769477"/>
                  </a:lnTo>
                  <a:lnTo>
                    <a:pt x="265919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sp>
          <p:nvSpPr>
            <p:cNvPr id="22" name="Freeform 9">
              <a:extLst>
                <a:ext uri="{FF2B5EF4-FFF2-40B4-BE49-F238E27FC236}">
                  <a16:creationId xmlns:a16="http://schemas.microsoft.com/office/drawing/2014/main" id="{57346DC0-9025-43AA-822E-75194E2F67C7}"/>
                </a:ext>
              </a:extLst>
            </p:cNvPr>
            <p:cNvSpPr/>
            <p:nvPr/>
          </p:nvSpPr>
          <p:spPr>
            <a:xfrm rot="-537755">
              <a:off x="2064711" y="6014119"/>
              <a:ext cx="1821690" cy="2408485"/>
            </a:xfrm>
            <a:custGeom>
              <a:avLst/>
              <a:gdLst/>
              <a:ahLst/>
              <a:cxnLst/>
              <a:rect l="l" t="t" r="r" b="b"/>
              <a:pathLst>
                <a:path w="1821690" h="2408485">
                  <a:moveTo>
                    <a:pt x="0" y="0"/>
                  </a:moveTo>
                  <a:lnTo>
                    <a:pt x="1821691" y="0"/>
                  </a:lnTo>
                  <a:lnTo>
                    <a:pt x="1821691" y="2408485"/>
                  </a:lnTo>
                  <a:lnTo>
                    <a:pt x="0" y="24084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26" name="Freeform 10">
              <a:extLst>
                <a:ext uri="{FF2B5EF4-FFF2-40B4-BE49-F238E27FC236}">
                  <a16:creationId xmlns:a16="http://schemas.microsoft.com/office/drawing/2014/main" id="{A739A714-379C-4E90-97E0-36A06CB49B5E}"/>
                </a:ext>
              </a:extLst>
            </p:cNvPr>
            <p:cNvSpPr/>
            <p:nvPr/>
          </p:nvSpPr>
          <p:spPr>
            <a:xfrm>
              <a:off x="2937798" y="5993489"/>
              <a:ext cx="2469385" cy="3264811"/>
            </a:xfrm>
            <a:custGeom>
              <a:avLst/>
              <a:gdLst/>
              <a:ahLst/>
              <a:cxnLst/>
              <a:rect l="l" t="t" r="r" b="b"/>
              <a:pathLst>
                <a:path w="2469385" h="3264811">
                  <a:moveTo>
                    <a:pt x="0" y="0"/>
                  </a:moveTo>
                  <a:lnTo>
                    <a:pt x="2469384" y="0"/>
                  </a:lnTo>
                  <a:lnTo>
                    <a:pt x="2469384" y="3264811"/>
                  </a:lnTo>
                  <a:lnTo>
                    <a:pt x="0" y="3264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p>
          </p:txBody>
        </p:sp>
      </p:grpSp>
      <p:pic>
        <p:nvPicPr>
          <p:cNvPr id="27" name="Picture 26" descr="Icon&#10;&#10;Description automatically generated">
            <a:extLst>
              <a:ext uri="{FF2B5EF4-FFF2-40B4-BE49-F238E27FC236}">
                <a16:creationId xmlns:a16="http://schemas.microsoft.com/office/drawing/2014/main" id="{C83FD1FA-206D-4199-B420-417F809EB2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263198">
            <a:off x="9648787" y="1376137"/>
            <a:ext cx="1727765" cy="2064245"/>
          </a:xfrm>
          <a:prstGeom prst="rect">
            <a:avLst/>
          </a:prstGeom>
        </p:spPr>
      </p:pic>
    </p:spTree>
    <p:extLst>
      <p:ext uri="{BB962C8B-B14F-4D97-AF65-F5344CB8AC3E}">
        <p14:creationId xmlns:p14="http://schemas.microsoft.com/office/powerpoint/2010/main" val="490352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B1A68F1-598C-4072-A1ED-9F0EE928C85D}"/>
              </a:ext>
            </a:extLst>
          </p:cNvPr>
          <p:cNvGrpSpPr/>
          <p:nvPr/>
        </p:nvGrpSpPr>
        <p:grpSpPr>
          <a:xfrm>
            <a:off x="245172" y="1962150"/>
            <a:ext cx="5470979" cy="3478860"/>
            <a:chOff x="281696" y="-1903639"/>
            <a:chExt cx="11130645" cy="5641397"/>
          </a:xfrm>
        </p:grpSpPr>
        <p:sp>
          <p:nvSpPr>
            <p:cNvPr id="10" name="Round Same Side Corner Rectangle 3">
              <a:extLst>
                <a:ext uri="{FF2B5EF4-FFF2-40B4-BE49-F238E27FC236}">
                  <a16:creationId xmlns:a16="http://schemas.microsoft.com/office/drawing/2014/main" id="{A2A93F23-C7EA-48C7-810E-13FF4B410A78}"/>
                </a:ext>
              </a:extLst>
            </p:cNvPr>
            <p:cNvSpPr/>
            <p:nvPr/>
          </p:nvSpPr>
          <p:spPr>
            <a:xfrm rot="5400000">
              <a:off x="3026320" y="-4648263"/>
              <a:ext cx="5641397" cy="11130645"/>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 name="TextBox 10">
              <a:extLst>
                <a:ext uri="{FF2B5EF4-FFF2-40B4-BE49-F238E27FC236}">
                  <a16:creationId xmlns:a16="http://schemas.microsoft.com/office/drawing/2014/main" id="{C45E5820-71A2-4AAF-91E5-7DF7000F1263}"/>
                </a:ext>
              </a:extLst>
            </p:cNvPr>
            <p:cNvSpPr txBox="1"/>
            <p:nvPr/>
          </p:nvSpPr>
          <p:spPr>
            <a:xfrm>
              <a:off x="789925" y="-1435926"/>
              <a:ext cx="10114190" cy="4610517"/>
            </a:xfrm>
            <a:prstGeom prst="rect">
              <a:avLst/>
            </a:prstGeom>
            <a:noFill/>
          </p:spPr>
          <p:txBody>
            <a:bodyPr wrap="square" rtlCol="0">
              <a:spAutoFit/>
            </a:bodyPr>
            <a:lstStyle/>
            <a:p>
              <a:pPr algn="ctr">
                <a:lnSpc>
                  <a:spcPct val="150000"/>
                </a:lnSpc>
              </a:pPr>
              <a:r>
                <a:rPr lang="en-US" sz="2200" b="1">
                  <a:solidFill>
                    <a:srgbClr val="FF0000"/>
                  </a:solidFill>
                  <a:latin typeface="UTM Avo" panose="02040603050506020204" pitchFamily="18" charset="0"/>
                  <a:cs typeface="Arial" panose="020B0604020202020204" pitchFamily="34" charset="0"/>
                </a:rPr>
                <a:t>KẾT LUẬN</a:t>
              </a:r>
            </a:p>
            <a:p>
              <a:pPr algn="just">
                <a:lnSpc>
                  <a:spcPct val="150000"/>
                </a:lnSpc>
              </a:pPr>
              <a:r>
                <a:rPr lang="vi-VN" sz="2000">
                  <a:latin typeface="UTM Avo" panose="02040603050506020204" pitchFamily="18" charset="0"/>
                  <a:cs typeface="Arial" panose="020B0604020202020204" pitchFamily="34" charset="0"/>
                </a:rPr>
                <a:t>Trong cuộc sống hàng ngày, các em hãy lựa chọn những mặt hàng phù hợp với khả năng tài chính của gia đình và bản thân, cần biết cân đối tài chính, tránh lãng phí. </a:t>
              </a:r>
            </a:p>
          </p:txBody>
        </p:sp>
      </p:grpSp>
      <p:pic>
        <p:nvPicPr>
          <p:cNvPr id="12" name="Picture 11" descr="A picture containing person, little, young, child&#10;&#10;Description automatically generated">
            <a:extLst>
              <a:ext uri="{FF2B5EF4-FFF2-40B4-BE49-F238E27FC236}">
                <a16:creationId xmlns:a16="http://schemas.microsoft.com/office/drawing/2014/main" id="{37D2059C-5D5B-4FDC-979D-707D255BA2AC}"/>
              </a:ext>
            </a:extLst>
          </p:cNvPr>
          <p:cNvPicPr>
            <a:picLocks noChangeAspect="1"/>
          </p:cNvPicPr>
          <p:nvPr/>
        </p:nvPicPr>
        <p:blipFill rotWithShape="1">
          <a:blip r:embed="rId3">
            <a:alphaModFix amt="71000"/>
            <a:extLst>
              <a:ext uri="{28A0092B-C50C-407E-A947-70E740481C1C}">
                <a14:useLocalDpi xmlns:a14="http://schemas.microsoft.com/office/drawing/2010/main" val="0"/>
              </a:ext>
            </a:extLst>
          </a:blip>
          <a:srcRect b="19"/>
          <a:stretch/>
        </p:blipFill>
        <p:spPr>
          <a:xfrm>
            <a:off x="5965958" y="2007541"/>
            <a:ext cx="5921563" cy="3330261"/>
          </a:xfrm>
          <a:prstGeom prst="rect">
            <a:avLst/>
          </a:prstGeom>
        </p:spPr>
      </p:pic>
    </p:spTree>
    <p:extLst>
      <p:ext uri="{BB962C8B-B14F-4D97-AF65-F5344CB8AC3E}">
        <p14:creationId xmlns:p14="http://schemas.microsoft.com/office/powerpoint/2010/main" val="973405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4883F116-D4C8-4D74-B2C6-7CB8C1E9E81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412127542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B1BC79E4-7AC8-45B7-81B2-22557DCDCB06}"/>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27535975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289524-3302-4575-B619-8953C22522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953"/>
          <a:stretch/>
        </p:blipFill>
        <p:spPr>
          <a:xfrm>
            <a:off x="6441911" y="2259665"/>
            <a:ext cx="5947037" cy="3790256"/>
          </a:xfrm>
          <a:prstGeom prst="rect">
            <a:avLst/>
          </a:prstGeom>
        </p:spPr>
      </p:pic>
      <p:sp>
        <p:nvSpPr>
          <p:cNvPr id="2" name="TextBox 1">
            <a:extLst>
              <a:ext uri="{FF2B5EF4-FFF2-40B4-BE49-F238E27FC236}">
                <a16:creationId xmlns:a16="http://schemas.microsoft.com/office/drawing/2014/main" id="{BB608F6C-43AA-ED63-593E-3A7C0F2849A7}"/>
              </a:ext>
            </a:extLst>
          </p:cNvPr>
          <p:cNvSpPr txBox="1"/>
          <p:nvPr/>
        </p:nvSpPr>
        <p:spPr>
          <a:xfrm>
            <a:off x="239151" y="1654878"/>
            <a:ext cx="6485206" cy="4999830"/>
          </a:xfrm>
          <a:prstGeom prst="rect">
            <a:avLst/>
          </a:prstGeom>
          <a:noFill/>
        </p:spPr>
        <p:txBody>
          <a:bodyPr wrap="square" rtlCol="0">
            <a:spAutoFit/>
          </a:bodyPr>
          <a:lstStyle/>
          <a:p>
            <a:pPr algn="just">
              <a:lnSpc>
                <a:spcPct val="150000"/>
              </a:lnSpc>
            </a:pPr>
            <a:r>
              <a:rPr lang="en-US" sz="2400" b="1" dirty="0">
                <a:latin typeface="UTM Avo" panose="02040603050506020204"/>
              </a:rPr>
              <a:t>Mua </a:t>
            </a:r>
            <a:r>
              <a:rPr lang="en-US" sz="2400" b="1" dirty="0" err="1">
                <a:latin typeface="UTM Avo" panose="02040603050506020204"/>
              </a:rPr>
              <a:t>sắm</a:t>
            </a:r>
            <a:r>
              <a:rPr lang="en-US" sz="2400" b="1" dirty="0">
                <a:latin typeface="UTM Avo" panose="02040603050506020204"/>
              </a:rPr>
              <a:t> </a:t>
            </a:r>
            <a:r>
              <a:rPr lang="en-US" sz="2400" b="1" dirty="0" err="1">
                <a:latin typeface="UTM Avo" panose="02040603050506020204"/>
              </a:rPr>
              <a:t>ngày</a:t>
            </a:r>
            <a:r>
              <a:rPr lang="en-US" sz="2400" b="1" dirty="0">
                <a:latin typeface="UTM Avo" panose="02040603050506020204"/>
              </a:rPr>
              <a:t> </a:t>
            </a:r>
            <a:r>
              <a:rPr lang="en-US" sz="2400" b="1" dirty="0" err="1">
                <a:latin typeface="UTM Avo" panose="02040603050506020204"/>
              </a:rPr>
              <a:t>Tết</a:t>
            </a:r>
            <a:endParaRPr lang="en-US" sz="2400" b="1" dirty="0">
              <a:latin typeface="UTM Avo" panose="02040603050506020204"/>
            </a:endParaRPr>
          </a:p>
          <a:p>
            <a:pPr marL="174625" indent="-174625" algn="just">
              <a:lnSpc>
                <a:spcPct val="150000"/>
              </a:lnSpc>
              <a:buFont typeface="Arial" panose="020B0604020202020204" pitchFamily="34" charset="0"/>
              <a:buChar char="•"/>
            </a:pPr>
            <a:r>
              <a:rPr lang="en-US" sz="2400" dirty="0" err="1">
                <a:latin typeface="UTM Avo" panose="02040603050506020204"/>
              </a:rPr>
              <a:t>Thảo</a:t>
            </a:r>
            <a:r>
              <a:rPr lang="en-US" sz="2400" dirty="0">
                <a:latin typeface="UTM Avo" panose="02040603050506020204"/>
              </a:rPr>
              <a:t> </a:t>
            </a:r>
            <a:r>
              <a:rPr lang="en-US" sz="2400" dirty="0" err="1">
                <a:latin typeface="UTM Avo" panose="02040603050506020204"/>
              </a:rPr>
              <a:t>luận</a:t>
            </a:r>
            <a:r>
              <a:rPr lang="en-US" sz="2400" dirty="0">
                <a:latin typeface="UTM Avo" panose="02040603050506020204"/>
              </a:rPr>
              <a:t> </a:t>
            </a:r>
            <a:r>
              <a:rPr lang="en-US" sz="2400" dirty="0" err="1">
                <a:latin typeface="UTM Avo" panose="02040603050506020204"/>
              </a:rPr>
              <a:t>về</a:t>
            </a:r>
            <a:r>
              <a:rPr lang="en-US" sz="2400" dirty="0">
                <a:latin typeface="UTM Avo" panose="02040603050506020204"/>
              </a:rPr>
              <a:t> </a:t>
            </a:r>
            <a:r>
              <a:rPr lang="en-US" sz="2400" dirty="0" err="1">
                <a:latin typeface="UTM Avo" panose="02040603050506020204"/>
              </a:rPr>
              <a:t>chủ</a:t>
            </a:r>
            <a:r>
              <a:rPr lang="en-US" sz="2400" dirty="0">
                <a:latin typeface="UTM Avo" panose="02040603050506020204"/>
              </a:rPr>
              <a:t> </a:t>
            </a:r>
            <a:r>
              <a:rPr lang="en-US" sz="2400" dirty="0" err="1">
                <a:latin typeface="UTM Avo" panose="02040603050506020204"/>
              </a:rPr>
              <a:t>đề</a:t>
            </a:r>
            <a:r>
              <a:rPr lang="en-US" sz="2400" dirty="0">
                <a:latin typeface="UTM Avo" panose="02040603050506020204"/>
              </a:rPr>
              <a:t> Mua </a:t>
            </a:r>
            <a:r>
              <a:rPr lang="en-US" sz="2400" dirty="0" err="1">
                <a:latin typeface="UTM Avo" panose="02040603050506020204"/>
              </a:rPr>
              <a:t>sắm</a:t>
            </a:r>
            <a:r>
              <a:rPr lang="en-US" sz="2400" dirty="0">
                <a:latin typeface="UTM Avo" panose="02040603050506020204"/>
              </a:rPr>
              <a:t> </a:t>
            </a:r>
            <a:r>
              <a:rPr lang="en-US" sz="2400" dirty="0" err="1">
                <a:latin typeface="UTM Avo" panose="02040603050506020204"/>
              </a:rPr>
              <a:t>ngày</a:t>
            </a:r>
            <a:r>
              <a:rPr lang="en-US" sz="2400" dirty="0">
                <a:latin typeface="UTM Avo" panose="02040603050506020204"/>
              </a:rPr>
              <a:t> </a:t>
            </a:r>
            <a:r>
              <a:rPr lang="en-US" sz="2400" dirty="0" err="1">
                <a:latin typeface="UTM Avo" panose="02040603050506020204"/>
              </a:rPr>
              <a:t>Tết</a:t>
            </a:r>
            <a:r>
              <a:rPr lang="en-US" sz="2400" dirty="0">
                <a:latin typeface="UTM Avo" panose="02040603050506020204"/>
              </a:rPr>
              <a:t> </a:t>
            </a:r>
            <a:r>
              <a:rPr lang="en-US" sz="2400" dirty="0" err="1">
                <a:latin typeface="UTM Avo" panose="02040603050506020204"/>
              </a:rPr>
              <a:t>theo</a:t>
            </a:r>
            <a:r>
              <a:rPr lang="en-US" sz="2400" dirty="0">
                <a:latin typeface="UTM Avo" panose="02040603050506020204"/>
              </a:rPr>
              <a:t> </a:t>
            </a:r>
            <a:r>
              <a:rPr lang="en-US" sz="2400" dirty="0" err="1">
                <a:latin typeface="UTM Avo" panose="02040603050506020204"/>
              </a:rPr>
              <a:t>gợi</a:t>
            </a:r>
            <a:r>
              <a:rPr lang="en-US" sz="2400" dirty="0">
                <a:latin typeface="UTM Avo" panose="02040603050506020204"/>
              </a:rPr>
              <a:t> ý: </a:t>
            </a:r>
          </a:p>
          <a:p>
            <a:pPr algn="just">
              <a:lnSpc>
                <a:spcPct val="150000"/>
              </a:lnSpc>
            </a:pPr>
            <a:r>
              <a:rPr lang="en-US" sz="2400" dirty="0">
                <a:latin typeface="UTM Avo" panose="02040603050506020204"/>
              </a:rPr>
              <a:t>- </a:t>
            </a:r>
            <a:r>
              <a:rPr lang="en-US" sz="2400" dirty="0" err="1">
                <a:latin typeface="UTM Avo" panose="02040603050506020204"/>
              </a:rPr>
              <a:t>Kể</a:t>
            </a:r>
            <a:r>
              <a:rPr lang="en-US" sz="2400" dirty="0">
                <a:latin typeface="UTM Avo" panose="02040603050506020204"/>
              </a:rPr>
              <a:t> </a:t>
            </a:r>
            <a:r>
              <a:rPr lang="en-US" sz="2400" dirty="0" err="1">
                <a:latin typeface="UTM Avo" panose="02040603050506020204"/>
              </a:rPr>
              <a:t>tên</a:t>
            </a:r>
            <a:r>
              <a:rPr lang="en-US" sz="2400" dirty="0">
                <a:latin typeface="UTM Avo" panose="02040603050506020204"/>
              </a:rPr>
              <a:t> </a:t>
            </a:r>
            <a:r>
              <a:rPr lang="en-US" sz="2400" dirty="0" err="1">
                <a:latin typeface="UTM Avo" panose="02040603050506020204"/>
              </a:rPr>
              <a:t>những</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a:t>
            </a:r>
            <a:r>
              <a:rPr lang="en-US" sz="2400" dirty="0" err="1">
                <a:latin typeface="UTM Avo" panose="02040603050506020204"/>
              </a:rPr>
              <a:t>hàng</a:t>
            </a:r>
            <a:r>
              <a:rPr lang="en-US" sz="2400" dirty="0">
                <a:latin typeface="UTM Avo" panose="02040603050506020204"/>
              </a:rPr>
              <a:t> </a:t>
            </a:r>
            <a:r>
              <a:rPr lang="en-US" sz="2400" dirty="0" err="1">
                <a:latin typeface="UTM Avo" panose="02040603050506020204"/>
              </a:rPr>
              <a:t>các</a:t>
            </a:r>
            <a:r>
              <a:rPr lang="en-US" sz="2400" dirty="0">
                <a:latin typeface="UTM Avo" panose="02040603050506020204"/>
              </a:rPr>
              <a:t> </a:t>
            </a:r>
            <a:r>
              <a:rPr lang="en-US" sz="2400" dirty="0" err="1">
                <a:latin typeface="UTM Avo" panose="02040603050506020204"/>
              </a:rPr>
              <a:t>gia</a:t>
            </a:r>
            <a:r>
              <a:rPr lang="en-US" sz="2400" dirty="0">
                <a:latin typeface="UTM Avo" panose="02040603050506020204"/>
              </a:rPr>
              <a:t> </a:t>
            </a:r>
            <a:r>
              <a:rPr lang="en-US" sz="2400" dirty="0" err="1">
                <a:latin typeface="UTM Avo" panose="02040603050506020204"/>
              </a:rPr>
              <a:t>đình</a:t>
            </a:r>
            <a:r>
              <a:rPr lang="en-US" sz="2400" dirty="0">
                <a:latin typeface="UTM Avo" panose="02040603050506020204"/>
              </a:rPr>
              <a:t> </a:t>
            </a:r>
            <a:r>
              <a:rPr lang="en-US" sz="2400" dirty="0" err="1">
                <a:latin typeface="UTM Avo" panose="02040603050506020204"/>
              </a:rPr>
              <a:t>thường</a:t>
            </a:r>
            <a:r>
              <a:rPr lang="en-US" sz="2400" dirty="0">
                <a:latin typeface="UTM Avo" panose="02040603050506020204"/>
              </a:rPr>
              <a:t> </a:t>
            </a:r>
            <a:r>
              <a:rPr lang="en-US" sz="2400" dirty="0" err="1">
                <a:latin typeface="UTM Avo" panose="02040603050506020204"/>
              </a:rPr>
              <a:t>mua</a:t>
            </a:r>
            <a:r>
              <a:rPr lang="en-US" sz="2400" dirty="0">
                <a:latin typeface="UTM Avo" panose="02040603050506020204"/>
              </a:rPr>
              <a:t> </a:t>
            </a:r>
            <a:r>
              <a:rPr lang="en-US" sz="2400" dirty="0" err="1">
                <a:latin typeface="UTM Avo" panose="02040603050506020204"/>
              </a:rPr>
              <a:t>sắm</a:t>
            </a:r>
            <a:r>
              <a:rPr lang="en-US" sz="2400" dirty="0">
                <a:latin typeface="UTM Avo" panose="02040603050506020204"/>
              </a:rPr>
              <a:t> </a:t>
            </a:r>
            <a:r>
              <a:rPr lang="en-US" sz="2400" dirty="0" err="1">
                <a:latin typeface="UTM Avo" panose="02040603050506020204"/>
              </a:rPr>
              <a:t>trong</a:t>
            </a:r>
            <a:r>
              <a:rPr lang="en-US" sz="2400" dirty="0">
                <a:latin typeface="UTM Avo" panose="02040603050506020204"/>
              </a:rPr>
              <a:t> </a:t>
            </a:r>
            <a:r>
              <a:rPr lang="en-US" sz="2400" dirty="0" err="1">
                <a:latin typeface="UTM Avo" panose="02040603050506020204"/>
              </a:rPr>
              <a:t>ngày</a:t>
            </a:r>
            <a:r>
              <a:rPr lang="en-US" sz="2400" dirty="0">
                <a:latin typeface="UTM Avo" panose="02040603050506020204"/>
              </a:rPr>
              <a:t> </a:t>
            </a:r>
            <a:r>
              <a:rPr lang="en-US" sz="2400" dirty="0" err="1">
                <a:latin typeface="UTM Avo" panose="02040603050506020204"/>
              </a:rPr>
              <a:t>Tết</a:t>
            </a:r>
            <a:r>
              <a:rPr lang="en-US" sz="2400" dirty="0">
                <a:latin typeface="UTM Avo" panose="02040603050506020204"/>
              </a:rPr>
              <a:t>; </a:t>
            </a:r>
          </a:p>
          <a:p>
            <a:pPr algn="just">
              <a:lnSpc>
                <a:spcPct val="150000"/>
              </a:lnSpc>
            </a:pPr>
            <a:r>
              <a:rPr lang="en-US" sz="2400" dirty="0">
                <a:latin typeface="UTM Avo" panose="02040603050506020204"/>
              </a:rPr>
              <a:t>- </a:t>
            </a:r>
            <a:r>
              <a:rPr lang="en-US" sz="2400" dirty="0" err="1">
                <a:latin typeface="UTM Avo" panose="02040603050506020204"/>
              </a:rPr>
              <a:t>Phân</a:t>
            </a:r>
            <a:r>
              <a:rPr lang="en-US" sz="2400" dirty="0">
                <a:latin typeface="UTM Avo" panose="02040603050506020204"/>
              </a:rPr>
              <a:t> </a:t>
            </a:r>
            <a:r>
              <a:rPr lang="en-US" sz="2400" dirty="0" err="1">
                <a:latin typeface="UTM Avo" panose="02040603050506020204"/>
              </a:rPr>
              <a:t>loại</a:t>
            </a:r>
            <a:r>
              <a:rPr lang="en-US" sz="2400" dirty="0">
                <a:latin typeface="UTM Avo" panose="02040603050506020204"/>
              </a:rPr>
              <a:t> </a:t>
            </a:r>
            <a:r>
              <a:rPr lang="en-US" sz="2400" dirty="0" err="1">
                <a:latin typeface="UTM Avo" panose="02040603050506020204"/>
              </a:rPr>
              <a:t>những</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hang </a:t>
            </a:r>
            <a:r>
              <a:rPr lang="en-US" sz="2400" dirty="0" err="1">
                <a:latin typeface="UTM Avo" panose="02040603050506020204"/>
              </a:rPr>
              <a:t>đó</a:t>
            </a:r>
            <a:r>
              <a:rPr lang="en-US" sz="2400" dirty="0">
                <a:latin typeface="UTM Avo" panose="02040603050506020204"/>
              </a:rPr>
              <a:t> </a:t>
            </a:r>
            <a:r>
              <a:rPr lang="en-US" sz="2400" dirty="0" err="1">
                <a:latin typeface="UTM Avo" panose="02040603050506020204"/>
              </a:rPr>
              <a:t>thành</a:t>
            </a:r>
            <a:r>
              <a:rPr lang="en-US" sz="2400" dirty="0">
                <a:latin typeface="UTM Avo" panose="02040603050506020204"/>
              </a:rPr>
              <a:t> 2 </a:t>
            </a:r>
            <a:r>
              <a:rPr lang="en-US" sz="2400" dirty="0" err="1">
                <a:latin typeface="UTM Avo" panose="02040603050506020204"/>
              </a:rPr>
              <a:t>nhóm</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a:t>
            </a:r>
            <a:r>
              <a:rPr lang="en-US" sz="2400" dirty="0" err="1">
                <a:latin typeface="UTM Avo" panose="02040603050506020204"/>
              </a:rPr>
              <a:t>hàng</a:t>
            </a:r>
            <a:r>
              <a:rPr lang="en-US" sz="2400" dirty="0">
                <a:latin typeface="UTM Avo" panose="02040603050506020204"/>
              </a:rPr>
              <a:t> </a:t>
            </a:r>
            <a:r>
              <a:rPr lang="en-US" sz="2400" dirty="0" err="1">
                <a:latin typeface="UTM Avo" panose="02040603050506020204"/>
              </a:rPr>
              <a:t>thiết</a:t>
            </a:r>
            <a:r>
              <a:rPr lang="en-US" sz="2400" dirty="0">
                <a:latin typeface="UTM Avo" panose="02040603050506020204"/>
              </a:rPr>
              <a:t> </a:t>
            </a:r>
            <a:r>
              <a:rPr lang="en-US" sz="2400" dirty="0" err="1">
                <a:latin typeface="UTM Avo" panose="02040603050506020204"/>
              </a:rPr>
              <a:t>yếu</a:t>
            </a:r>
            <a:r>
              <a:rPr lang="en-US" sz="2400" dirty="0">
                <a:latin typeface="UTM Avo" panose="02040603050506020204"/>
              </a:rPr>
              <a:t> </a:t>
            </a:r>
            <a:r>
              <a:rPr lang="en-US" sz="2400" dirty="0" err="1">
                <a:latin typeface="UTM Avo" panose="02040603050506020204"/>
              </a:rPr>
              <a:t>và</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a:t>
            </a:r>
            <a:r>
              <a:rPr lang="en-US" sz="2400" dirty="0" err="1">
                <a:latin typeface="UTM Avo" panose="02040603050506020204"/>
              </a:rPr>
              <a:t>hàng</a:t>
            </a:r>
            <a:r>
              <a:rPr lang="en-US" sz="2400" dirty="0">
                <a:latin typeface="UTM Avo" panose="02040603050506020204"/>
              </a:rPr>
              <a:t> </a:t>
            </a:r>
            <a:r>
              <a:rPr lang="en-US" sz="2400" dirty="0" err="1">
                <a:latin typeface="UTM Avo" panose="02040603050506020204"/>
              </a:rPr>
              <a:t>không</a:t>
            </a:r>
            <a:r>
              <a:rPr lang="en-US" sz="2400" dirty="0">
                <a:latin typeface="UTM Avo" panose="02040603050506020204"/>
              </a:rPr>
              <a:t> </a:t>
            </a:r>
            <a:r>
              <a:rPr lang="en-US" sz="2400" dirty="0" err="1">
                <a:latin typeface="UTM Avo" panose="02040603050506020204"/>
              </a:rPr>
              <a:t>thiết</a:t>
            </a:r>
            <a:r>
              <a:rPr lang="en-US" sz="2400" dirty="0">
                <a:latin typeface="UTM Avo" panose="02040603050506020204"/>
              </a:rPr>
              <a:t> </a:t>
            </a:r>
            <a:r>
              <a:rPr lang="en-US" sz="2400" dirty="0" err="1">
                <a:latin typeface="UTM Avo" panose="02040603050506020204"/>
              </a:rPr>
              <a:t>yếu</a:t>
            </a:r>
            <a:r>
              <a:rPr lang="en-US" sz="2400" dirty="0">
                <a:latin typeface="UTM Avo" panose="02040603050506020204"/>
              </a:rPr>
              <a:t>.</a:t>
            </a:r>
          </a:p>
          <a:p>
            <a:pPr marL="174625" indent="-174625" algn="just">
              <a:lnSpc>
                <a:spcPct val="150000"/>
              </a:lnSpc>
              <a:buFont typeface="Arial" panose="020B0604020202020204" pitchFamily="34" charset="0"/>
              <a:buChar char="•"/>
            </a:pPr>
            <a:r>
              <a:rPr lang="en-US" sz="2400" dirty="0">
                <a:latin typeface="UTM Avo" panose="02040603050506020204"/>
              </a:rPr>
              <a:t>Chia </a:t>
            </a:r>
            <a:r>
              <a:rPr lang="en-US" sz="2400" dirty="0" err="1">
                <a:latin typeface="UTM Avo" panose="02040603050506020204"/>
              </a:rPr>
              <a:t>sẻ</a:t>
            </a:r>
            <a:r>
              <a:rPr lang="en-US" sz="2400" dirty="0">
                <a:latin typeface="UTM Avo" panose="02040603050506020204"/>
              </a:rPr>
              <a:t> </a:t>
            </a:r>
            <a:r>
              <a:rPr lang="en-US" sz="2400" dirty="0" err="1">
                <a:latin typeface="UTM Avo" panose="02040603050506020204"/>
              </a:rPr>
              <a:t>kết</a:t>
            </a:r>
            <a:r>
              <a:rPr lang="en-US" sz="2400" dirty="0">
                <a:latin typeface="UTM Avo" panose="02040603050506020204"/>
              </a:rPr>
              <a:t> </a:t>
            </a:r>
            <a:r>
              <a:rPr lang="en-US" sz="2400" dirty="0" err="1">
                <a:latin typeface="UTM Avo" panose="02040603050506020204"/>
              </a:rPr>
              <a:t>quả</a:t>
            </a:r>
            <a:r>
              <a:rPr lang="en-US" sz="2400" dirty="0">
                <a:latin typeface="UTM Avo" panose="02040603050506020204"/>
              </a:rPr>
              <a:t> </a:t>
            </a:r>
            <a:r>
              <a:rPr lang="en-US" sz="2400" dirty="0" err="1">
                <a:latin typeface="UTM Avo" panose="02040603050506020204"/>
              </a:rPr>
              <a:t>thảo</a:t>
            </a:r>
            <a:r>
              <a:rPr lang="en-US" sz="2400" dirty="0">
                <a:latin typeface="UTM Avo" panose="02040603050506020204"/>
              </a:rPr>
              <a:t> </a:t>
            </a:r>
            <a:r>
              <a:rPr lang="en-US" sz="2400" dirty="0" err="1">
                <a:latin typeface="UTM Avo" panose="02040603050506020204"/>
              </a:rPr>
              <a:t>luận</a:t>
            </a:r>
            <a:r>
              <a:rPr lang="en-US" sz="2400" dirty="0">
                <a:latin typeface="UTM Avo" panose="02040603050506020204"/>
              </a:rPr>
              <a:t> </a:t>
            </a:r>
            <a:r>
              <a:rPr lang="en-US" sz="2400" dirty="0" err="1">
                <a:latin typeface="UTM Avo" panose="02040603050506020204"/>
              </a:rPr>
              <a:t>của</a:t>
            </a:r>
            <a:r>
              <a:rPr lang="en-US" sz="2400" dirty="0">
                <a:latin typeface="UTM Avo" panose="02040603050506020204"/>
              </a:rPr>
              <a:t> </a:t>
            </a:r>
            <a:r>
              <a:rPr lang="en-US" sz="2400" dirty="0" err="1">
                <a:latin typeface="UTM Avo" panose="02040603050506020204"/>
              </a:rPr>
              <a:t>nhóm</a:t>
            </a:r>
            <a:r>
              <a:rPr lang="en-US" sz="2400" dirty="0">
                <a:latin typeface="UTM Avo" panose="02040603050506020204"/>
              </a:rPr>
              <a:t> </a:t>
            </a:r>
            <a:r>
              <a:rPr lang="en-US" sz="2400" dirty="0" err="1">
                <a:latin typeface="UTM Avo" panose="02040603050506020204"/>
              </a:rPr>
              <a:t>em</a:t>
            </a:r>
            <a:r>
              <a:rPr lang="en-US" sz="2400" dirty="0">
                <a:latin typeface="UTM Avo" panose="02040603050506020204"/>
              </a:rPr>
              <a:t>.</a:t>
            </a:r>
          </a:p>
        </p:txBody>
      </p:sp>
    </p:spTree>
    <p:extLst>
      <p:ext uri="{BB962C8B-B14F-4D97-AF65-F5344CB8AC3E}">
        <p14:creationId xmlns:p14="http://schemas.microsoft.com/office/powerpoint/2010/main" val="52257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406CBC03-ED59-4962-A592-B7EBCD0B1849}"/>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9225384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10">
            <a:extLst>
              <a:ext uri="{FF2B5EF4-FFF2-40B4-BE49-F238E27FC236}">
                <a16:creationId xmlns:a16="http://schemas.microsoft.com/office/drawing/2014/main" id="{B17C70E8-3524-437E-8942-3A2993B508D8}"/>
              </a:ext>
            </a:extLst>
          </p:cNvPr>
          <p:cNvSpPr/>
          <p:nvPr/>
        </p:nvSpPr>
        <p:spPr>
          <a:xfrm>
            <a:off x="3606800" y="1238250"/>
            <a:ext cx="7645301" cy="5334820"/>
          </a:xfrm>
          <a:custGeom>
            <a:avLst/>
            <a:gdLst/>
            <a:ahLst/>
            <a:cxnLst/>
            <a:rect l="l" t="t" r="r" b="b"/>
            <a:pathLst>
              <a:path w="1386590" h="1392805">
                <a:moveTo>
                  <a:pt x="693295" y="0"/>
                </a:moveTo>
                <a:lnTo>
                  <a:pt x="693295" y="0"/>
                </a:lnTo>
                <a:cubicBezTo>
                  <a:pt x="1076692" y="1715"/>
                  <a:pt x="1386590" y="313002"/>
                  <a:pt x="1386590" y="696402"/>
                </a:cubicBezTo>
                <a:cubicBezTo>
                  <a:pt x="1386590" y="1079803"/>
                  <a:pt x="1076692" y="1391090"/>
                  <a:pt x="693295" y="1392805"/>
                </a:cubicBezTo>
                <a:cubicBezTo>
                  <a:pt x="309898" y="1391090"/>
                  <a:pt x="0" y="1079803"/>
                  <a:pt x="0" y="696402"/>
                </a:cubicBezTo>
                <a:cubicBezTo>
                  <a:pt x="0" y="313002"/>
                  <a:pt x="309898" y="1715"/>
                  <a:pt x="693295" y="0"/>
                </a:cubicBezTo>
                <a:close/>
              </a:path>
            </a:pathLst>
          </a:custGeom>
          <a:solidFill>
            <a:schemeClr val="accent2">
              <a:lumMod val="20000"/>
              <a:lumOff val="80000"/>
            </a:schemeClr>
          </a:solidFill>
        </p:spPr>
        <p:txBody>
          <a:bodyPr/>
          <a:lstStyle/>
          <a:p>
            <a:endParaRPr lang="en-US" sz="800"/>
          </a:p>
        </p:txBody>
      </p:sp>
      <p:sp>
        <p:nvSpPr>
          <p:cNvPr id="7" name="TextBox 6">
            <a:extLst>
              <a:ext uri="{FF2B5EF4-FFF2-40B4-BE49-F238E27FC236}">
                <a16:creationId xmlns:a16="http://schemas.microsoft.com/office/drawing/2014/main" id="{80EA26B4-A928-4456-B16D-29E7C6E8B2CF}"/>
              </a:ext>
            </a:extLst>
          </p:cNvPr>
          <p:cNvSpPr txBox="1"/>
          <p:nvPr/>
        </p:nvSpPr>
        <p:spPr>
          <a:xfrm>
            <a:off x="4366759" y="2271910"/>
            <a:ext cx="6125382" cy="3347840"/>
          </a:xfrm>
          <a:prstGeom prst="rect">
            <a:avLst/>
          </a:prstGeom>
          <a:noFill/>
        </p:spPr>
        <p:txBody>
          <a:bodyPr wrap="square">
            <a:spAutoFit/>
          </a:bodyPr>
          <a:lstStyle/>
          <a:p>
            <a:pPr marL="381019" indent="-381019" algn="just">
              <a:lnSpc>
                <a:spcPct val="150000"/>
              </a:lnSpc>
              <a:buFont typeface="Arial" panose="020B0604020202020204" pitchFamily="34" charset="0"/>
              <a:buChar char="•"/>
            </a:pPr>
            <a:r>
              <a:rPr lang="vi-VN" sz="2400" dirty="0">
                <a:solidFill>
                  <a:sysClr val="windowText" lastClr="000000"/>
                </a:solidFill>
                <a:latin typeface="UTM Avo" panose="02040603050506020204" pitchFamily="18" charset="0"/>
                <a:ea typeface="Calibri" panose="020F0502020204030204" pitchFamily="34" charset="0"/>
                <a:cs typeface="Arial" panose="020B0604020202020204" pitchFamily="34" charset="0"/>
              </a:rPr>
              <a:t>Các em về nhà trao đổi với người thân về những thứ cần và muốn trong cuộc sống hàng ngày.</a:t>
            </a:r>
          </a:p>
          <a:p>
            <a:pPr marL="381019" indent="-381019" algn="just">
              <a:lnSpc>
                <a:spcPct val="150000"/>
              </a:lnSpc>
              <a:buFont typeface="Arial" panose="020B0604020202020204" pitchFamily="34" charset="0"/>
              <a:buChar char="•"/>
            </a:pPr>
            <a:r>
              <a:rPr lang="vi-VN" sz="2400" dirty="0">
                <a:solidFill>
                  <a:sysClr val="windowText" lastClr="000000"/>
                </a:solidFill>
                <a:latin typeface="UTM Avo" panose="02040603050506020204" pitchFamily="18" charset="0"/>
                <a:ea typeface="Calibri" panose="020F0502020204030204" pitchFamily="34" charset="0"/>
                <a:cs typeface="Arial" panose="020B0604020202020204" pitchFamily="34" charset="0"/>
              </a:rPr>
              <a:t>Cùng người thân khảo sát giá của các mặt </a:t>
            </a:r>
            <a:r>
              <a:rPr lang="en-US" sz="2400" dirty="0" err="1">
                <a:solidFill>
                  <a:sysClr val="windowText" lastClr="000000"/>
                </a:solidFill>
                <a:latin typeface="UTM Avo" panose="02040603050506020204" pitchFamily="18" charset="0"/>
                <a:ea typeface="Calibri" panose="020F0502020204030204" pitchFamily="34" charset="0"/>
                <a:cs typeface="Arial" panose="020B0604020202020204" pitchFamily="34" charset="0"/>
              </a:rPr>
              <a:t>hàng</a:t>
            </a:r>
            <a:r>
              <a:rPr lang="vi-VN" sz="2400" dirty="0">
                <a:solidFill>
                  <a:sysClr val="windowText" lastClr="000000"/>
                </a:solidFill>
                <a:latin typeface="UTM Avo" panose="02040603050506020204" pitchFamily="18" charset="0"/>
                <a:ea typeface="Calibri" panose="020F0502020204030204" pitchFamily="34" charset="0"/>
                <a:cs typeface="Arial" panose="020B0604020202020204" pitchFamily="34" charset="0"/>
              </a:rPr>
              <a:t> phổ biến trong sinh hoạt hằng ngày của gia đình em. </a:t>
            </a:r>
          </a:p>
        </p:txBody>
      </p:sp>
      <p:pic>
        <p:nvPicPr>
          <p:cNvPr id="8" name="Picture 9">
            <a:extLst>
              <a:ext uri="{FF2B5EF4-FFF2-40B4-BE49-F238E27FC236}">
                <a16:creationId xmlns:a16="http://schemas.microsoft.com/office/drawing/2014/main" id="{55D0D97D-3C33-49B7-97D3-4C7B7D36C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4314" y="2001070"/>
            <a:ext cx="3662172" cy="4114800"/>
          </a:xfrm>
          <a:prstGeom prst="rect">
            <a:avLst/>
          </a:prstGeom>
        </p:spPr>
      </p:pic>
    </p:spTree>
    <p:extLst>
      <p:ext uri="{BB962C8B-B14F-4D97-AF65-F5344CB8AC3E}">
        <p14:creationId xmlns:p14="http://schemas.microsoft.com/office/powerpoint/2010/main" val="1567256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C3FD10-2C94-47C1-8FED-9117B5A9325D}"/>
              </a:ext>
            </a:extLst>
          </p:cNvPr>
          <p:cNvSpPr/>
          <p:nvPr/>
        </p:nvSpPr>
        <p:spPr>
          <a:xfrm>
            <a:off x="3544711" y="1043963"/>
            <a:ext cx="5089856" cy="815480"/>
          </a:xfrm>
          <a:prstGeom prst="rect">
            <a:avLst/>
          </a:prstGeom>
        </p:spPr>
        <p:txBody>
          <a:bodyPr wrap="none">
            <a:spAutoFit/>
          </a:bodyPr>
          <a:lstStyle/>
          <a:p>
            <a:pPr algn="ctr">
              <a:lnSpc>
                <a:spcPct val="150000"/>
              </a:lnSpc>
              <a:spcBef>
                <a:spcPct val="0"/>
              </a:spcBef>
            </a:pPr>
            <a:r>
              <a:rPr lang="vi-VN" sz="3600" b="1" dirty="0">
                <a:solidFill>
                  <a:schemeClr val="accent2"/>
                </a:solidFill>
                <a:latin typeface="UTM Avo" panose="02040603050506020204" pitchFamily="18" charset="0"/>
                <a:cs typeface="Arial" panose="020B0604020202020204" pitchFamily="34" charset="0"/>
              </a:rPr>
              <a:t>HƯỚNG DẪN VỀ NHÀ</a:t>
            </a:r>
            <a:endParaRPr lang="en-US" sz="3600" b="1" dirty="0">
              <a:solidFill>
                <a:schemeClr val="accent2"/>
              </a:solidFill>
              <a:latin typeface="UTM Avo" panose="02040603050506020204" pitchFamily="18" charset="0"/>
              <a:cs typeface="Arial" panose="020B0604020202020204" pitchFamily="34" charset="0"/>
            </a:endParaRPr>
          </a:p>
        </p:txBody>
      </p:sp>
      <p:grpSp>
        <p:nvGrpSpPr>
          <p:cNvPr id="2" name="Group 1">
            <a:extLst>
              <a:ext uri="{FF2B5EF4-FFF2-40B4-BE49-F238E27FC236}">
                <a16:creationId xmlns:a16="http://schemas.microsoft.com/office/drawing/2014/main" id="{A05C1B70-7254-75B5-1D8D-218A54AA4093}"/>
              </a:ext>
            </a:extLst>
          </p:cNvPr>
          <p:cNvGrpSpPr/>
          <p:nvPr/>
        </p:nvGrpSpPr>
        <p:grpSpPr>
          <a:xfrm>
            <a:off x="1174370" y="1872744"/>
            <a:ext cx="3911947" cy="3456982"/>
            <a:chOff x="1821374" y="3024264"/>
            <a:chExt cx="6865425" cy="5185474"/>
          </a:xfrm>
        </p:grpSpPr>
        <p:grpSp>
          <p:nvGrpSpPr>
            <p:cNvPr id="4" name="Group 7">
              <a:extLst>
                <a:ext uri="{FF2B5EF4-FFF2-40B4-BE49-F238E27FC236}">
                  <a16:creationId xmlns:a16="http://schemas.microsoft.com/office/drawing/2014/main" id="{C8F09B78-243E-7F4B-619C-489732AA8A03}"/>
                </a:ext>
              </a:extLst>
            </p:cNvPr>
            <p:cNvGrpSpPr/>
            <p:nvPr/>
          </p:nvGrpSpPr>
          <p:grpSpPr>
            <a:xfrm>
              <a:off x="1821374" y="3024264"/>
              <a:ext cx="6865425" cy="5185474"/>
              <a:chOff x="-440812" y="-1"/>
              <a:chExt cx="9153899" cy="6913967"/>
            </a:xfrm>
          </p:grpSpPr>
          <p:grpSp>
            <p:nvGrpSpPr>
              <p:cNvPr id="6" name="Group 8">
                <a:extLst>
                  <a:ext uri="{FF2B5EF4-FFF2-40B4-BE49-F238E27FC236}">
                    <a16:creationId xmlns:a16="http://schemas.microsoft.com/office/drawing/2014/main" id="{5BC9BBA6-303F-B2DD-89A6-177194B62C20}"/>
                  </a:ext>
                </a:extLst>
              </p:cNvPr>
              <p:cNvGrpSpPr/>
              <p:nvPr/>
            </p:nvGrpSpPr>
            <p:grpSpPr>
              <a:xfrm>
                <a:off x="-440812" y="478181"/>
                <a:ext cx="9153899" cy="6435785"/>
                <a:chOff x="-87074" y="-88333"/>
                <a:chExt cx="1808178" cy="1271266"/>
              </a:xfrm>
            </p:grpSpPr>
            <p:sp>
              <p:nvSpPr>
                <p:cNvPr id="11" name="Freeform 9">
                  <a:extLst>
                    <a:ext uri="{FF2B5EF4-FFF2-40B4-BE49-F238E27FC236}">
                      <a16:creationId xmlns:a16="http://schemas.microsoft.com/office/drawing/2014/main" id="{753878C9-D5DF-FD69-B92B-0ABA839E4C2B}"/>
                    </a:ext>
                  </a:extLst>
                </p:cNvPr>
                <p:cNvSpPr/>
                <p:nvPr/>
              </p:nvSpPr>
              <p:spPr>
                <a:xfrm>
                  <a:off x="-87074" y="-88333"/>
                  <a:ext cx="1808178"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sz="800"/>
                </a:p>
              </p:txBody>
            </p:sp>
            <p:sp>
              <p:nvSpPr>
                <p:cNvPr id="12" name="TextBox 11">
                  <a:extLst>
                    <a:ext uri="{FF2B5EF4-FFF2-40B4-BE49-F238E27FC236}">
                      <a16:creationId xmlns:a16="http://schemas.microsoft.com/office/drawing/2014/main" id="{EB71B484-335A-7D0C-CA9E-E98142FA93D7}"/>
                    </a:ext>
                  </a:extLst>
                </p:cNvPr>
                <p:cNvSpPr txBox="1"/>
                <p:nvPr/>
              </p:nvSpPr>
              <p:spPr>
                <a:xfrm>
                  <a:off x="0" y="0"/>
                  <a:ext cx="812800" cy="812800"/>
                </a:xfrm>
                <a:prstGeom prst="rect">
                  <a:avLst/>
                </a:prstGeom>
              </p:spPr>
              <p:txBody>
                <a:bodyPr lIns="33867" tIns="33867" rIns="33867" bIns="33867" rtlCol="0" anchor="ctr"/>
                <a:lstStyle/>
                <a:p>
                  <a:pPr algn="ctr">
                    <a:lnSpc>
                      <a:spcPts val="2059"/>
                    </a:lnSpc>
                  </a:pPr>
                  <a:endParaRPr sz="800"/>
                </a:p>
              </p:txBody>
            </p:sp>
          </p:grpSp>
          <p:sp>
            <p:nvSpPr>
              <p:cNvPr id="10" name="TextBox 13">
                <a:extLst>
                  <a:ext uri="{FF2B5EF4-FFF2-40B4-BE49-F238E27FC236}">
                    <a16:creationId xmlns:a16="http://schemas.microsoft.com/office/drawing/2014/main" id="{05FD4403-8920-725C-0F61-BD9240B555DF}"/>
                  </a:ext>
                </a:extLst>
              </p:cNvPr>
              <p:cNvSpPr txBox="1"/>
              <p:nvPr/>
            </p:nvSpPr>
            <p:spPr>
              <a:xfrm>
                <a:off x="2015032" y="-1"/>
                <a:ext cx="4114800" cy="4114810"/>
              </a:xfrm>
              <a:prstGeom prst="rect">
                <a:avLst/>
              </a:prstGeom>
            </p:spPr>
            <p:txBody>
              <a:bodyPr lIns="33867" tIns="33867" rIns="33867" bIns="33867" rtlCol="0" anchor="ctr"/>
              <a:lstStyle/>
              <a:p>
                <a:pPr algn="ctr">
                  <a:lnSpc>
                    <a:spcPts val="2059"/>
                  </a:lnSpc>
                </a:pPr>
                <a:endParaRPr sz="800"/>
              </a:p>
            </p:txBody>
          </p:sp>
        </p:grpSp>
        <p:sp>
          <p:nvSpPr>
            <p:cNvPr id="5" name="TextBox 4">
              <a:extLst>
                <a:ext uri="{FF2B5EF4-FFF2-40B4-BE49-F238E27FC236}">
                  <a16:creationId xmlns:a16="http://schemas.microsoft.com/office/drawing/2014/main" id="{9D495339-69D4-E047-D879-16702368FC3B}"/>
                </a:ext>
              </a:extLst>
            </p:cNvPr>
            <p:cNvSpPr txBox="1"/>
            <p:nvPr/>
          </p:nvSpPr>
          <p:spPr>
            <a:xfrm>
              <a:off x="2749888" y="4135412"/>
              <a:ext cx="5088467" cy="2513765"/>
            </a:xfrm>
            <a:prstGeom prst="rect">
              <a:avLst/>
            </a:prstGeom>
            <a:noFill/>
          </p:spPr>
          <p:txBody>
            <a:bodyPr wrap="square">
              <a:spAutoFit/>
            </a:bodyPr>
            <a:lstStyle/>
            <a:p>
              <a:pPr algn="ctr">
                <a:lnSpc>
                  <a:spcPct val="150000"/>
                </a:lnSpc>
              </a:pPr>
              <a:r>
                <a:rPr lang="en-US" sz="2400">
                  <a:solidFill>
                    <a:srgbClr val="000000"/>
                  </a:solidFill>
                  <a:latin typeface="UTM Avo" panose="02040603050506020204" pitchFamily="18" charset="0"/>
                  <a:ea typeface="Calibri" panose="020F0502020204030204" pitchFamily="34" charset="0"/>
                  <a:cs typeface="Arial" panose="020B0604020202020204" pitchFamily="34" charset="0"/>
                </a:rPr>
                <a:t>Ôn lại các kiến thức đã học ngày hôm nay</a:t>
              </a:r>
              <a:r>
                <a:rPr lang="vi-VN" sz="2400">
                  <a:solidFill>
                    <a:srgbClr val="000000"/>
                  </a:solidFill>
                  <a:latin typeface="UTM Avo" panose="02040603050506020204" pitchFamily="18" charset="0"/>
                  <a:ea typeface="Calibri" panose="020F0502020204030204" pitchFamily="34" charset="0"/>
                  <a:cs typeface="Arial" panose="020B0604020202020204" pitchFamily="34" charset="0"/>
                </a:rPr>
                <a:t>.</a:t>
              </a:r>
              <a:endParaRPr lang="en-US" sz="2400" dirty="0">
                <a:latin typeface="UTM Avo" panose="02040603050506020204" pitchFamily="18" charset="0"/>
                <a:cs typeface="Arial" panose="020B0604020202020204" pitchFamily="34" charset="0"/>
              </a:endParaRPr>
            </a:p>
          </p:txBody>
        </p:sp>
      </p:grpSp>
      <p:grpSp>
        <p:nvGrpSpPr>
          <p:cNvPr id="13" name="Group 12">
            <a:extLst>
              <a:ext uri="{FF2B5EF4-FFF2-40B4-BE49-F238E27FC236}">
                <a16:creationId xmlns:a16="http://schemas.microsoft.com/office/drawing/2014/main" id="{772E74F0-124F-CF58-8E20-A3AEE6E960C7}"/>
              </a:ext>
            </a:extLst>
          </p:cNvPr>
          <p:cNvGrpSpPr/>
          <p:nvPr/>
        </p:nvGrpSpPr>
        <p:grpSpPr>
          <a:xfrm>
            <a:off x="5565351" y="1871089"/>
            <a:ext cx="5389544" cy="3456982"/>
            <a:chOff x="1821374" y="3024264"/>
            <a:chExt cx="6865425" cy="5185474"/>
          </a:xfrm>
        </p:grpSpPr>
        <p:grpSp>
          <p:nvGrpSpPr>
            <p:cNvPr id="14" name="Group 7">
              <a:extLst>
                <a:ext uri="{FF2B5EF4-FFF2-40B4-BE49-F238E27FC236}">
                  <a16:creationId xmlns:a16="http://schemas.microsoft.com/office/drawing/2014/main" id="{893F935E-77A1-0674-37E6-51E3DE044956}"/>
                </a:ext>
              </a:extLst>
            </p:cNvPr>
            <p:cNvGrpSpPr/>
            <p:nvPr/>
          </p:nvGrpSpPr>
          <p:grpSpPr>
            <a:xfrm>
              <a:off x="1821374" y="3024264"/>
              <a:ext cx="6865425" cy="5185474"/>
              <a:chOff x="-440812" y="-1"/>
              <a:chExt cx="9153899" cy="6913967"/>
            </a:xfrm>
          </p:grpSpPr>
          <p:grpSp>
            <p:nvGrpSpPr>
              <p:cNvPr id="16" name="Group 8">
                <a:extLst>
                  <a:ext uri="{FF2B5EF4-FFF2-40B4-BE49-F238E27FC236}">
                    <a16:creationId xmlns:a16="http://schemas.microsoft.com/office/drawing/2014/main" id="{8F3F6BF8-45EC-9F24-BF6A-3F3C1718AB88}"/>
                  </a:ext>
                </a:extLst>
              </p:cNvPr>
              <p:cNvGrpSpPr/>
              <p:nvPr/>
            </p:nvGrpSpPr>
            <p:grpSpPr>
              <a:xfrm>
                <a:off x="-440812" y="478181"/>
                <a:ext cx="9153899" cy="6435785"/>
                <a:chOff x="-87074" y="-88333"/>
                <a:chExt cx="1808178" cy="1271266"/>
              </a:xfrm>
            </p:grpSpPr>
            <p:sp>
              <p:nvSpPr>
                <p:cNvPr id="20" name="Freeform 9">
                  <a:extLst>
                    <a:ext uri="{FF2B5EF4-FFF2-40B4-BE49-F238E27FC236}">
                      <a16:creationId xmlns:a16="http://schemas.microsoft.com/office/drawing/2014/main" id="{14EC1C98-F8B9-BC86-09F4-FBC42BC9921B}"/>
                    </a:ext>
                  </a:extLst>
                </p:cNvPr>
                <p:cNvSpPr/>
                <p:nvPr/>
              </p:nvSpPr>
              <p:spPr>
                <a:xfrm>
                  <a:off x="-87074" y="-88333"/>
                  <a:ext cx="1808178"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sz="800"/>
                </a:p>
              </p:txBody>
            </p:sp>
            <p:sp>
              <p:nvSpPr>
                <p:cNvPr id="21" name="TextBox 10">
                  <a:extLst>
                    <a:ext uri="{FF2B5EF4-FFF2-40B4-BE49-F238E27FC236}">
                      <a16:creationId xmlns:a16="http://schemas.microsoft.com/office/drawing/2014/main" id="{E5CBED07-AE63-E82C-D319-72667340F773}"/>
                    </a:ext>
                  </a:extLst>
                </p:cNvPr>
                <p:cNvSpPr txBox="1"/>
                <p:nvPr/>
              </p:nvSpPr>
              <p:spPr>
                <a:xfrm>
                  <a:off x="0" y="0"/>
                  <a:ext cx="812800" cy="812800"/>
                </a:xfrm>
                <a:prstGeom prst="rect">
                  <a:avLst/>
                </a:prstGeom>
              </p:spPr>
              <p:txBody>
                <a:bodyPr lIns="33867" tIns="33867" rIns="33867" bIns="33867" rtlCol="0" anchor="ctr"/>
                <a:lstStyle/>
                <a:p>
                  <a:pPr algn="ctr">
                    <a:lnSpc>
                      <a:spcPts val="2059"/>
                    </a:lnSpc>
                  </a:pPr>
                  <a:endParaRPr sz="800"/>
                </a:p>
              </p:txBody>
            </p:sp>
          </p:grpSp>
          <p:sp>
            <p:nvSpPr>
              <p:cNvPr id="19" name="TextBox 13">
                <a:extLst>
                  <a:ext uri="{FF2B5EF4-FFF2-40B4-BE49-F238E27FC236}">
                    <a16:creationId xmlns:a16="http://schemas.microsoft.com/office/drawing/2014/main" id="{173AB4CE-6A07-2151-42DE-E49E9A8BC477}"/>
                  </a:ext>
                </a:extLst>
              </p:cNvPr>
              <p:cNvSpPr txBox="1"/>
              <p:nvPr/>
            </p:nvSpPr>
            <p:spPr>
              <a:xfrm>
                <a:off x="2015032" y="-1"/>
                <a:ext cx="4114800" cy="4114810"/>
              </a:xfrm>
              <a:prstGeom prst="rect">
                <a:avLst/>
              </a:prstGeom>
            </p:spPr>
            <p:txBody>
              <a:bodyPr lIns="33867" tIns="33867" rIns="33867" bIns="33867" rtlCol="0" anchor="ctr"/>
              <a:lstStyle/>
              <a:p>
                <a:pPr algn="ctr">
                  <a:lnSpc>
                    <a:spcPts val="2059"/>
                  </a:lnSpc>
                </a:pPr>
                <a:endParaRPr sz="800"/>
              </a:p>
            </p:txBody>
          </p:sp>
        </p:grpSp>
        <p:sp>
          <p:nvSpPr>
            <p:cNvPr id="15" name="TextBox 14">
              <a:extLst>
                <a:ext uri="{FF2B5EF4-FFF2-40B4-BE49-F238E27FC236}">
                  <a16:creationId xmlns:a16="http://schemas.microsoft.com/office/drawing/2014/main" id="{71C7296F-4429-5DEA-7833-69C8F4466189}"/>
                </a:ext>
              </a:extLst>
            </p:cNvPr>
            <p:cNvSpPr txBox="1"/>
            <p:nvPr/>
          </p:nvSpPr>
          <p:spPr>
            <a:xfrm>
              <a:off x="2176949" y="4064108"/>
              <a:ext cx="6180091" cy="3344762"/>
            </a:xfrm>
            <a:prstGeom prst="rect">
              <a:avLst/>
            </a:prstGeom>
            <a:noFill/>
          </p:spPr>
          <p:txBody>
            <a:bodyPr wrap="square">
              <a:spAutoFit/>
            </a:bodyPr>
            <a:lstStyle>
              <a:defPPr>
                <a:defRPr lang="en-US"/>
              </a:defPPr>
              <a:lvl1pPr algn="ctr">
                <a:lnSpc>
                  <a:spcPct val="150000"/>
                </a:lnSpc>
                <a:defRPr sz="2667">
                  <a:solidFill>
                    <a:srgbClr val="000000"/>
                  </a:solidFill>
                  <a:latin typeface="UTM Avo" panose="02040603050506020204" pitchFamily="18" charset="0"/>
                  <a:ea typeface="Calibri" panose="020F0502020204030204" pitchFamily="34" charset="0"/>
                  <a:cs typeface="Arial" panose="020B0604020202020204" pitchFamily="34" charset="0"/>
                </a:defRPr>
              </a:lvl1pPr>
            </a:lstStyle>
            <a:p>
              <a:r>
                <a:rPr lang="vi-VN" sz="2400"/>
                <a:t>Chuẩn bị tiết mục để tham gia trình diễn tiểu phẩm tương tác về mua sắm trong năm mới và việc tiêu dùng thông minh.</a:t>
              </a:r>
            </a:p>
          </p:txBody>
        </p:sp>
      </p:grpSp>
      <p:pic>
        <p:nvPicPr>
          <p:cNvPr id="18" name="Picture 17" descr="A picture containing toy, doll&#10;&#10;Description automatically generated">
            <a:extLst>
              <a:ext uri="{FF2B5EF4-FFF2-40B4-BE49-F238E27FC236}">
                <a16:creationId xmlns:a16="http://schemas.microsoft.com/office/drawing/2014/main" id="{3292D5A7-D1A8-422F-BF62-0395BF0B2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9360" y="4388330"/>
            <a:ext cx="1713111" cy="2018491"/>
          </a:xfrm>
          <a:prstGeom prst="rect">
            <a:avLst/>
          </a:prstGeom>
        </p:spPr>
      </p:pic>
    </p:spTree>
    <p:custDataLst>
      <p:tags r:id="rId1"/>
    </p:custDataLst>
    <p:extLst>
      <p:ext uri="{BB962C8B-B14F-4D97-AF65-F5344CB8AC3E}">
        <p14:creationId xmlns:p14="http://schemas.microsoft.com/office/powerpoint/2010/main" val="3307995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77571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62105" y="912740"/>
            <a:ext cx="11367083" cy="950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Like fanpage Hoc10 - Học 1 biết 10 để nhận thêm nhiều tài liệu giảng dạy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843C0C"/>
                </a:solidFill>
                <a:effectLst/>
                <a:uLnTx/>
                <a:uFillTx/>
                <a:latin typeface="UTM Avo" panose="02040603050506020204" pitchFamily="18" charset="0"/>
                <a:ea typeface="+mn-ea"/>
                <a:cs typeface="+mn-cs"/>
                <a:hlinkClick r:id="rId4">
                  <a:extLst>
                    <a:ext uri="{A12FA001-AC4F-418D-AE19-62706E023703}">
                      <ahyp:hlinkClr xmlns:ahyp="http://schemas.microsoft.com/office/drawing/2018/hyperlinkcolor" val="tx"/>
                    </a:ext>
                  </a:extLst>
                </a:hlinkClick>
              </a:rPr>
              <a:t>Hoc10 – Học 1 biết 10</a:t>
            </a:r>
            <a:endParaRPr kumimoji="0" lang="en-US" sz="2400" b="1" i="0" u="sng" strike="noStrike" kern="1200" cap="none" spc="0" normalizeH="0" baseline="0" noProof="0">
              <a:ln>
                <a:noFill/>
              </a:ln>
              <a:solidFill>
                <a:srgbClr val="843C0C"/>
              </a:solidFill>
              <a:effectLst/>
              <a:uLnTx/>
              <a:uFillTx/>
              <a:latin typeface="UTM Avo" panose="02040603050506020204" pitchFamily="18" charset="0"/>
              <a:ea typeface="+mn-ea"/>
              <a:cs typeface="+mn-cs"/>
            </a:endParaRP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3551918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11B7E5-4A2E-4273-B7F5-243C2641E067}"/>
              </a:ext>
            </a:extLst>
          </p:cNvPr>
          <p:cNvPicPr>
            <a:picLocks noChangeAspect="1"/>
          </p:cNvPicPr>
          <p:nvPr/>
        </p:nvPicPr>
        <p:blipFill rotWithShape="1">
          <a:blip r:embed="rId3">
            <a:extLst>
              <a:ext uri="{28A0092B-C50C-407E-A947-70E740481C1C}">
                <a14:useLocalDpi xmlns:a14="http://schemas.microsoft.com/office/drawing/2010/main" val="0"/>
              </a:ext>
            </a:extLst>
          </a:blip>
          <a:srcRect t="34733"/>
          <a:stretch/>
        </p:blipFill>
        <p:spPr>
          <a:xfrm>
            <a:off x="1022447" y="3305908"/>
            <a:ext cx="10147106" cy="3456841"/>
          </a:xfrm>
          <a:prstGeom prst="rect">
            <a:avLst/>
          </a:prstGeom>
        </p:spPr>
      </p:pic>
      <p:sp>
        <p:nvSpPr>
          <p:cNvPr id="2" name="TextBox 1">
            <a:extLst>
              <a:ext uri="{FF2B5EF4-FFF2-40B4-BE49-F238E27FC236}">
                <a16:creationId xmlns:a16="http://schemas.microsoft.com/office/drawing/2014/main" id="{4513E9A5-5B95-3A57-D25C-A7562F24E37B}"/>
              </a:ext>
            </a:extLst>
          </p:cNvPr>
          <p:cNvSpPr txBox="1"/>
          <p:nvPr/>
        </p:nvSpPr>
        <p:spPr>
          <a:xfrm>
            <a:off x="2412996" y="1630065"/>
            <a:ext cx="7603202" cy="1675843"/>
          </a:xfrm>
          <a:prstGeom prst="rect">
            <a:avLst/>
          </a:prstGeom>
          <a:noFill/>
        </p:spPr>
        <p:txBody>
          <a:bodyPr wrap="square" rtlCol="0">
            <a:spAutoFit/>
          </a:bodyPr>
          <a:lstStyle/>
          <a:p>
            <a:pPr algn="just">
              <a:lnSpc>
                <a:spcPct val="150000"/>
              </a:lnSpc>
            </a:pPr>
            <a:r>
              <a:rPr lang="en-US" sz="2400" b="1" dirty="0" err="1">
                <a:latin typeface="UTM Avo" panose="02040603050506020204"/>
              </a:rPr>
              <a:t>Người</a:t>
            </a:r>
            <a:r>
              <a:rPr lang="en-US" sz="2400" b="1" dirty="0">
                <a:latin typeface="UTM Avo" panose="02040603050506020204"/>
              </a:rPr>
              <a:t> </a:t>
            </a:r>
            <a:r>
              <a:rPr lang="en-US" sz="2400" b="1" dirty="0" err="1">
                <a:latin typeface="UTM Avo" panose="02040603050506020204"/>
              </a:rPr>
              <a:t>tiêu</a:t>
            </a:r>
            <a:r>
              <a:rPr lang="en-US" sz="2400" b="1" dirty="0">
                <a:latin typeface="UTM Avo" panose="02040603050506020204"/>
              </a:rPr>
              <a:t> </a:t>
            </a:r>
            <a:r>
              <a:rPr lang="en-US" sz="2400" b="1" dirty="0" err="1">
                <a:latin typeface="UTM Avo" panose="02040603050506020204"/>
              </a:rPr>
              <a:t>dùng</a:t>
            </a:r>
            <a:r>
              <a:rPr lang="en-US" sz="2400" b="1" dirty="0">
                <a:latin typeface="UTM Avo" panose="02040603050506020204"/>
              </a:rPr>
              <a:t> </a:t>
            </a:r>
            <a:r>
              <a:rPr lang="en-US" sz="2400" b="1" dirty="0" err="1">
                <a:latin typeface="UTM Avo" panose="02040603050506020204"/>
              </a:rPr>
              <a:t>thông</a:t>
            </a:r>
            <a:r>
              <a:rPr lang="en-US" sz="2400" b="1" dirty="0">
                <a:latin typeface="UTM Avo" panose="02040603050506020204"/>
              </a:rPr>
              <a:t> minh</a:t>
            </a:r>
          </a:p>
          <a:p>
            <a:pPr marL="174625" indent="-174625" algn="just">
              <a:lnSpc>
                <a:spcPct val="150000"/>
              </a:lnSpc>
              <a:buFont typeface="Arial" panose="020B0604020202020204" pitchFamily="34" charset="0"/>
              <a:buChar char="•"/>
            </a:pPr>
            <a:r>
              <a:rPr lang="en-US" sz="2400" dirty="0">
                <a:latin typeface="UTM Avo" panose="02040603050506020204"/>
              </a:rPr>
              <a:t>Giao </a:t>
            </a:r>
            <a:r>
              <a:rPr lang="en-US" sz="2400" dirty="0" err="1">
                <a:latin typeface="UTM Avo" panose="02040603050506020204"/>
              </a:rPr>
              <a:t>lưu</a:t>
            </a:r>
            <a:r>
              <a:rPr lang="en-US" sz="2400" dirty="0">
                <a:latin typeface="UTM Avo" panose="02040603050506020204"/>
              </a:rPr>
              <a:t> </a:t>
            </a:r>
            <a:r>
              <a:rPr lang="en-US" sz="2400" dirty="0" err="1">
                <a:latin typeface="UTM Avo" panose="02040603050506020204"/>
              </a:rPr>
              <a:t>về</a:t>
            </a:r>
            <a:r>
              <a:rPr lang="en-US" sz="2400" dirty="0">
                <a:latin typeface="UTM Avo" panose="02040603050506020204"/>
              </a:rPr>
              <a:t> </a:t>
            </a:r>
            <a:r>
              <a:rPr lang="en-US" sz="2400" dirty="0" err="1">
                <a:latin typeface="UTM Avo" panose="02040603050506020204"/>
              </a:rPr>
              <a:t>chủ</a:t>
            </a:r>
            <a:r>
              <a:rPr lang="en-US" sz="2400" dirty="0">
                <a:latin typeface="UTM Avo" panose="02040603050506020204"/>
              </a:rPr>
              <a:t> </a:t>
            </a:r>
            <a:r>
              <a:rPr lang="en-US" sz="2400" dirty="0" err="1">
                <a:latin typeface="UTM Avo" panose="02040603050506020204"/>
              </a:rPr>
              <a:t>đề</a:t>
            </a:r>
            <a:r>
              <a:rPr lang="en-US" sz="2400" dirty="0">
                <a:latin typeface="UTM Avo" panose="02040603050506020204"/>
              </a:rPr>
              <a:t> </a:t>
            </a:r>
            <a:r>
              <a:rPr lang="en-US" sz="2400" i="1" dirty="0" err="1">
                <a:latin typeface="UTM Avo" panose="02040603050506020204"/>
              </a:rPr>
              <a:t>Người</a:t>
            </a:r>
            <a:r>
              <a:rPr lang="en-US" sz="2400" i="1" dirty="0">
                <a:latin typeface="UTM Avo" panose="02040603050506020204"/>
              </a:rPr>
              <a:t> </a:t>
            </a:r>
            <a:r>
              <a:rPr lang="en-US" sz="2400" i="1" dirty="0" err="1">
                <a:latin typeface="UTM Avo" panose="02040603050506020204"/>
              </a:rPr>
              <a:t>tiêu</a:t>
            </a:r>
            <a:r>
              <a:rPr lang="en-US" sz="2400" i="1" dirty="0">
                <a:latin typeface="UTM Avo" panose="02040603050506020204"/>
              </a:rPr>
              <a:t> </a:t>
            </a:r>
            <a:r>
              <a:rPr lang="en-US" sz="2400" i="1" dirty="0" err="1">
                <a:latin typeface="UTM Avo" panose="02040603050506020204"/>
              </a:rPr>
              <a:t>dùng</a:t>
            </a:r>
            <a:r>
              <a:rPr lang="en-US" sz="2400" i="1" dirty="0">
                <a:latin typeface="UTM Avo" panose="02040603050506020204"/>
              </a:rPr>
              <a:t> </a:t>
            </a:r>
            <a:r>
              <a:rPr lang="en-US" sz="2400" i="1" dirty="0" err="1">
                <a:latin typeface="UTM Avo" panose="02040603050506020204"/>
              </a:rPr>
              <a:t>thông</a:t>
            </a:r>
            <a:r>
              <a:rPr lang="en-US" sz="2400" i="1" dirty="0">
                <a:latin typeface="UTM Avo" panose="02040603050506020204"/>
              </a:rPr>
              <a:t> minh</a:t>
            </a:r>
            <a:r>
              <a:rPr lang="en-US" sz="2400" dirty="0">
                <a:latin typeface="UTM Avo" panose="02040603050506020204"/>
              </a:rPr>
              <a:t>.</a:t>
            </a:r>
          </a:p>
          <a:p>
            <a:pPr marL="174625" indent="-174625" algn="just">
              <a:lnSpc>
                <a:spcPct val="150000"/>
              </a:lnSpc>
              <a:buFont typeface="Arial" panose="020B0604020202020204" pitchFamily="34" charset="0"/>
              <a:buChar char="•"/>
            </a:pPr>
            <a:r>
              <a:rPr lang="en-US" sz="2400" dirty="0">
                <a:latin typeface="UTM Avo" panose="02040603050506020204"/>
              </a:rPr>
              <a:t>Chia </a:t>
            </a:r>
            <a:r>
              <a:rPr lang="en-US" sz="2400" dirty="0" err="1">
                <a:latin typeface="UTM Avo" panose="02040603050506020204"/>
              </a:rPr>
              <a:t>sẻ</a:t>
            </a:r>
            <a:r>
              <a:rPr lang="en-US" sz="2400" dirty="0">
                <a:latin typeface="UTM Avo" panose="02040603050506020204"/>
              </a:rPr>
              <a:t> ý </a:t>
            </a:r>
            <a:r>
              <a:rPr lang="en-US" sz="2400" dirty="0" err="1">
                <a:latin typeface="UTM Avo" panose="02040603050506020204"/>
              </a:rPr>
              <a:t>kiến</a:t>
            </a:r>
            <a:r>
              <a:rPr lang="en-US" sz="2400" dirty="0">
                <a:latin typeface="UTM Avo" panose="02040603050506020204"/>
              </a:rPr>
              <a:t> </a:t>
            </a:r>
            <a:r>
              <a:rPr lang="en-US" sz="2400" dirty="0" err="1">
                <a:latin typeface="UTM Avo" panose="02040603050506020204"/>
              </a:rPr>
              <a:t>của</a:t>
            </a:r>
            <a:r>
              <a:rPr lang="en-US" sz="2400" dirty="0">
                <a:latin typeface="UTM Avo" panose="02040603050506020204"/>
              </a:rPr>
              <a:t> </a:t>
            </a:r>
            <a:r>
              <a:rPr lang="en-US" sz="2400" dirty="0" err="1">
                <a:latin typeface="UTM Avo" panose="02040603050506020204"/>
              </a:rPr>
              <a:t>em</a:t>
            </a:r>
            <a:r>
              <a:rPr lang="en-US" sz="2400" dirty="0">
                <a:latin typeface="UTM Avo" panose="02040603050506020204"/>
              </a:rPr>
              <a:t> </a:t>
            </a:r>
            <a:r>
              <a:rPr lang="en-US" sz="2400" dirty="0" err="1">
                <a:latin typeface="UTM Avo" panose="02040603050506020204"/>
              </a:rPr>
              <a:t>về</a:t>
            </a:r>
            <a:r>
              <a:rPr lang="en-US" sz="2400" dirty="0">
                <a:latin typeface="UTM Avo" panose="02040603050506020204"/>
              </a:rPr>
              <a:t> </a:t>
            </a:r>
            <a:r>
              <a:rPr lang="en-US" sz="2400" dirty="0" err="1">
                <a:latin typeface="UTM Avo" panose="02040603050506020204"/>
              </a:rPr>
              <a:t>chủ</a:t>
            </a:r>
            <a:r>
              <a:rPr lang="en-US" sz="2400" dirty="0">
                <a:latin typeface="UTM Avo" panose="02040603050506020204"/>
              </a:rPr>
              <a:t> </a:t>
            </a:r>
            <a:r>
              <a:rPr lang="en-US" sz="2400" dirty="0" err="1">
                <a:latin typeface="UTM Avo" panose="02040603050506020204"/>
              </a:rPr>
              <a:t>đề</a:t>
            </a:r>
            <a:r>
              <a:rPr lang="en-US" sz="2400" dirty="0">
                <a:latin typeface="UTM Avo" panose="02040603050506020204"/>
              </a:rPr>
              <a:t> </a:t>
            </a:r>
            <a:r>
              <a:rPr lang="en-US" sz="2400" dirty="0" err="1">
                <a:latin typeface="UTM Avo" panose="02040603050506020204"/>
              </a:rPr>
              <a:t>buổi</a:t>
            </a:r>
            <a:r>
              <a:rPr lang="en-US" sz="2400" dirty="0">
                <a:latin typeface="UTM Avo" panose="02040603050506020204"/>
              </a:rPr>
              <a:t> </a:t>
            </a:r>
            <a:r>
              <a:rPr lang="en-US" sz="2400" dirty="0" err="1">
                <a:latin typeface="UTM Avo" panose="02040603050506020204"/>
              </a:rPr>
              <a:t>giao</a:t>
            </a:r>
            <a:r>
              <a:rPr lang="en-US" sz="2400" dirty="0">
                <a:latin typeface="UTM Avo" panose="02040603050506020204"/>
              </a:rPr>
              <a:t> </a:t>
            </a:r>
            <a:r>
              <a:rPr lang="en-US" sz="2400" dirty="0" err="1">
                <a:latin typeface="UTM Avo" panose="02040603050506020204"/>
              </a:rPr>
              <a:t>lưu</a:t>
            </a:r>
            <a:r>
              <a:rPr lang="en-US" sz="2400" dirty="0">
                <a:latin typeface="UTM Avo" panose="02040603050506020204"/>
              </a:rPr>
              <a:t>.</a:t>
            </a:r>
          </a:p>
        </p:txBody>
      </p:sp>
    </p:spTree>
    <p:extLst>
      <p:ext uri="{BB962C8B-B14F-4D97-AF65-F5344CB8AC3E}">
        <p14:creationId xmlns:p14="http://schemas.microsoft.com/office/powerpoint/2010/main" val="130816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980333-F7B4-4AE6-B82A-BA63683A3C42}"/>
              </a:ext>
            </a:extLst>
          </p:cNvPr>
          <p:cNvSpPr/>
          <p:nvPr/>
        </p:nvSpPr>
        <p:spPr>
          <a:xfrm>
            <a:off x="6603023" y="2809700"/>
            <a:ext cx="5087229" cy="2229841"/>
          </a:xfrm>
          <a:prstGeom prst="rect">
            <a:avLst/>
          </a:prstGeom>
        </p:spPr>
        <p:txBody>
          <a:bodyPr wrap="square">
            <a:spAutoFit/>
          </a:bodyPr>
          <a:lstStyle/>
          <a:p>
            <a:pPr algn="ctr">
              <a:lnSpc>
                <a:spcPct val="150000"/>
              </a:lnSpc>
              <a:spcBef>
                <a:spcPts val="200"/>
              </a:spcBef>
              <a:spcAft>
                <a:spcPts val="200"/>
              </a:spcAft>
            </a:pP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xem</a:t>
            </a:r>
            <a:r>
              <a:rPr lang="en-US" sz="2400" dirty="0">
                <a:latin typeface="UTM Avo" panose="02040603050506020204" pitchFamily="18" charset="0"/>
                <a:ea typeface="Calibri" panose="020F0502020204030204" pitchFamily="34" charset="0"/>
                <a:cs typeface="Arial" panose="020B0604020202020204" pitchFamily="34" charset="0"/>
              </a:rPr>
              <a:t> video </a:t>
            </a:r>
            <a:r>
              <a:rPr lang="en-US" sz="2400" dirty="0" err="1">
                <a:latin typeface="UTM Avo" panose="02040603050506020204" pitchFamily="18" charset="0"/>
                <a:ea typeface="Calibri" panose="020F0502020204030204" pitchFamily="34" charset="0"/>
                <a:cs typeface="Arial" panose="020B0604020202020204" pitchFamily="34" charset="0"/>
              </a:rPr>
              <a:t>video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về</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chủ</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đề</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Vấn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đề</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mua</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sắm</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hiện</a:t>
            </a:r>
            <a:r>
              <a:rPr lang="en-US" sz="2400" b="1" dirty="0">
                <a:latin typeface="UTM Avo" panose="02040603050506020204" pitchFamily="18" charset="0"/>
                <a:ea typeface="Calibri" panose="020F0502020204030204" pitchFamily="34" charset="0"/>
                <a:cs typeface="Arial" panose="020B0604020202020204" pitchFamily="34" charset="0"/>
              </a:rPr>
              <a:t> nay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lời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câu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hỏi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solidFill>
                  <a:sysClr val="windowText" lastClr="000000"/>
                </a:solidFill>
                <a:latin typeface="UTM Avo" panose="02040603050506020204" pitchFamily="18" charset="0"/>
                <a:ea typeface="Calibri" panose="020F0502020204030204" pitchFamily="34" charset="0"/>
                <a:cs typeface="Arial" panose="020B0604020202020204" pitchFamily="34" charset="0"/>
              </a:rPr>
              <a:t>“</a:t>
            </a:r>
            <a:r>
              <a:rPr lang="pt-BR" sz="2400" dirty="0">
                <a:solidFill>
                  <a:sysClr val="windowText" lastClr="000000"/>
                </a:solidFill>
                <a:latin typeface="UTM Avo" panose="02040603050506020204" pitchFamily="18" charset="0"/>
                <a:ea typeface="Calibri" panose="020F0502020204030204" pitchFamily="34" charset="0"/>
                <a:cs typeface="Arial" panose="020B0604020202020204" pitchFamily="34" charset="0"/>
              </a:rPr>
              <a:t>Video đã cho em thấy điều gì</a:t>
            </a:r>
            <a:r>
              <a:rPr lang="en-US" sz="2400" dirty="0">
                <a:solidFill>
                  <a:sysClr val="windowText" lastClr="000000"/>
                </a:solidFill>
                <a:latin typeface="UTM Avo" panose="02040603050506020204" pitchFamily="18" charset="0"/>
                <a:ea typeface="Calibri" panose="020F0502020204030204" pitchFamily="34" charset="0"/>
                <a:cs typeface="Arial" panose="020B0604020202020204" pitchFamily="34" charset="0"/>
              </a:rPr>
              <a:t>?”</a:t>
            </a:r>
          </a:p>
        </p:txBody>
      </p:sp>
      <p:pic>
        <p:nvPicPr>
          <p:cNvPr id="11" name="Xu hướng mua sắm không kiểm soát của người trẻ _ VTV24">
            <a:hlinkClick r:id="" action="ppaction://media"/>
            <a:extLst>
              <a:ext uri="{FF2B5EF4-FFF2-40B4-BE49-F238E27FC236}">
                <a16:creationId xmlns:a16="http://schemas.microsoft.com/office/drawing/2014/main" id="{7660BD7B-7694-46BB-BC8D-DFA04FDE158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102784" y="2446206"/>
            <a:ext cx="5256586" cy="2956830"/>
          </a:xfrm>
          <a:prstGeom prst="rect">
            <a:avLst/>
          </a:prstGeom>
        </p:spPr>
      </p:pic>
      <p:sp>
        <p:nvSpPr>
          <p:cNvPr id="2" name="Rectangle 1">
            <a:extLst>
              <a:ext uri="{FF2B5EF4-FFF2-40B4-BE49-F238E27FC236}">
                <a16:creationId xmlns:a16="http://schemas.microsoft.com/office/drawing/2014/main" id="{CA44B97A-7E0D-96D5-BF6A-1FC528E6FBD2}"/>
              </a:ext>
            </a:extLst>
          </p:cNvPr>
          <p:cNvSpPr/>
          <p:nvPr/>
        </p:nvSpPr>
        <p:spPr>
          <a:xfrm>
            <a:off x="4331605" y="1014944"/>
            <a:ext cx="3528790" cy="769584"/>
          </a:xfrm>
          <a:prstGeom prst="rect">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KHỞI ĐỘNG</a:t>
            </a:r>
          </a:p>
        </p:txBody>
      </p:sp>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9685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11"/>
                </p:tgtEl>
              </p:cMediaNode>
            </p:video>
          </p:childTnLst>
        </p:cTn>
      </p:par>
    </p:tnLst>
    <p:bldLst>
      <p:bldP spid="7"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191D1961-1DCA-486C-8A09-15471ECA1977}"/>
              </a:ext>
            </a:extLst>
          </p:cNvPr>
          <p:cNvSpPr/>
          <p:nvPr/>
        </p:nvSpPr>
        <p:spPr>
          <a:xfrm>
            <a:off x="505471" y="2486673"/>
            <a:ext cx="5342877" cy="3054826"/>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ysClr val="windowText" lastClr="000000"/>
                </a:solidFill>
                <a:latin typeface="UTM Avo" panose="02040603050506020204" pitchFamily="18" charset="0"/>
                <a:cs typeface="Arial" panose="020B0604020202020204" pitchFamily="34" charset="0"/>
              </a:rPr>
              <a:t>GỢI Ý TRẢ LỜI:</a:t>
            </a:r>
          </a:p>
          <a:p>
            <a:pPr algn="just">
              <a:lnSpc>
                <a:spcPct val="150000"/>
              </a:lnSpc>
            </a:pPr>
            <a:r>
              <a:rPr lang="vi-VN" sz="2400" dirty="0">
                <a:solidFill>
                  <a:sysClr val="windowText" lastClr="000000"/>
                </a:solidFill>
                <a:latin typeface="UTM Avo" panose="02040603050506020204" pitchFamily="18" charset="0"/>
                <a:ea typeface="Calibri" panose="020F0502020204030204" pitchFamily="34" charset="0"/>
                <a:cs typeface="Arial" panose="020B0604020202020204" pitchFamily="34" charset="0"/>
              </a:rPr>
              <a:t>Video cho thấy thực trạng mua sắm không kiểm soát của nhiều người hiện nay dẫn đến nhiều trường hợp xấu về kinh tế. </a:t>
            </a:r>
          </a:p>
        </p:txBody>
      </p:sp>
      <p:pic>
        <p:nvPicPr>
          <p:cNvPr id="16" name="Picture 15" descr="A collage of women shopping&#10;&#10;Description automatically generated">
            <a:extLst>
              <a:ext uri="{FF2B5EF4-FFF2-40B4-BE49-F238E27FC236}">
                <a16:creationId xmlns:a16="http://schemas.microsoft.com/office/drawing/2014/main" id="{8EACB567-7C3F-4B8C-BE95-BB4188BCB438}"/>
              </a:ext>
            </a:extLst>
          </p:cNvPr>
          <p:cNvPicPr>
            <a:picLocks noChangeAspect="1"/>
          </p:cNvPicPr>
          <p:nvPr/>
        </p:nvPicPr>
        <p:blipFill rotWithShape="1">
          <a:blip r:embed="rId4">
            <a:alphaModFix amt="68000"/>
            <a:extLst>
              <a:ext uri="{28A0092B-C50C-407E-A947-70E740481C1C}">
                <a14:useLocalDpi xmlns:a14="http://schemas.microsoft.com/office/drawing/2010/main" val="0"/>
              </a:ext>
            </a:extLst>
          </a:blip>
          <a:srcRect l="7094"/>
          <a:stretch/>
        </p:blipFill>
        <p:spPr>
          <a:xfrm>
            <a:off x="6232321" y="2430877"/>
            <a:ext cx="5531021" cy="3110621"/>
          </a:xfrm>
          <a:prstGeom prst="rect">
            <a:avLst/>
          </a:prstGeom>
        </p:spPr>
      </p:pic>
      <p:sp>
        <p:nvSpPr>
          <p:cNvPr id="2" name="Rectangle 1">
            <a:extLst>
              <a:ext uri="{FF2B5EF4-FFF2-40B4-BE49-F238E27FC236}">
                <a16:creationId xmlns:a16="http://schemas.microsoft.com/office/drawing/2014/main" id="{98CCA890-0A51-CADE-27B9-0638DC2AC39C}"/>
              </a:ext>
            </a:extLst>
          </p:cNvPr>
          <p:cNvSpPr/>
          <p:nvPr/>
        </p:nvSpPr>
        <p:spPr>
          <a:xfrm>
            <a:off x="4331605" y="1014944"/>
            <a:ext cx="3528790" cy="769584"/>
          </a:xfrm>
          <a:prstGeom prst="rect">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KHỞI ĐỘNG</a:t>
            </a:r>
          </a:p>
        </p:txBody>
      </p:sp>
    </p:spTree>
    <p:custDataLst>
      <p:tags r:id="rId1"/>
    </p:custDataLst>
    <p:extLst>
      <p:ext uri="{BB962C8B-B14F-4D97-AF65-F5344CB8AC3E}">
        <p14:creationId xmlns:p14="http://schemas.microsoft.com/office/powerpoint/2010/main" val="749059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C0ED14CD-1447-45E8-9D72-3FF247A40387}"/>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61013430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19">
            <a:extLst>
              <a:ext uri="{FF2B5EF4-FFF2-40B4-BE49-F238E27FC236}">
                <a16:creationId xmlns:a16="http://schemas.microsoft.com/office/drawing/2014/main" id="{29B45A24-9C9C-4CE2-A65A-D25F95BF4CF5}"/>
              </a:ext>
            </a:extLst>
          </p:cNvPr>
          <p:cNvSpPr txBox="1"/>
          <p:nvPr/>
        </p:nvSpPr>
        <p:spPr>
          <a:xfrm>
            <a:off x="243238" y="1486390"/>
            <a:ext cx="11705523" cy="482055"/>
          </a:xfrm>
          <a:prstGeom prst="rect">
            <a:avLst/>
          </a:prstGeom>
        </p:spPr>
        <p:txBody>
          <a:bodyPr wrap="square" lIns="0" tIns="0" rIns="0" bIns="0" rtlCol="0" anchor="t">
            <a:spAutoFit/>
          </a:bodyPr>
          <a:lstStyle/>
          <a:p>
            <a:pPr algn="ctr">
              <a:lnSpc>
                <a:spcPct val="150000"/>
              </a:lnSpc>
            </a:pPr>
            <a:r>
              <a:rPr lang="vi-VN" sz="2400" b="1" cap="all" dirty="0">
                <a:latin typeface="UTM Avo" panose="02040603050506020204" pitchFamily="18" charset="0"/>
                <a:cs typeface="Arial" panose="020B0604020202020204" pitchFamily="34" charset="0"/>
              </a:rPr>
              <a:t>HOẠT ĐỘNG 1: TRANH LUẬN THEO CHỦ ĐỀ CẦN VÀ MUỐN</a:t>
            </a:r>
          </a:p>
        </p:txBody>
      </p:sp>
      <p:pic>
        <p:nvPicPr>
          <p:cNvPr id="40" name="Picture 6">
            <a:extLst>
              <a:ext uri="{FF2B5EF4-FFF2-40B4-BE49-F238E27FC236}">
                <a16:creationId xmlns:a16="http://schemas.microsoft.com/office/drawing/2014/main" id="{8B7A5A57-4FF5-4BD0-843C-79816E2875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7452">
            <a:off x="540810" y="2448274"/>
            <a:ext cx="6024888" cy="3887836"/>
          </a:xfrm>
          <a:prstGeom prst="rect">
            <a:avLst/>
          </a:prstGeom>
        </p:spPr>
      </p:pic>
      <p:grpSp>
        <p:nvGrpSpPr>
          <p:cNvPr id="41" name="Group 40">
            <a:extLst>
              <a:ext uri="{FF2B5EF4-FFF2-40B4-BE49-F238E27FC236}">
                <a16:creationId xmlns:a16="http://schemas.microsoft.com/office/drawing/2014/main" id="{39360464-43C1-407C-8AB6-69D1D2876B09}"/>
              </a:ext>
            </a:extLst>
          </p:cNvPr>
          <p:cNvGrpSpPr/>
          <p:nvPr/>
        </p:nvGrpSpPr>
        <p:grpSpPr>
          <a:xfrm>
            <a:off x="872081" y="2214191"/>
            <a:ext cx="4094350" cy="771407"/>
            <a:chOff x="495709" y="536951"/>
            <a:chExt cx="6141524" cy="1157110"/>
          </a:xfrm>
        </p:grpSpPr>
        <p:grpSp>
          <p:nvGrpSpPr>
            <p:cNvPr id="42" name="Group 10">
              <a:extLst>
                <a:ext uri="{FF2B5EF4-FFF2-40B4-BE49-F238E27FC236}">
                  <a16:creationId xmlns:a16="http://schemas.microsoft.com/office/drawing/2014/main" id="{A29F4498-71E2-4467-A3CC-94148B8A36DB}"/>
                </a:ext>
              </a:extLst>
            </p:cNvPr>
            <p:cNvGrpSpPr/>
            <p:nvPr/>
          </p:nvGrpSpPr>
          <p:grpSpPr>
            <a:xfrm rot="-143938">
              <a:off x="1293946" y="536951"/>
              <a:ext cx="4545049" cy="1157110"/>
              <a:chOff x="920445" y="0"/>
              <a:chExt cx="3835332" cy="848774"/>
            </a:xfrm>
          </p:grpSpPr>
          <p:sp>
            <p:nvSpPr>
              <p:cNvPr id="44" name="Freeform 11">
                <a:extLst>
                  <a:ext uri="{FF2B5EF4-FFF2-40B4-BE49-F238E27FC236}">
                    <a16:creationId xmlns:a16="http://schemas.microsoft.com/office/drawing/2014/main" id="{819279BB-7264-4C74-952A-9611BD1669A9}"/>
                  </a:ext>
                </a:extLst>
              </p:cNvPr>
              <p:cNvSpPr/>
              <p:nvPr/>
            </p:nvSpPr>
            <p:spPr>
              <a:xfrm>
                <a:off x="920445" y="0"/>
                <a:ext cx="3835332"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2"/>
              </a:solidFill>
            </p:spPr>
            <p:txBody>
              <a:bodyPr/>
              <a:lstStyle/>
              <a:p>
                <a:endParaRPr lang="en-US" sz="800">
                  <a:latin typeface="UTM Avo" panose="02040603050506020204" pitchFamily="18" charset="0"/>
                  <a:cs typeface="Arial" panose="020B0604020202020204" pitchFamily="34" charset="0"/>
                </a:endParaRPr>
              </a:p>
            </p:txBody>
          </p:sp>
        </p:grpSp>
        <p:sp>
          <p:nvSpPr>
            <p:cNvPr id="43" name="TextBox 42">
              <a:extLst>
                <a:ext uri="{FF2B5EF4-FFF2-40B4-BE49-F238E27FC236}">
                  <a16:creationId xmlns:a16="http://schemas.microsoft.com/office/drawing/2014/main" id="{8530B8BE-63FE-466D-944E-7DC923AA93C5}"/>
                </a:ext>
              </a:extLst>
            </p:cNvPr>
            <p:cNvSpPr txBox="1"/>
            <p:nvPr/>
          </p:nvSpPr>
          <p:spPr>
            <a:xfrm rot="21459337">
              <a:off x="495709" y="746172"/>
              <a:ext cx="6141524" cy="738664"/>
            </a:xfrm>
            <a:prstGeom prst="rect">
              <a:avLst/>
            </a:prstGeom>
          </p:spPr>
          <p:txBody>
            <a:bodyPr wrap="square" lIns="0" tIns="0" rIns="0" bIns="0" rtlCol="0" anchor="t">
              <a:spAutoFit/>
            </a:bodyPr>
            <a:lstStyle/>
            <a:p>
              <a:pPr algn="ctr">
                <a:spcBef>
                  <a:spcPct val="0"/>
                </a:spcBef>
              </a:pPr>
              <a:r>
                <a:rPr lang="en-US" sz="3200" b="1" spc="119">
                  <a:solidFill>
                    <a:srgbClr val="FFFFFF"/>
                  </a:solidFill>
                  <a:latin typeface="UTM Avo" panose="02040603050506020204" pitchFamily="18" charset="0"/>
                  <a:cs typeface="Arial" panose="020B0604020202020204" pitchFamily="34" charset="0"/>
                </a:rPr>
                <a:t>YÊU CẦU</a:t>
              </a:r>
              <a:endParaRPr lang="en-US" sz="3200" b="1" spc="119" dirty="0">
                <a:solidFill>
                  <a:srgbClr val="FFFFFF"/>
                </a:solidFill>
                <a:latin typeface="UTM Avo" panose="02040603050506020204" pitchFamily="18" charset="0"/>
                <a:cs typeface="Arial" panose="020B0604020202020204" pitchFamily="34" charset="0"/>
              </a:endParaRPr>
            </a:p>
          </p:txBody>
        </p:sp>
      </p:grpSp>
      <p:sp>
        <p:nvSpPr>
          <p:cNvPr id="45" name="Freeform 5">
            <a:extLst>
              <a:ext uri="{FF2B5EF4-FFF2-40B4-BE49-F238E27FC236}">
                <a16:creationId xmlns:a16="http://schemas.microsoft.com/office/drawing/2014/main" id="{C418CF1E-B521-4340-99D7-F8CAB3CB3789}"/>
              </a:ext>
            </a:extLst>
          </p:cNvPr>
          <p:cNvSpPr/>
          <p:nvPr/>
        </p:nvSpPr>
        <p:spPr>
          <a:xfrm>
            <a:off x="6553609" y="2652514"/>
            <a:ext cx="5081952" cy="3428276"/>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sz="800">
              <a:latin typeface="UTM Avo" panose="02040603050506020204" pitchFamily="18" charset="0"/>
              <a:cs typeface="Arial" panose="020B0604020202020204" pitchFamily="34" charset="0"/>
            </a:endParaRPr>
          </a:p>
        </p:txBody>
      </p:sp>
      <p:sp>
        <p:nvSpPr>
          <p:cNvPr id="46" name="TextBox 45">
            <a:extLst>
              <a:ext uri="{FF2B5EF4-FFF2-40B4-BE49-F238E27FC236}">
                <a16:creationId xmlns:a16="http://schemas.microsoft.com/office/drawing/2014/main" id="{C8CC0879-AF3E-4D73-8990-39893E9D3C6D}"/>
              </a:ext>
            </a:extLst>
          </p:cNvPr>
          <p:cNvSpPr txBox="1"/>
          <p:nvPr/>
        </p:nvSpPr>
        <p:spPr>
          <a:xfrm>
            <a:off x="6791432" y="2942016"/>
            <a:ext cx="4536846" cy="2789225"/>
          </a:xfrm>
          <a:prstGeom prst="rect">
            <a:avLst/>
          </a:prstGeom>
          <a:noFill/>
        </p:spPr>
        <p:txBody>
          <a:bodyPr wrap="square">
            <a:spAutoFit/>
          </a:bodyPr>
          <a:lstStyle/>
          <a:p>
            <a:pPr algn="just">
              <a:lnSpc>
                <a:spcPct val="150000"/>
              </a:lnSpc>
            </a:pP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em</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hãy</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chuẩn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bị</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và</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đưa</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ra</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tranh</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ảnh</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về</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loại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hàng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hóa</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trong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cuộc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sống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hằng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ngày</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để</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thể</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hiện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khái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niệm</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ysClr val="windowText" lastClr="000000"/>
                </a:solidFill>
                <a:latin typeface="UTM Avo" panose="02040603050506020204" pitchFamily="18" charset="0"/>
                <a:ea typeface="Calibri" panose="020F0502020204030204" pitchFamily="34" charset="0"/>
                <a:cs typeface="Arial" panose="020B0604020202020204" pitchFamily="34" charset="0"/>
              </a:rPr>
              <a:t>Cần</a:t>
            </a:r>
            <a:r>
              <a:rPr lang="en-US" sz="2400" b="1" dirty="0">
                <a:solidFill>
                  <a:sysClr val="windowText" lastClr="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ysClr val="windowText" lastClr="000000"/>
                </a:solidFill>
                <a:latin typeface="UTM Avo" panose="02040603050506020204" pitchFamily="18" charset="0"/>
                <a:ea typeface="Calibri" panose="020F0502020204030204" pitchFamily="34" charset="0"/>
                <a:cs typeface="Arial" panose="020B0604020202020204" pitchFamily="34" charset="0"/>
              </a:rPr>
              <a:t>và</a:t>
            </a:r>
            <a:r>
              <a:rPr lang="en-US" sz="2400" b="1" dirty="0">
                <a:solidFill>
                  <a:sysClr val="windowText" lastClr="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ysClr val="windowText" lastClr="000000"/>
                </a:solidFill>
                <a:latin typeface="UTM Avo" panose="02040603050506020204" pitchFamily="18" charset="0"/>
                <a:ea typeface="Calibri" panose="020F0502020204030204" pitchFamily="34" charset="0"/>
                <a:cs typeface="Arial" panose="020B0604020202020204" pitchFamily="34" charset="0"/>
              </a:rPr>
              <a:t>muốn</a:t>
            </a:r>
            <a:r>
              <a:rPr lang="en-US" sz="2400" b="1" dirty="0">
                <a:solidFill>
                  <a:sysClr val="windowText" lastClr="000000"/>
                </a:solidFill>
                <a:latin typeface="UTM Avo" panose="02040603050506020204" pitchFamily="18" charset="0"/>
                <a:ea typeface="Calibri" panose="020F0502020204030204" pitchFamily="34" charset="0"/>
                <a:cs typeface="Arial" panose="020B0604020202020204" pitchFamily="34" charset="0"/>
              </a:rPr>
              <a:t>.</a:t>
            </a:r>
            <a:endParaRPr lang="en-US" sz="2400" b="1" dirty="0">
              <a:solidFill>
                <a:sysClr val="windowText" lastClr="000000"/>
              </a:solidFill>
              <a:latin typeface="UTM Avo" panose="0204060305050602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12E3E696-C7D5-4F63-9E64-E61F998A0F67}"/>
              </a:ext>
            </a:extLst>
          </p:cNvPr>
          <p:cNvPicPr>
            <a:picLocks noChangeAspect="1"/>
          </p:cNvPicPr>
          <p:nvPr/>
        </p:nvPicPr>
        <p:blipFill>
          <a:blip r:embed="rId5"/>
          <a:stretch>
            <a:fillRect/>
          </a:stretch>
        </p:blipFill>
        <p:spPr>
          <a:xfrm rot="21418916">
            <a:off x="745840" y="3180744"/>
            <a:ext cx="5081952" cy="2474459"/>
          </a:xfrm>
          <a:prstGeom prst="rect">
            <a:avLst/>
          </a:prstGeom>
        </p:spPr>
      </p:pic>
    </p:spTree>
    <p:extLst>
      <p:ext uri="{BB962C8B-B14F-4D97-AF65-F5344CB8AC3E}">
        <p14:creationId xmlns:p14="http://schemas.microsoft.com/office/powerpoint/2010/main" val="866177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5" grpId="0" animBg="1"/>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B7E64F3-6300-4604-90AB-1C0308B62405}"/>
              </a:ext>
            </a:extLst>
          </p:cNvPr>
          <p:cNvSpPr txBox="1"/>
          <p:nvPr/>
        </p:nvSpPr>
        <p:spPr>
          <a:xfrm>
            <a:off x="3116279" y="1537497"/>
            <a:ext cx="5959443" cy="605422"/>
          </a:xfrm>
          <a:prstGeom prst="rect">
            <a:avLst/>
          </a:prstGeom>
          <a:noFill/>
        </p:spPr>
        <p:txBody>
          <a:bodyPr wrap="square">
            <a:spAutoFit/>
          </a:bodyPr>
          <a:lstStyle/>
          <a:p>
            <a:pPr algn="ctr">
              <a:spcAft>
                <a:spcPts val="667"/>
              </a:spcAft>
            </a:pPr>
            <a:r>
              <a:rPr lang="en-US" sz="3200" b="1">
                <a:solidFill>
                  <a:srgbClr val="C00000"/>
                </a:solidFill>
                <a:latin typeface="UTM Avo" panose="02040603050506020204" pitchFamily="18" charset="0"/>
                <a:ea typeface="Calibri" panose="020F0502020204030204" pitchFamily="34" charset="0"/>
                <a:cs typeface="Arial" panose="020B0604020202020204" pitchFamily="34" charset="0"/>
              </a:rPr>
              <a:t>HOẠT ĐỘNG THEO NHÓM</a:t>
            </a:r>
            <a:endParaRPr lang="en-US" sz="3200" dirty="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
        <p:nvSpPr>
          <p:cNvPr id="15" name="Freeform 5">
            <a:extLst>
              <a:ext uri="{FF2B5EF4-FFF2-40B4-BE49-F238E27FC236}">
                <a16:creationId xmlns:a16="http://schemas.microsoft.com/office/drawing/2014/main" id="{4E09118F-831F-4629-94C5-8A7582E72BB4}"/>
              </a:ext>
            </a:extLst>
          </p:cNvPr>
          <p:cNvSpPr/>
          <p:nvPr/>
        </p:nvSpPr>
        <p:spPr>
          <a:xfrm>
            <a:off x="812800" y="2181019"/>
            <a:ext cx="10566400" cy="4352718"/>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sz="800">
              <a:latin typeface="UTM Avo" panose="0204060305050602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AB6E93A8-6DCC-430C-9FFE-733CDC9AA0EE}"/>
              </a:ext>
            </a:extLst>
          </p:cNvPr>
          <p:cNvSpPr txBox="1"/>
          <p:nvPr/>
        </p:nvSpPr>
        <p:spPr>
          <a:xfrm>
            <a:off x="1576363" y="2257646"/>
            <a:ext cx="9039274" cy="1675843"/>
          </a:xfrm>
          <a:prstGeom prst="rect">
            <a:avLst/>
          </a:prstGeom>
          <a:noFill/>
        </p:spPr>
        <p:txBody>
          <a:bodyPr wrap="square">
            <a:spAutoFit/>
          </a:bodyPr>
          <a:lstStyle/>
          <a:p>
            <a:pPr algn="just">
              <a:lnSpc>
                <a:spcPct val="150000"/>
              </a:lnSpc>
              <a:buClr>
                <a:schemeClr val="tx1"/>
              </a:buClr>
            </a:pPr>
            <a:r>
              <a:rPr lang="en-US" sz="2400" dirty="0" err="1">
                <a:latin typeface="UTM Avo" panose="02040603050506020204" pitchFamily="18" charset="0"/>
                <a:ea typeface="Calibri" panose="020F0502020204030204" pitchFamily="34" charset="0"/>
                <a:cs typeface="Arial" panose="020B0604020202020204" pitchFamily="34" charset="0"/>
              </a:rPr>
              <a:t>Cả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lớp</a:t>
            </a:r>
            <a:r>
              <a:rPr lang="en-US" sz="2400" dirty="0">
                <a:latin typeface="UTM Avo" panose="02040603050506020204" pitchFamily="18" charset="0"/>
                <a:ea typeface="Calibri" panose="020F0502020204030204" pitchFamily="34" charset="0"/>
                <a:cs typeface="Arial" panose="020B0604020202020204" pitchFamily="34" charset="0"/>
              </a:rPr>
              <a:t> chia </a:t>
            </a:r>
            <a:r>
              <a:rPr lang="en-US" sz="2400" dirty="0" err="1">
                <a:latin typeface="UTM Avo" panose="02040603050506020204" pitchFamily="18" charset="0"/>
                <a:ea typeface="Calibri" panose="020F0502020204030204" pitchFamily="34" charset="0"/>
                <a:cs typeface="Arial" panose="020B0604020202020204" pitchFamily="34" charset="0"/>
              </a:rPr>
              <a:t>thành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đội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chơi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tranh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luận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với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nhau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về</a:t>
            </a:r>
            <a:r>
              <a:rPr lang="en-US" sz="2400" dirty="0">
                <a:latin typeface="UTM Avo" panose="02040603050506020204" pitchFamily="18" charset="0"/>
                <a:ea typeface="Calibri" panose="020F0502020204030204" pitchFamily="34" charset="0"/>
                <a:cs typeface="Arial" panose="020B0604020202020204" pitchFamily="34" charset="0"/>
              </a:rPr>
              <a:t>:</a:t>
            </a:r>
          </a:p>
          <a:p>
            <a:pPr marL="685834" lvl="1" indent="-381019" algn="just">
              <a:lnSpc>
                <a:spcPct val="150000"/>
              </a:lnSpc>
              <a:buClr>
                <a:schemeClr val="tx1"/>
              </a:buClr>
              <a:buFont typeface="Courier New" panose="02070309020205020404" pitchFamily="49" charset="0"/>
              <a:buChar char="o"/>
            </a:pPr>
            <a:r>
              <a:rPr lang="en-US" sz="2400" dirty="0" err="1">
                <a:latin typeface="UTM Avo" panose="02040603050506020204" pitchFamily="18" charset="0"/>
                <a:ea typeface="Calibri" panose="020F0502020204030204" pitchFamily="34" charset="0"/>
                <a:cs typeface="Arial" panose="020B0604020202020204" pitchFamily="34" charset="0"/>
              </a:rPr>
              <a:t>Những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thứ</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cần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trong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cuộc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hàng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ngày</a:t>
            </a:r>
            <a:r>
              <a:rPr lang="en-US" sz="2400" dirty="0">
                <a:latin typeface="UTM Avo" panose="02040603050506020204" pitchFamily="18" charset="0"/>
                <a:ea typeface="Calibri" panose="020F0502020204030204" pitchFamily="34" charset="0"/>
                <a:cs typeface="Arial" panose="020B0604020202020204" pitchFamily="34" charset="0"/>
              </a:rPr>
              <a:t>.</a:t>
            </a:r>
          </a:p>
          <a:p>
            <a:pPr marL="685834" lvl="1" indent="-381019" algn="just">
              <a:lnSpc>
                <a:spcPct val="150000"/>
              </a:lnSpc>
              <a:buClr>
                <a:schemeClr val="tx1"/>
              </a:buClr>
              <a:buFont typeface="Courier New" panose="02070309020205020404" pitchFamily="49" charset="0"/>
              <a:buChar char="o"/>
            </a:pPr>
            <a:r>
              <a:rPr lang="en-US" sz="2400" dirty="0" err="1">
                <a:latin typeface="UTM Avo" panose="02040603050506020204" pitchFamily="18" charset="0"/>
                <a:ea typeface="Calibri" panose="020F0502020204030204" pitchFamily="34" charset="0"/>
                <a:cs typeface="Arial" panose="020B0604020202020204" pitchFamily="34" charset="0"/>
              </a:rPr>
              <a:t>Những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thứ</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mong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muốn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trong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cuộc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hàng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ngày</a:t>
            </a:r>
            <a:r>
              <a:rPr lang="en-US" sz="2400" dirty="0">
                <a:latin typeface="UTM Avo" panose="02040603050506020204" pitchFamily="18" charset="0"/>
                <a:ea typeface="Calibri" panose="020F050202020403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CB09EDE4-2C19-4F26-8B43-14053D7A234C}"/>
              </a:ext>
            </a:extLst>
          </p:cNvPr>
          <p:cNvPicPr>
            <a:picLocks noChangeAspect="1"/>
          </p:cNvPicPr>
          <p:nvPr/>
        </p:nvPicPr>
        <p:blipFill>
          <a:blip r:embed="rId3"/>
          <a:stretch>
            <a:fillRect/>
          </a:stretch>
        </p:blipFill>
        <p:spPr>
          <a:xfrm>
            <a:off x="3616120" y="4010116"/>
            <a:ext cx="4959760" cy="2343806"/>
          </a:xfrm>
          <a:prstGeom prst="rect">
            <a:avLst/>
          </a:prstGeom>
        </p:spPr>
      </p:pic>
    </p:spTree>
    <p:extLst>
      <p:ext uri="{BB962C8B-B14F-4D97-AF65-F5344CB8AC3E}">
        <p14:creationId xmlns:p14="http://schemas.microsoft.com/office/powerpoint/2010/main" val="3030313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fade">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A2C254-B271-4625-A230-E619FC7D6085}"/>
              </a:ext>
            </a:extLst>
          </p:cNvPr>
          <p:cNvGrpSpPr/>
          <p:nvPr/>
        </p:nvGrpSpPr>
        <p:grpSpPr>
          <a:xfrm>
            <a:off x="609600" y="1317151"/>
            <a:ext cx="10651769" cy="1302163"/>
            <a:chOff x="609600" y="1317151"/>
            <a:chExt cx="10651769" cy="1302163"/>
          </a:xfrm>
        </p:grpSpPr>
        <p:sp>
          <p:nvSpPr>
            <p:cNvPr id="21" name="Line Callout 1 (Border and Accent Bar) 3">
              <a:extLst>
                <a:ext uri="{FF2B5EF4-FFF2-40B4-BE49-F238E27FC236}">
                  <a16:creationId xmlns:a16="http://schemas.microsoft.com/office/drawing/2014/main" id="{A7082945-E83C-4524-B621-67A6CB378710}"/>
                </a:ext>
              </a:extLst>
            </p:cNvPr>
            <p:cNvSpPr/>
            <p:nvPr/>
          </p:nvSpPr>
          <p:spPr>
            <a:xfrm>
              <a:off x="609600" y="1734140"/>
              <a:ext cx="10221686" cy="885174"/>
            </a:xfrm>
            <a:prstGeom prst="accentBorderCallout1">
              <a:avLst>
                <a:gd name="adj1" fmla="val 18750"/>
                <a:gd name="adj2" fmla="val -3127"/>
                <a:gd name="adj3" fmla="val 17954"/>
                <a:gd name="adj4" fmla="val -17509"/>
              </a:avLst>
            </a:prstGeom>
            <a:solidFill>
              <a:schemeClr val="bg1"/>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UTM Avo" panose="02040603050506020204" pitchFamily="18" charset="0"/>
                  <a:cs typeface="Arial" panose="020B0604020202020204" pitchFamily="34" charset="0"/>
                </a:rPr>
                <a:t>Gợi ý: </a:t>
              </a:r>
              <a:r>
                <a:rPr lang="vi-VN" sz="2400" dirty="0">
                  <a:solidFill>
                    <a:schemeClr val="tx1"/>
                  </a:solidFill>
                  <a:latin typeface="UTM Avo" panose="02040603050506020204" pitchFamily="18" charset="0"/>
                  <a:cs typeface="Arial" panose="020B0604020202020204" pitchFamily="34" charset="0"/>
                </a:rPr>
                <a:t>Những thứ cần trong cuộc sống hàng ngày như:</a:t>
              </a:r>
            </a:p>
          </p:txBody>
        </p:sp>
        <p:pic>
          <p:nvPicPr>
            <p:cNvPr id="8" name="Picture 7" descr="Icon&#10;&#10;Description automatically generated">
              <a:extLst>
                <a:ext uri="{FF2B5EF4-FFF2-40B4-BE49-F238E27FC236}">
                  <a16:creationId xmlns:a16="http://schemas.microsoft.com/office/drawing/2014/main" id="{6C535EBF-28A1-40B8-81E3-4A2AC005BE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1203" y="1317151"/>
              <a:ext cx="860166" cy="860166"/>
            </a:xfrm>
            <a:prstGeom prst="rect">
              <a:avLst/>
            </a:prstGeom>
          </p:spPr>
        </p:pic>
      </p:grpSp>
      <p:sp>
        <p:nvSpPr>
          <p:cNvPr id="10" name="Rectangle: Rounded Corners 9">
            <a:extLst>
              <a:ext uri="{FF2B5EF4-FFF2-40B4-BE49-F238E27FC236}">
                <a16:creationId xmlns:a16="http://schemas.microsoft.com/office/drawing/2014/main" id="{DB3AB949-DCEB-4264-8509-F100C9EFCDCB}"/>
              </a:ext>
            </a:extLst>
          </p:cNvPr>
          <p:cNvSpPr/>
          <p:nvPr/>
        </p:nvSpPr>
        <p:spPr>
          <a:xfrm>
            <a:off x="609600" y="2812087"/>
            <a:ext cx="3315729" cy="885174"/>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UTM Avo" panose="02040603050506020204" pitchFamily="18" charset="0"/>
                <a:cs typeface="Arial" panose="020B0604020202020204" pitchFamily="34" charset="0"/>
              </a:rPr>
              <a:t>Gạo</a:t>
            </a:r>
            <a:endParaRPr lang="en-US" sz="2667" dirty="0">
              <a:solidFill>
                <a:schemeClr val="tx1"/>
              </a:solidFill>
              <a:latin typeface="UTM Avo" panose="02040603050506020204" pitchFamily="18"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AAE4E8A9-C34F-48FC-B36C-F0C679DF8237}"/>
              </a:ext>
            </a:extLst>
          </p:cNvPr>
          <p:cNvSpPr/>
          <p:nvPr/>
        </p:nvSpPr>
        <p:spPr>
          <a:xfrm>
            <a:off x="4509519" y="2793944"/>
            <a:ext cx="3315729" cy="885174"/>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UTM Avo" panose="02040603050506020204" pitchFamily="18" charset="0"/>
                <a:cs typeface="Arial" panose="020B0604020202020204" pitchFamily="34" charset="0"/>
              </a:rPr>
              <a:t>Thịt cá</a:t>
            </a:r>
            <a:endParaRPr lang="en-US" sz="2667" dirty="0">
              <a:solidFill>
                <a:schemeClr val="tx1"/>
              </a:solidFill>
              <a:latin typeface="UTM Avo" panose="02040603050506020204" pitchFamily="18"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4BE02664-BE55-4EBF-9220-94FB0B13BAB8}"/>
              </a:ext>
            </a:extLst>
          </p:cNvPr>
          <p:cNvSpPr/>
          <p:nvPr/>
        </p:nvSpPr>
        <p:spPr>
          <a:xfrm>
            <a:off x="8266672" y="2793944"/>
            <a:ext cx="3315729" cy="885174"/>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UTM Avo" panose="02040603050506020204" pitchFamily="18" charset="0"/>
                <a:cs typeface="Arial" panose="020B0604020202020204" pitchFamily="34" charset="0"/>
              </a:rPr>
              <a:t>Nước</a:t>
            </a:r>
            <a:endParaRPr lang="en-US" sz="2667" dirty="0">
              <a:solidFill>
                <a:schemeClr val="tx1"/>
              </a:solidFill>
              <a:latin typeface="UTM Avo" panose="02040603050506020204" pitchFamily="18" charset="0"/>
              <a:cs typeface="Arial" panose="020B0604020202020204" pitchFamily="34" charset="0"/>
            </a:endParaRPr>
          </a:p>
        </p:txBody>
      </p:sp>
      <p:pic>
        <p:nvPicPr>
          <p:cNvPr id="13" name="Picture 8" descr="Gạo trắng hay gạo xát rối mới tốt?">
            <a:extLst>
              <a:ext uri="{FF2B5EF4-FFF2-40B4-BE49-F238E27FC236}">
                <a16:creationId xmlns:a16="http://schemas.microsoft.com/office/drawing/2014/main" id="{F127836A-4EF4-473C-BF93-BD25BE71AD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964" y="3884139"/>
            <a:ext cx="3429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0" descr="Cá là thực phẩm tốt, còn thịt là &quot;tội đồ&quot;? | Báo Dân trí">
            <a:extLst>
              <a:ext uri="{FF2B5EF4-FFF2-40B4-BE49-F238E27FC236}">
                <a16:creationId xmlns:a16="http://schemas.microsoft.com/office/drawing/2014/main" id="{61A92467-4A08-4F52-B364-28515D82EF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4221" y="3884139"/>
            <a:ext cx="3426323"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water pouring into a glass&#10;&#10;Description automatically generated">
            <a:extLst>
              <a:ext uri="{FF2B5EF4-FFF2-40B4-BE49-F238E27FC236}">
                <a16:creationId xmlns:a16="http://schemas.microsoft.com/office/drawing/2014/main" id="{343E69F7-8F42-4927-8CBE-2BE58C5F40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2801" y="3890034"/>
            <a:ext cx="3143468"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1159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4D7F196-9C61-44B6-9257-38A1FA7A2B3A}" vid="{7023CD2D-81B6-4BB7-B338-C0CB8A5C0DA7}"/>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301</TotalTime>
  <Words>910</Words>
  <Application>Microsoft Office PowerPoint</Application>
  <PresentationFormat>Widescreen</PresentationFormat>
  <Paragraphs>63</Paragraphs>
  <Slides>25</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25</vt:i4>
      </vt:variant>
    </vt:vector>
  </HeadingPairs>
  <TitlesOfParts>
    <vt:vector size="33" baseType="lpstr">
      <vt:lpstr>Arial</vt:lpstr>
      <vt:lpstr>Calibri</vt:lpstr>
      <vt:lpstr>Calibri Light</vt:lpstr>
      <vt:lpstr>Courier New</vt:lpstr>
      <vt:lpstr>UTM Avo</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Monkey</dc:creator>
  <dc:description>9Slide.vn</dc:description>
  <cp:lastModifiedBy>Huy Nguyễn</cp:lastModifiedBy>
  <cp:revision>37</cp:revision>
  <dcterms:created xsi:type="dcterms:W3CDTF">2023-11-01T03:33:18Z</dcterms:created>
  <dcterms:modified xsi:type="dcterms:W3CDTF">2023-11-14T10:24:34Z</dcterms:modified>
  <cp:category>9Slide.vn</cp:category>
</cp:coreProperties>
</file>