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312" r:id="rId4"/>
    <p:sldId id="314" r:id="rId5"/>
    <p:sldId id="315" r:id="rId6"/>
    <p:sldId id="317" r:id="rId7"/>
    <p:sldId id="318" r:id="rId8"/>
    <p:sldId id="319" r:id="rId9"/>
    <p:sldId id="320" r:id="rId10"/>
    <p:sldId id="321" r:id="rId11"/>
    <p:sldId id="325" r:id="rId12"/>
    <p:sldId id="327" r:id="rId13"/>
    <p:sldId id="328" r:id="rId14"/>
    <p:sldId id="329" r:id="rId15"/>
    <p:sldId id="330" r:id="rId16"/>
    <p:sldId id="331" r:id="rId17"/>
    <p:sldId id="332" r:id="rId18"/>
    <p:sldId id="266" r:id="rId19"/>
    <p:sldId id="267" r:id="rId20"/>
  </p:sldIdLst>
  <p:sldSz cx="9144000" cy="5143500" type="screen16x9"/>
  <p:notesSz cx="6858000" cy="9144000"/>
  <p:custDataLst>
    <p:tags r:id="rId22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1E3"/>
    <a:srgbClr val="3B8B04"/>
    <a:srgbClr val="99FFCC"/>
    <a:srgbClr val="00FF00"/>
    <a:srgbClr val="E7E987"/>
    <a:srgbClr val="FF7C25"/>
    <a:srgbClr val="46014E"/>
    <a:srgbClr val="FF6600"/>
    <a:srgbClr val="FFC000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57" autoAdjust="0"/>
    <p:restoredTop sz="94660"/>
  </p:normalViewPr>
  <p:slideViewPr>
    <p:cSldViewPr snapToGrid="0">
      <p:cViewPr varScale="1">
        <p:scale>
          <a:sx n="92" d="100"/>
          <a:sy n="92" d="100"/>
        </p:scale>
        <p:origin x="798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" units="cm"/>
          <inkml:channel name="Y" type="integer" max="750" units="cm"/>
        </inkml:traceFormat>
        <inkml:channelProperties>
          <inkml:channelProperty channel="X" name="resolution" value="38.75969" units="1/cm"/>
          <inkml:channelProperty channel="Y" name="resolution" value="38.8601" units="1/cm"/>
        </inkml:channelProperties>
      </inkml:inkSource>
      <inkml:timestamp xml:id="ts0" timeString="2021-09-22T14:36:27.98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1372 12318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00" units="cm"/>
          <inkml:channel name="Y" type="integer" max="750" units="cm"/>
        </inkml:traceFormat>
        <inkml:channelProperties>
          <inkml:channelProperty channel="X" name="resolution" value="38.75969" units="1/cm"/>
          <inkml:channelProperty channel="Y" name="resolution" value="38.8601" units="1/cm"/>
        </inkml:channelProperties>
      </inkml:inkSource>
      <inkml:timestamp xml:id="ts0" timeString="2021-09-22T14:37:01.42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23114 8000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145587-0055-4914-8829-4A0D1EF2111E}" type="datetimeFigureOut">
              <a:rPr lang="zh-CN" altLang="en-US" smtClean="0"/>
              <a:t>2024/1/8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04D2F-D20E-4382-B1FB-A1CC6AB47A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6757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04D2F-D20E-4382-B1FB-A1CC6AB47A1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17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04D2F-D20E-4382-B1FB-A1CC6AB47A1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124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04D2F-D20E-4382-B1FB-A1CC6AB47A1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606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04D2F-D20E-4382-B1FB-A1CC6AB47A1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947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04D2F-D20E-4382-B1FB-A1CC6AB47A1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748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04D2F-D20E-4382-B1FB-A1CC6AB47A1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4755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04D2F-D20E-4382-B1FB-A1CC6AB47A1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45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04D2F-D20E-4382-B1FB-A1CC6AB47A1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178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04D2F-D20E-4382-B1FB-A1CC6AB47A1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159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04D2F-D20E-4382-B1FB-A1CC6AB47A1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334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514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678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27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9706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FB578-8D60-488A-AA3B-0DAD88EF28BF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02204-49C4-475D-AEF4-B3350A4DFC7C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185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FB578-8D60-488A-AA3B-0DAD88EF28BF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02204-49C4-475D-AEF4-B3350A4DFC7C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846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FB578-8D60-488A-AA3B-0DAD88EF28BF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02204-49C4-475D-AEF4-B3350A4DFC7C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776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FB578-8D60-488A-AA3B-0DAD88EF28BF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02204-49C4-475D-AEF4-B3350A4DFC7C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8929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FB578-8D60-488A-AA3B-0DAD88EF28BF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02204-49C4-475D-AEF4-B3350A4DFC7C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6140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FB578-8D60-488A-AA3B-0DAD88EF28BF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02204-49C4-475D-AEF4-B3350A4DFC7C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217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FB578-8D60-488A-AA3B-0DAD88EF28BF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02204-49C4-475D-AEF4-B3350A4DFC7C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286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1492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FB578-8D60-488A-AA3B-0DAD88EF28BF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02204-49C4-475D-AEF4-B3350A4DFC7C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939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FB578-8D60-488A-AA3B-0DAD88EF28BF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02204-49C4-475D-AEF4-B3350A4DFC7C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966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FB578-8D60-488A-AA3B-0DAD88EF28BF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02204-49C4-475D-AEF4-B3350A4DFC7C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8084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FB578-8D60-488A-AA3B-0DAD88EF28BF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02204-49C4-475D-AEF4-B3350A4DFC7C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669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134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261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557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927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47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05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944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2024/1/8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79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FB578-8D60-488A-AA3B-0DAD88EF28BF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2024/1/8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02204-49C4-475D-AEF4-B3350A4DFC7C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703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jp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microsoft.com/office/2007/relationships/hdphoto" Target="../media/hdphoto6.wdp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image" Target="../media/image2.jp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2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30.png"/><Relationship Id="rId4" Type="http://schemas.openxmlformats.org/officeDocument/2006/relationships/image" Target="../media/image2.jp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jpg"/><Relationship Id="rId7" Type="http://schemas.microsoft.com/office/2007/relationships/hdphoto" Target="../media/hdphoto7.wdp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34.png"/><Relationship Id="rId5" Type="http://schemas.microsoft.com/office/2007/relationships/hdphoto" Target="../media/hdphoto1.wdp"/><Relationship Id="rId10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2.wav"/><Relationship Id="rId7" Type="http://schemas.openxmlformats.org/officeDocument/2006/relationships/image" Target="../media/image64.pn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3.png"/><Relationship Id="rId11" Type="http://schemas.openxmlformats.org/officeDocument/2006/relationships/image" Target="../media/image20.png"/><Relationship Id="rId5" Type="http://schemas.openxmlformats.org/officeDocument/2006/relationships/image" Target="../media/image62.pn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2.wav"/><Relationship Id="rId7" Type="http://schemas.openxmlformats.org/officeDocument/2006/relationships/image" Target="../media/image67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0" Type="http://schemas.openxmlformats.org/officeDocument/2006/relationships/image" Target="../media/image70.png"/><Relationship Id="rId4" Type="http://schemas.openxmlformats.org/officeDocument/2006/relationships/image" Target="../media/image17.png"/><Relationship Id="rId9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1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10.png"/><Relationship Id="rId5" Type="http://schemas.openxmlformats.org/officeDocument/2006/relationships/image" Target="../media/image2.jpg"/><Relationship Id="rId10" Type="http://schemas.openxmlformats.org/officeDocument/2006/relationships/image" Target="../media/image100.png"/><Relationship Id="rId4" Type="http://schemas.openxmlformats.org/officeDocument/2006/relationships/image" Target="../media/image1.png"/><Relationship Id="rId9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jp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16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2.jpg"/><Relationship Id="rId7" Type="http://schemas.microsoft.com/office/2007/relationships/hdphoto" Target="../media/hdphoto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17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0.e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customXml" Target="../ink/ink1.xml"/><Relationship Id="rId5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77951A1-FE2B-4EC8-8B10-11568A562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047" y="190797"/>
            <a:ext cx="4761905" cy="47619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DDD4A2-916C-4463-9198-262C43F22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4514" y="3647086"/>
            <a:ext cx="9158514" cy="15714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40" y="-361244"/>
            <a:ext cx="7882059" cy="670277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4946" y="2793999"/>
            <a:ext cx="2566854" cy="24491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687" y="1947637"/>
            <a:ext cx="3875314" cy="32708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ABC657C-7D47-4876-9082-2A2C4A3F6177}"/>
              </a:ext>
            </a:extLst>
          </p:cNvPr>
          <p:cNvSpPr/>
          <p:nvPr/>
        </p:nvSpPr>
        <p:spPr>
          <a:xfrm>
            <a:off x="3734676" y="1264957"/>
            <a:ext cx="166013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u="sng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endParaRPr lang="en-US" sz="4800" b="1" u="sng" cap="none" spc="0">
              <a:ln w="22225">
                <a:solidFill>
                  <a:srgbClr val="00B050"/>
                </a:solidFill>
                <a:prstDash val="solid"/>
              </a:ln>
              <a:solidFill>
                <a:srgbClr val="00FF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文本框 8">
            <a:extLst>
              <a:ext uri="{FF2B5EF4-FFF2-40B4-BE49-F238E27FC236}">
                <a16:creationId xmlns:a16="http://schemas.microsoft.com/office/drawing/2014/main" id="{7EA28363-2FAF-4475-9F9D-FB529C29AD8C}"/>
              </a:ext>
            </a:extLst>
          </p:cNvPr>
          <p:cNvSpPr txBox="1"/>
          <p:nvPr/>
        </p:nvSpPr>
        <p:spPr>
          <a:xfrm>
            <a:off x="2082801" y="2243487"/>
            <a:ext cx="5173132" cy="134839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4400" b="1">
                <a:ln w="28575">
                  <a:solidFill>
                    <a:srgbClr val="FF0000"/>
                  </a:solidFill>
                </a:ln>
                <a:solidFill>
                  <a:srgbClr val="FF6699"/>
                </a:solidFill>
                <a:latin typeface="VNI-Dom" pitchFamily="2" charset="0"/>
                <a:ea typeface="inpin heiti" charset="-122"/>
              </a:rPr>
              <a:t>PHAÂN SOÁ THAÄP PHAÂN</a:t>
            </a:r>
            <a:endParaRPr lang="zh-CN" altLang="en-US" sz="4400" b="1" dirty="0">
              <a:ln w="28575">
                <a:solidFill>
                  <a:srgbClr val="FF0000"/>
                </a:solidFill>
              </a:ln>
              <a:solidFill>
                <a:srgbClr val="FF6699"/>
              </a:solidFill>
              <a:latin typeface="VNI-Dom" pitchFamily="2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6837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3A3B105-3F23-4D51-8900-2C99A96FAF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047" y="190797"/>
            <a:ext cx="4761905" cy="47619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DDD4A2-916C-4463-9198-262C43F22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4514" y="3647086"/>
            <a:ext cx="9158514" cy="15714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40" y="-361244"/>
            <a:ext cx="7882059" cy="67027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687" y="1947637"/>
            <a:ext cx="3875314" cy="3270860"/>
          </a:xfrm>
          <a:prstGeom prst="rect">
            <a:avLst/>
          </a:prstGeom>
        </p:spPr>
      </p:pic>
      <p:sp>
        <p:nvSpPr>
          <p:cNvPr id="10" name="文本框 8">
            <a:extLst>
              <a:ext uri="{FF2B5EF4-FFF2-40B4-BE49-F238E27FC236}">
                <a16:creationId xmlns:a16="http://schemas.microsoft.com/office/drawing/2014/main" id="{EE61E8FF-482E-45EC-B0E6-11E9561C9290}"/>
              </a:ext>
            </a:extLst>
          </p:cNvPr>
          <p:cNvSpPr txBox="1"/>
          <p:nvPr/>
        </p:nvSpPr>
        <p:spPr>
          <a:xfrm>
            <a:off x="2226091" y="1589517"/>
            <a:ext cx="5020733" cy="1644749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7200" b="1">
                <a:ln w="7620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glow rad="101600">
                    <a:srgbClr val="FF0000">
                      <a:alpha val="40000"/>
                    </a:srgbClr>
                  </a:glow>
                </a:effectLst>
                <a:latin typeface="VNI-Dom" pitchFamily="2" charset="0"/>
                <a:ea typeface="inpin heiti" charset="-122"/>
              </a:rPr>
              <a:t>LUYEÄN TAÄP</a:t>
            </a:r>
            <a:endParaRPr lang="zh-CN" altLang="en-US" sz="7200" b="1" dirty="0">
              <a:ln w="76200">
                <a:solidFill>
                  <a:srgbClr val="00B050"/>
                </a:solidFill>
              </a:ln>
              <a:solidFill>
                <a:srgbClr val="FFFF00"/>
              </a:solidFill>
              <a:effectLst>
                <a:glow rad="101600">
                  <a:srgbClr val="FF0000">
                    <a:alpha val="40000"/>
                  </a:srgbClr>
                </a:glow>
              </a:effectLst>
              <a:latin typeface="VNI-Dom" pitchFamily="2" charset="0"/>
              <a:ea typeface="inpin heiti" charset="-122"/>
            </a:endParaRPr>
          </a:p>
        </p:txBody>
      </p:sp>
      <p:pic>
        <p:nvPicPr>
          <p:cNvPr id="4100" name="Picture 4" descr="Premium Vector | Happy cute little kid girl study math">
            <a:extLst>
              <a:ext uri="{FF2B5EF4-FFF2-40B4-BE49-F238E27FC236}">
                <a16:creationId xmlns:a16="http://schemas.microsoft.com/office/drawing/2014/main" id="{E86696DE-B7EB-4BBD-93A4-AD9309732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09288" y="-34423"/>
            <a:ext cx="5747808" cy="704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99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3D06D1F-CE5D-443B-8187-20F7BD1B4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047" y="190797"/>
            <a:ext cx="4761905" cy="47619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Cloud Callout 9">
            <a:extLst>
              <a:ext uri="{FF2B5EF4-FFF2-40B4-BE49-F238E27FC236}">
                <a16:creationId xmlns:a16="http://schemas.microsoft.com/office/drawing/2014/main" id="{E1581F4C-2474-46EC-BE56-74153E10851F}"/>
              </a:ext>
            </a:extLst>
          </p:cNvPr>
          <p:cNvSpPr/>
          <p:nvPr/>
        </p:nvSpPr>
        <p:spPr>
          <a:xfrm>
            <a:off x="1144989" y="157711"/>
            <a:ext cx="7823642" cy="4088285"/>
          </a:xfrm>
          <a:prstGeom prst="cloudCallout">
            <a:avLst>
              <a:gd name="adj1" fmla="val -26115"/>
              <a:gd name="adj2" fmla="val 182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4514" y="3647086"/>
            <a:ext cx="9158514" cy="15714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122AE68-EB97-43E6-B9E7-D256B3BE2FFE}"/>
                  </a:ext>
                </a:extLst>
              </p:cNvPr>
              <p:cNvSpPr/>
              <p:nvPr/>
            </p:nvSpPr>
            <p:spPr>
              <a:xfrm>
                <a:off x="2014245" y="755526"/>
                <a:ext cx="6389891" cy="2136034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Đọc các phân số sau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cap="none" spc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cap="none" spc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5400" b="1" i="1" cap="none" spc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5400" b="1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cap="none" spc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cap="none" spc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5400" b="1" i="1" cap="none" spc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5400" b="1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cap="none" spc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cap="none" spc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𝟔𝟐𝟓</m:t>
                        </m:r>
                      </m:num>
                      <m:den>
                        <m:r>
                          <a:rPr lang="en-US" sz="5400" b="1" i="1" cap="none" spc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lang="en-US" sz="5400" b="1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𝟐𝟎𝟎𝟓</m:t>
                        </m:r>
                      </m:num>
                      <m:den>
                        <m:r>
                          <a:rPr lang="en-US" sz="5400" b="1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𝟏𝟎𝟎𝟎</m:t>
                        </m:r>
                        <m:r>
                          <a:rPr lang="en-US" sz="5400" b="1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endParaRPr lang="en-US" sz="5400" b="1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122AE68-EB97-43E6-B9E7-D256B3BE2F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4245" y="755526"/>
                <a:ext cx="6389891" cy="2136034"/>
              </a:xfrm>
              <a:prstGeom prst="rect">
                <a:avLst/>
              </a:prstGeom>
              <a:blipFill>
                <a:blip r:embed="rId7"/>
                <a:stretch>
                  <a:fillRect l="-1430" t="-8857" r="-1716" b="-11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6" name="Picture 6" descr="Teacher Cartoon">
            <a:extLst>
              <a:ext uri="{FF2B5EF4-FFF2-40B4-BE49-F238E27FC236}">
                <a16:creationId xmlns:a16="http://schemas.microsoft.com/office/drawing/2014/main" id="{2F54481B-A733-4C1C-B34D-1468E582FE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8900" l="0" r="100000">
                        <a14:foregroundMark x1="55333" y1="51200" x2="75111" y2="66800"/>
                        <a14:foregroundMark x1="63556" y1="48400" x2="56222" y2="74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28"/>
          <a:stretch/>
        </p:blipFill>
        <p:spPr bwMode="auto">
          <a:xfrm flipH="1">
            <a:off x="-251178" y="1923981"/>
            <a:ext cx="3385858" cy="329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7D906F4-2BA3-46F1-9682-802BD6764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369" y="157711"/>
            <a:ext cx="1579766" cy="68901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u="sng">
                <a:solidFill>
                  <a:srgbClr val="4601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</a:t>
            </a:r>
            <a:endParaRPr lang="en-US" altLang="en-US" sz="3200" b="1" u="sng" dirty="0">
              <a:solidFill>
                <a:srgbClr val="4601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32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4514" y="3647086"/>
            <a:ext cx="9158514" cy="15714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Group 155">
                <a:extLst>
                  <a:ext uri="{FF2B5EF4-FFF2-40B4-BE49-F238E27FC236}">
                    <a16:creationId xmlns:a16="http://schemas.microsoft.com/office/drawing/2014/main" id="{788B7814-85AD-40E5-8F58-A2F09AE172E5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4017921657"/>
                  </p:ext>
                </p:extLst>
              </p:nvPr>
            </p:nvGraphicFramePr>
            <p:xfrm>
              <a:off x="435747" y="186096"/>
              <a:ext cx="8491685" cy="4807968"/>
            </p:xfrm>
            <a:graphic>
              <a:graphicData uri="http://schemas.openxmlformats.org/drawingml/2006/table">
                <a:tbl>
                  <a:tblPr/>
                  <a:tblGrid>
                    <a:gridCol w="291846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7321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10844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altLang="zh-CN" sz="3600" b="1" dirty="0" err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迷你简卡通" panose="03000509000000000000" pitchFamily="65" charset="-122"/>
                              <a:cs typeface="Times New Roman" panose="02020603050405020304" pitchFamily="18" charset="0"/>
                            </a:rPr>
                            <a:t>Phân</a:t>
                          </a:r>
                          <a:r>
                            <a:rPr lang="en-GB" altLang="zh-CN" sz="3600" b="1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迷你简卡通" panose="03000509000000000000" pitchFamily="65" charset="-122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altLang="zh-CN" sz="3600" b="1" err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迷你简卡通" panose="03000509000000000000" pitchFamily="65" charset="-122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GB" altLang="zh-CN" sz="3600" b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迷你简卡通" panose="03000509000000000000" pitchFamily="65" charset="-122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  <a:p>
                          <a:pPr algn="ctr"/>
                          <a:r>
                            <a:rPr lang="en-GB" altLang="zh-CN" sz="3600" b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迷你简卡通" panose="03000509000000000000" pitchFamily="65" charset="-122"/>
                              <a:cs typeface="Times New Roman" panose="02020603050405020304" pitchFamily="18" charset="0"/>
                            </a:rPr>
                            <a:t>thập </a:t>
                          </a:r>
                          <a:r>
                            <a:rPr lang="en-GB" altLang="zh-CN" sz="3600" b="1" dirty="0" err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迷你简卡通" panose="03000509000000000000" pitchFamily="65" charset="-122"/>
                              <a:cs typeface="Times New Roman" panose="02020603050405020304" pitchFamily="18" charset="0"/>
                            </a:rPr>
                            <a:t>phân</a:t>
                          </a:r>
                          <a:endParaRPr lang="zh-CN" altLang="en-US" sz="3600" b="1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ea typeface="迷你简卡通" panose="03000509000000000000" pitchFamily="65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12473" marR="112473" marT="45706" marB="45706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99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altLang="zh-CN" sz="3600" b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迷你简卡通" panose="03000509000000000000" pitchFamily="65" charset="-122"/>
                              <a:cs typeface="Times New Roman" panose="02020603050405020304" pitchFamily="18" charset="0"/>
                            </a:rPr>
                            <a:t>Đọc</a:t>
                          </a:r>
                          <a:endParaRPr lang="zh-CN" altLang="en-US" sz="36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ea typeface="迷你简卡通" panose="03000509000000000000" pitchFamily="65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12473" marR="112473" marT="45706" marB="45706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99FF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90481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800" b="1" i="1" cap="none" spc="0" smtClean="0">
                                        <a:ln w="0"/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19050" dir="2700000" algn="tl" rotWithShape="0">
                                            <a:schemeClr val="dk1">
                                              <a:alpha val="40000"/>
                                            </a:scheme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1" i="1" cap="none" spc="0" smtClean="0">
                                        <a:ln w="0"/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19050" dir="2700000" algn="tl" rotWithShape="0">
                                            <a:schemeClr val="dk1">
                                              <a:alpha val="40000"/>
                                            </a:scheme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𝟗</m:t>
                                    </m:r>
                                  </m:num>
                                  <m:den>
                                    <m:r>
                                      <a:rPr lang="en-US" sz="2800" b="1" i="1" cap="none" spc="0" smtClean="0">
                                        <a:ln w="0"/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19050" dir="2700000" algn="tl" rotWithShape="0">
                                            <a:schemeClr val="dk1">
                                              <a:alpha val="40000"/>
                                            </a:scheme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kumimoji="0" lang="vi-VN" sz="2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VNI-Times" pitchFamily="2" charset="0"/>
                          </a:endParaRPr>
                        </a:p>
                      </a:txBody>
                      <a:tcPr marL="112473" marR="112473" marT="45706" marB="45706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vi-VN" sz="3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VNI-Times" pitchFamily="2" charset="0"/>
                          </a:endParaRPr>
                        </a:p>
                      </a:txBody>
                      <a:tcPr marL="112473" marR="112473" marT="45706" marB="45706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90481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800" b="1" i="1" cap="none" spc="0" smtClean="0">
                                        <a:ln w="0"/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19050" dir="2700000" algn="tl" rotWithShape="0">
                                            <a:schemeClr val="dk1">
                                              <a:alpha val="40000"/>
                                            </a:scheme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1" i="1" cap="none" spc="0" smtClean="0">
                                        <a:ln w="0"/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19050" dir="2700000" algn="tl" rotWithShape="0">
                                            <a:schemeClr val="dk1">
                                              <a:alpha val="40000"/>
                                            </a:scheme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𝟐𝟏</m:t>
                                    </m:r>
                                  </m:num>
                                  <m:den>
                                    <m:r>
                                      <a:rPr lang="en-US" sz="2800" b="1" i="1" cap="none" spc="0" smtClean="0">
                                        <a:ln w="0"/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19050" dir="2700000" algn="tl" rotWithShape="0">
                                            <a:schemeClr val="dk1">
                                              <a:alpha val="40000"/>
                                            </a:scheme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𝟏𝟎𝟎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 marL="112473" marR="112473" marT="45706" marB="45706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vi-VN" sz="3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VNI-Times" pitchFamily="2" charset="0"/>
                          </a:endParaRPr>
                        </a:p>
                      </a:txBody>
                      <a:tcPr marL="112473" marR="112473" marT="45706" marB="45706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90481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800" b="1" i="1" cap="none" spc="0" smtClean="0">
                                        <a:ln w="0"/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19050" dir="2700000" algn="tl" rotWithShape="0">
                                            <a:schemeClr val="dk1">
                                              <a:alpha val="40000"/>
                                            </a:scheme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1" i="1" cap="none" spc="0" smtClean="0">
                                        <a:ln w="0"/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19050" dir="2700000" algn="tl" rotWithShape="0">
                                            <a:schemeClr val="dk1">
                                              <a:alpha val="40000"/>
                                            </a:scheme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𝟔𝟐𝟓</m:t>
                                    </m:r>
                                  </m:num>
                                  <m:den>
                                    <m:r>
                                      <a:rPr lang="en-US" sz="2800" b="1" i="1" cap="none" spc="0" smtClean="0">
                                        <a:ln w="0"/>
                                        <a:solidFill>
                                          <a:schemeClr val="tx1"/>
                                        </a:solidFill>
                                        <a:effectLst>
                                          <a:outerShdw blurRad="38100" dist="19050" dir="2700000" algn="tl" rotWithShape="0">
                                            <a:schemeClr val="dk1">
                                              <a:alpha val="40000"/>
                                            </a:scheme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𝟏𝟎𝟎𝟎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800" dirty="0"/>
                        </a:p>
                      </a:txBody>
                      <a:tcPr marL="112473" marR="112473" marT="45706" marB="45706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vi-VN" sz="32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VNI-Times" pitchFamily="2" charset="0"/>
                          </a:endParaRPr>
                        </a:p>
                      </a:txBody>
                      <a:tcPr marL="112473" marR="112473" marT="45706" marB="45706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90481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800" b="1" i="1">
                                        <a:ln w="0"/>
                                        <a:effectLst>
                                          <a:outerShdw blurRad="38100" dist="19050" dir="2700000" algn="tl" rotWithShape="0">
                                            <a:schemeClr val="dk1">
                                              <a:alpha val="40000"/>
                                            </a:scheme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1" i="1" smtClean="0">
                                        <a:ln w="0"/>
                                        <a:effectLst>
                                          <a:outerShdw blurRad="38100" dist="19050" dir="2700000" algn="tl" rotWithShape="0">
                                            <a:schemeClr val="dk1">
                                              <a:alpha val="40000"/>
                                            </a:scheme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𝟐𝟎𝟎𝟓</m:t>
                                    </m:r>
                                  </m:num>
                                  <m:den>
                                    <m:r>
                                      <a:rPr lang="en-US" sz="2800" b="1" i="1">
                                        <a:ln w="0"/>
                                        <a:effectLst>
                                          <a:outerShdw blurRad="38100" dist="19050" dir="2700000" algn="tl" rotWithShape="0">
                                            <a:schemeClr val="dk1">
                                              <a:alpha val="40000"/>
                                            </a:scheme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𝟏𝟎𝟎𝟎</m:t>
                                    </m:r>
                                    <m:r>
                                      <a:rPr lang="en-US" sz="2800" b="1" i="1" smtClean="0">
                                        <a:ln w="0"/>
                                        <a:effectLst>
                                          <a:outerShdw blurRad="38100" dist="19050" dir="2700000" algn="tl" rotWithShape="0">
                                            <a:schemeClr val="dk1">
                                              <a:alpha val="40000"/>
                                            </a:scheme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𝟎𝟎𝟎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kumimoji="0" lang="vi-VN" sz="2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VNI-Times" pitchFamily="2" charset="0"/>
                          </a:endParaRPr>
                        </a:p>
                      </a:txBody>
                      <a:tcPr marL="112473" marR="112473" marT="45706" marB="45706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vi-VN" sz="3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VNI-Times" pitchFamily="2" charset="0"/>
                          </a:endParaRPr>
                        </a:p>
                      </a:txBody>
                      <a:tcPr marL="112473" marR="112473" marT="45706" marB="45706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Group 155">
                <a:extLst>
                  <a:ext uri="{FF2B5EF4-FFF2-40B4-BE49-F238E27FC236}">
                    <a16:creationId xmlns:a16="http://schemas.microsoft.com/office/drawing/2014/main" id="{788B7814-85AD-40E5-8F58-A2F09AE172E5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4017921657"/>
                  </p:ext>
                </p:extLst>
              </p:nvPr>
            </p:nvGraphicFramePr>
            <p:xfrm>
              <a:off x="435747" y="186096"/>
              <a:ext cx="8491685" cy="4807968"/>
            </p:xfrm>
            <a:graphic>
              <a:graphicData uri="http://schemas.openxmlformats.org/drawingml/2006/table">
                <a:tbl>
                  <a:tblPr/>
                  <a:tblGrid>
                    <a:gridCol w="291846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57321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11886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altLang="zh-CN" sz="3600" b="1" dirty="0" err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迷你简卡通" panose="03000509000000000000" pitchFamily="65" charset="-122"/>
                              <a:cs typeface="Times New Roman" panose="02020603050405020304" pitchFamily="18" charset="0"/>
                            </a:rPr>
                            <a:t>Phân</a:t>
                          </a:r>
                          <a:r>
                            <a:rPr lang="en-GB" altLang="zh-CN" sz="3600" b="1" dirty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迷你简卡通" panose="03000509000000000000" pitchFamily="65" charset="-122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GB" altLang="zh-CN" sz="3600" b="1" err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迷你简卡通" panose="03000509000000000000" pitchFamily="65" charset="-122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GB" altLang="zh-CN" sz="3600" b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迷你简卡通" panose="03000509000000000000" pitchFamily="65" charset="-122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  <a:p>
                          <a:pPr algn="ctr"/>
                          <a:r>
                            <a:rPr lang="en-GB" altLang="zh-CN" sz="3600" b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迷你简卡通" panose="03000509000000000000" pitchFamily="65" charset="-122"/>
                              <a:cs typeface="Times New Roman" panose="02020603050405020304" pitchFamily="18" charset="0"/>
                            </a:rPr>
                            <a:t>thập </a:t>
                          </a:r>
                          <a:r>
                            <a:rPr lang="en-GB" altLang="zh-CN" sz="3600" b="1" dirty="0" err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迷你简卡通" panose="03000509000000000000" pitchFamily="65" charset="-122"/>
                              <a:cs typeface="Times New Roman" panose="02020603050405020304" pitchFamily="18" charset="0"/>
                            </a:rPr>
                            <a:t>phân</a:t>
                          </a:r>
                          <a:endParaRPr lang="zh-CN" altLang="en-US" sz="3600" b="1" dirty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ea typeface="迷你简卡通" panose="03000509000000000000" pitchFamily="65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12473" marR="112473" marT="45706" marB="45706" anchor="ctr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99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altLang="zh-CN" sz="3600" b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ea typeface="迷你简卡通" panose="03000509000000000000" pitchFamily="65" charset="-122"/>
                              <a:cs typeface="Times New Roman" panose="02020603050405020304" pitchFamily="18" charset="0"/>
                            </a:rPr>
                            <a:t>Đọc</a:t>
                          </a:r>
                          <a:endParaRPr lang="zh-CN" altLang="en-US" sz="3600" b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ea typeface="迷你简卡通" panose="03000509000000000000" pitchFamily="65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112473" marR="112473" marT="45706" marB="45706" anchor="ctr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rgbClr val="99FF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90481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12473" marR="112473" marT="45706" marB="45706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6"/>
                          <a:stretch>
                            <a:fillRect l="-418" t="-142282" r="-192067" b="-3020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vi-VN" sz="3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VNI-Times" pitchFamily="2" charset="0"/>
                          </a:endParaRPr>
                        </a:p>
                      </a:txBody>
                      <a:tcPr marL="112473" marR="112473" marT="45706" marB="45706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90481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12473" marR="112473" marT="45706" marB="45706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6"/>
                          <a:stretch>
                            <a:fillRect l="-418" t="-242282" r="-192067" b="-2020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vi-VN" sz="3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VNI-Times" pitchFamily="2" charset="0"/>
                          </a:endParaRPr>
                        </a:p>
                      </a:txBody>
                      <a:tcPr marL="112473" marR="112473" marT="45706" marB="45706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90481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12473" marR="112473" marT="45706" marB="45706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6"/>
                          <a:stretch>
                            <a:fillRect l="-418" t="-344595" r="-192067" b="-1033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vi-VN" sz="32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VNI-Times" pitchFamily="2" charset="0"/>
                          </a:endParaRPr>
                        </a:p>
                      </a:txBody>
                      <a:tcPr marL="112473" marR="112473" marT="45706" marB="45706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90481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12473" marR="112473" marT="45706" marB="45706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6"/>
                          <a:stretch>
                            <a:fillRect l="-418" t="-441611" r="-192067" b="-26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vi-VN" sz="3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VNI-Times" pitchFamily="2" charset="0"/>
                          </a:endParaRPr>
                        </a:p>
                      </a:txBody>
                      <a:tcPr marL="112473" marR="112473" marT="45706" marB="45706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文本框 5">
            <a:extLst>
              <a:ext uri="{FF2B5EF4-FFF2-40B4-BE49-F238E27FC236}">
                <a16:creationId xmlns:a16="http://schemas.microsoft.com/office/drawing/2014/main" id="{66CAF7BB-6ED2-4387-B94D-0DA0F47C4903}"/>
              </a:ext>
            </a:extLst>
          </p:cNvPr>
          <p:cNvSpPr txBox="1"/>
          <p:nvPr/>
        </p:nvSpPr>
        <p:spPr>
          <a:xfrm>
            <a:off x="3347245" y="1561933"/>
            <a:ext cx="5178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Chín</a:t>
            </a:r>
            <a:r>
              <a:rPr lang="en-GB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phần</a:t>
            </a:r>
            <a:r>
              <a:rPr lang="en-GB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mười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迷你简卡通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5">
            <a:extLst>
              <a:ext uri="{FF2B5EF4-FFF2-40B4-BE49-F238E27FC236}">
                <a16:creationId xmlns:a16="http://schemas.microsoft.com/office/drawing/2014/main" id="{066AD508-3A0B-4F7D-AA54-339EB44FDB20}"/>
              </a:ext>
            </a:extLst>
          </p:cNvPr>
          <p:cNvSpPr txBox="1"/>
          <p:nvPr/>
        </p:nvSpPr>
        <p:spPr>
          <a:xfrm>
            <a:off x="3347245" y="2457046"/>
            <a:ext cx="6268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Hai</a:t>
            </a:r>
            <a:r>
              <a:rPr lang="en-GB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mươi</a:t>
            </a:r>
            <a:r>
              <a:rPr lang="en-GB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mốt</a:t>
            </a:r>
            <a:r>
              <a:rPr lang="en-GB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phần</a:t>
            </a:r>
            <a:r>
              <a:rPr lang="en-GB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trăm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迷你简卡通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5">
            <a:extLst>
              <a:ext uri="{FF2B5EF4-FFF2-40B4-BE49-F238E27FC236}">
                <a16:creationId xmlns:a16="http://schemas.microsoft.com/office/drawing/2014/main" id="{77EDBF14-00DC-4A20-AE5F-6D38365FF8E0}"/>
              </a:ext>
            </a:extLst>
          </p:cNvPr>
          <p:cNvSpPr txBox="1"/>
          <p:nvPr/>
        </p:nvSpPr>
        <p:spPr>
          <a:xfrm>
            <a:off x="3347245" y="4041217"/>
            <a:ext cx="73729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Hai</a:t>
            </a:r>
            <a:r>
              <a:rPr lang="en-GB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nghìn</a:t>
            </a:r>
            <a:r>
              <a:rPr lang="en-GB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không</a:t>
            </a:r>
            <a:r>
              <a:rPr lang="en-GB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trăm</a:t>
            </a:r>
            <a:r>
              <a:rPr lang="en-GB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linh</a:t>
            </a:r>
            <a:r>
              <a:rPr lang="en-GB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GB" altLang="zh-CN" sz="28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năm</a:t>
            </a:r>
            <a:r>
              <a:rPr lang="en-GB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GB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phần </a:t>
            </a:r>
            <a:r>
              <a:rPr lang="en-GB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triệu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迷你简卡通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5">
            <a:extLst>
              <a:ext uri="{FF2B5EF4-FFF2-40B4-BE49-F238E27FC236}">
                <a16:creationId xmlns:a16="http://schemas.microsoft.com/office/drawing/2014/main" id="{015C2996-C766-4935-8315-E90B42CBC881}"/>
              </a:ext>
            </a:extLst>
          </p:cNvPr>
          <p:cNvSpPr txBox="1"/>
          <p:nvPr/>
        </p:nvSpPr>
        <p:spPr>
          <a:xfrm>
            <a:off x="3347245" y="3343740"/>
            <a:ext cx="7076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Sáu</a:t>
            </a:r>
            <a:r>
              <a:rPr lang="en-GB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trăm</a:t>
            </a:r>
            <a:r>
              <a:rPr lang="en-GB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hai</a:t>
            </a:r>
            <a:r>
              <a:rPr lang="en-GB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mươi</a:t>
            </a:r>
            <a:r>
              <a:rPr lang="en-GB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lăm</a:t>
            </a:r>
            <a:r>
              <a:rPr lang="en-GB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phần</a:t>
            </a:r>
            <a:r>
              <a:rPr lang="en-GB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卡通" panose="03000509000000000000" pitchFamily="65" charset="-122"/>
                <a:cs typeface="Times New Roman" panose="02020603050405020304" pitchFamily="18" charset="0"/>
              </a:rPr>
              <a:t>nghìn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迷你简卡通" panose="03000509000000000000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73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0BAD770-F6B0-4981-A516-832927F34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047" y="190797"/>
            <a:ext cx="4761905" cy="47619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Cloud Callout 9">
            <a:extLst>
              <a:ext uri="{FF2B5EF4-FFF2-40B4-BE49-F238E27FC236}">
                <a16:creationId xmlns:a16="http://schemas.microsoft.com/office/drawing/2014/main" id="{E1581F4C-2474-46EC-BE56-74153E10851F}"/>
              </a:ext>
            </a:extLst>
          </p:cNvPr>
          <p:cNvSpPr/>
          <p:nvPr/>
        </p:nvSpPr>
        <p:spPr>
          <a:xfrm>
            <a:off x="1144989" y="157711"/>
            <a:ext cx="7823642" cy="4088285"/>
          </a:xfrm>
          <a:prstGeom prst="cloudCallout">
            <a:avLst>
              <a:gd name="adj1" fmla="val -26115"/>
              <a:gd name="adj2" fmla="val 182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4514" y="3647086"/>
            <a:ext cx="9158514" cy="15714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122AE68-EB97-43E6-B9E7-D256B3BE2FFE}"/>
              </a:ext>
            </a:extLst>
          </p:cNvPr>
          <p:cNvSpPr/>
          <p:nvPr/>
        </p:nvSpPr>
        <p:spPr>
          <a:xfrm>
            <a:off x="2397834" y="608048"/>
            <a:ext cx="59280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Viết các phân số thập phân</a:t>
            </a:r>
            <a:endParaRPr lang="en-US" sz="4000" b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26" name="Picture 6" descr="Teacher Cartoon">
            <a:extLst>
              <a:ext uri="{FF2B5EF4-FFF2-40B4-BE49-F238E27FC236}">
                <a16:creationId xmlns:a16="http://schemas.microsoft.com/office/drawing/2014/main" id="{2F54481B-A733-4C1C-B34D-1468E582FE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8900" l="0" r="100000">
                        <a14:foregroundMark x1="55333" y1="51200" x2="75111" y2="66800"/>
                        <a14:foregroundMark x1="63556" y1="48400" x2="56222" y2="74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28"/>
          <a:stretch/>
        </p:blipFill>
        <p:spPr bwMode="auto">
          <a:xfrm flipH="1">
            <a:off x="-251178" y="1923981"/>
            <a:ext cx="3385858" cy="329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7D906F4-2BA3-46F1-9682-802BD6764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369" y="157711"/>
            <a:ext cx="1579766" cy="64698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u="sng">
                <a:solidFill>
                  <a:srgbClr val="4601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</a:t>
            </a:r>
            <a:endParaRPr lang="en-US" altLang="en-US" sz="3200" b="1" u="sng" dirty="0">
              <a:solidFill>
                <a:srgbClr val="4601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A76DF8-E798-4D04-A211-CB1737205026}"/>
              </a:ext>
            </a:extLst>
          </p:cNvPr>
          <p:cNvSpPr/>
          <p:nvPr/>
        </p:nvSpPr>
        <p:spPr>
          <a:xfrm>
            <a:off x="1755135" y="1232262"/>
            <a:ext cx="7014228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0">
                  <a:solidFill>
                    <a:srgbClr val="3B8B04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Bảy phần mười</a:t>
            </a:r>
          </a:p>
          <a:p>
            <a:pPr algn="ctr"/>
            <a:r>
              <a:rPr lang="en-US" sz="3600" b="1" cap="none" spc="0">
                <a:ln w="0">
                  <a:solidFill>
                    <a:srgbClr val="3B8B04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Hai mươi phần trăm</a:t>
            </a:r>
          </a:p>
          <a:p>
            <a:pPr algn="ctr"/>
            <a:r>
              <a:rPr lang="en-US" sz="3600" b="1" cap="none" spc="0">
                <a:ln w="0">
                  <a:solidFill>
                    <a:srgbClr val="3B8B04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Bốn trăm bảy mươi lăm phần nghìn</a:t>
            </a:r>
          </a:p>
          <a:p>
            <a:pPr algn="ctr"/>
            <a:r>
              <a:rPr lang="en-US" sz="3600" b="1">
                <a:ln w="0">
                  <a:solidFill>
                    <a:srgbClr val="3B8B04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 phần triệu</a:t>
            </a:r>
            <a:endParaRPr lang="en-US" sz="3600" b="1" cap="none" spc="0">
              <a:ln w="0">
                <a:solidFill>
                  <a:srgbClr val="3B8B04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104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/>
      <p:bldP spid="13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FD03DA5-F44B-4447-98FF-6BB371610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047" y="190797"/>
            <a:ext cx="4761905" cy="47619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4514" y="3647086"/>
            <a:ext cx="9158514" cy="1571411"/>
          </a:xfrm>
          <a:prstGeom prst="rect">
            <a:avLst/>
          </a:prstGeom>
        </p:spPr>
      </p:pic>
      <p:graphicFrame>
        <p:nvGraphicFramePr>
          <p:cNvPr id="7" name="Group 155">
            <a:extLst>
              <a:ext uri="{FF2B5EF4-FFF2-40B4-BE49-F238E27FC236}">
                <a16:creationId xmlns:a16="http://schemas.microsoft.com/office/drawing/2014/main" id="{788B7814-85AD-40E5-8F58-A2F09AE172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4520069"/>
              </p:ext>
            </p:extLst>
          </p:nvPr>
        </p:nvGraphicFramePr>
        <p:xfrm>
          <a:off x="435747" y="186096"/>
          <a:ext cx="8491685" cy="4807968"/>
        </p:xfrm>
        <a:graphic>
          <a:graphicData uri="http://schemas.openxmlformats.org/drawingml/2006/table">
            <a:tbl>
              <a:tblPr/>
              <a:tblGrid>
                <a:gridCol w="6354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7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84487"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36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迷你简卡通" panose="03000509000000000000" pitchFamily="65" charset="-122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GB" altLang="zh-CN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迷你简卡通" panose="03000509000000000000" pitchFamily="65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altLang="zh-CN" sz="3600" b="1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迷你简卡通" panose="03000509000000000000" pitchFamily="65" charset="-122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GB" altLang="zh-CN" sz="3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迷你简卡通" panose="03000509000000000000" pitchFamily="65" charset="-122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GB" altLang="zh-CN" sz="3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迷你简卡通" panose="03000509000000000000" pitchFamily="65" charset="-122"/>
                          <a:cs typeface="Times New Roman" panose="02020603050405020304" pitchFamily="18" charset="0"/>
                        </a:rPr>
                        <a:t>thập </a:t>
                      </a:r>
                      <a:r>
                        <a:rPr lang="en-GB" altLang="zh-CN" sz="36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迷你简卡通" panose="03000509000000000000" pitchFamily="65" charset="-122"/>
                          <a:cs typeface="Times New Roman" panose="02020603050405020304" pitchFamily="18" charset="0"/>
                        </a:rPr>
                        <a:t>phân</a:t>
                      </a:r>
                      <a:endParaRPr lang="zh-CN" altLang="en-US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迷你简卡通" panose="03000509000000000000" pitchFamily="65" charset="-122"/>
                        <a:cs typeface="Times New Roman" panose="02020603050405020304" pitchFamily="18" charset="0"/>
                      </a:endParaRPr>
                    </a:p>
                  </a:txBody>
                  <a:tcPr marL="112473" marR="112473" marT="45706" marB="4570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sz="3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迷你简卡通" panose="03000509000000000000" pitchFamily="65" charset="-122"/>
                          <a:cs typeface="Times New Roman" panose="02020603050405020304" pitchFamily="18" charset="0"/>
                        </a:rPr>
                        <a:t>Viết</a:t>
                      </a:r>
                      <a:endParaRPr lang="zh-CN" altLang="en-US" sz="36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迷你简卡通" panose="03000509000000000000" pitchFamily="65" charset="-122"/>
                        <a:cs typeface="Times New Roman" panose="02020603050405020304" pitchFamily="18" charset="0"/>
                      </a:endParaRPr>
                    </a:p>
                  </a:txBody>
                  <a:tcPr marL="112473" marR="112473" marT="45706" marB="457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4819">
                <a:tc>
                  <a:txBody>
                    <a:bodyPr/>
                    <a:lstStyle/>
                    <a:p>
                      <a:pPr algn="l"/>
                      <a:r>
                        <a:rPr lang="en-US" sz="3200" b="1">
                          <a:ln w="0">
                            <a:solidFill>
                              <a:srgbClr val="3B8B04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Bảy phần mười</a:t>
                      </a:r>
                    </a:p>
                  </a:txBody>
                  <a:tcPr marL="112473" marR="112473" marT="45706" marB="4570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12473" marR="112473"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481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cap="none" spc="0">
                          <a:ln w="0">
                            <a:solidFill>
                              <a:srgbClr val="3B8B04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Hai mươi phần trăm</a:t>
                      </a:r>
                    </a:p>
                  </a:txBody>
                  <a:tcPr marL="112473" marR="112473" marT="45706" marB="4570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12473" marR="112473"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481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cap="none" spc="0">
                          <a:ln w="0">
                            <a:solidFill>
                              <a:srgbClr val="3B8B04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Bốn trăm bảy mươi lăm phần nghìn</a:t>
                      </a:r>
                    </a:p>
                  </a:txBody>
                  <a:tcPr marL="112473" marR="112473" marT="45706" marB="4570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12473" marR="112473"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48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>
                          <a:ln w="0">
                            <a:solidFill>
                              <a:srgbClr val="3B8B04"/>
                            </a:solidFill>
                          </a:ln>
                          <a:solidFill>
                            <a:schemeClr val="tx1"/>
                          </a:solidFill>
                          <a:effectLst/>
                        </a:rPr>
                        <a:t>Một phần triệu</a:t>
                      </a:r>
                      <a:endParaRPr lang="en-US" sz="3200" b="1" cap="none" spc="0">
                        <a:ln w="0">
                          <a:solidFill>
                            <a:srgbClr val="3B8B04"/>
                          </a:solidFill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12473" marR="112473" marT="45706" marB="4570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L="112473" marR="112473"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CCD3798-64EF-4DEC-80F4-DD17F33FD086}"/>
                  </a:ext>
                </a:extLst>
              </p:cNvPr>
              <p:cNvSpPr txBox="1"/>
              <p:nvPr/>
            </p:nvSpPr>
            <p:spPr>
              <a:xfrm>
                <a:off x="5596467" y="1371875"/>
                <a:ext cx="4580466" cy="8989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cap="none" spc="0" smtClean="0">
                              <a:ln w="0"/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cap="none" spc="0" smtClean="0">
                              <a:ln w="0"/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800" b="1" i="1" cap="none" spc="0" smtClean="0">
                              <a:ln w="0"/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2400">
                  <a:solidFill>
                    <a:srgbClr val="FF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CCD3798-64EF-4DEC-80F4-DD17F33FD0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467" y="1371875"/>
                <a:ext cx="4580466" cy="8989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E598A6D-4596-457C-9D5C-EA63ABAD1E61}"/>
                  </a:ext>
                </a:extLst>
              </p:cNvPr>
              <p:cNvSpPr txBox="1"/>
              <p:nvPr/>
            </p:nvSpPr>
            <p:spPr>
              <a:xfrm>
                <a:off x="5596467" y="2269745"/>
                <a:ext cx="4580466" cy="901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cap="none" spc="0" smtClean="0">
                              <a:ln w="0"/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cap="none" spc="0" smtClean="0">
                              <a:ln w="0"/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en-US" sz="2800" b="1" i="1" cap="none" spc="0" smtClean="0">
                              <a:ln w="0"/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2400">
                  <a:solidFill>
                    <a:srgbClr val="FF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E598A6D-4596-457C-9D5C-EA63ABAD1E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467" y="2269745"/>
                <a:ext cx="4580466" cy="90178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3459645-B382-4C94-98D6-4F9A01D9F627}"/>
                  </a:ext>
                </a:extLst>
              </p:cNvPr>
              <p:cNvSpPr txBox="1"/>
              <p:nvPr/>
            </p:nvSpPr>
            <p:spPr>
              <a:xfrm>
                <a:off x="5613107" y="3191821"/>
                <a:ext cx="4580466" cy="901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cap="none" spc="0" smtClean="0">
                              <a:ln w="0"/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cap="none" spc="0" smtClean="0">
                              <a:ln w="0"/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𝟒𝟕𝟓</m:t>
                          </m:r>
                        </m:num>
                        <m:den>
                          <m:r>
                            <a:rPr lang="en-US" sz="2800" b="1" i="1" cap="none" spc="0" smtClean="0">
                              <a:ln w="0"/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𝟏𝟎𝟎𝟎</m:t>
                          </m:r>
                        </m:den>
                      </m:f>
                    </m:oMath>
                  </m:oMathPara>
                </a14:m>
                <a:endParaRPr lang="en-US" sz="2400">
                  <a:solidFill>
                    <a:srgbClr val="FF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3459645-B382-4C94-98D6-4F9A01D9F6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3107" y="3191821"/>
                <a:ext cx="4580466" cy="90178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D34A0A-7A3C-4FCC-9AB1-4D79DDA2982C}"/>
                  </a:ext>
                </a:extLst>
              </p:cNvPr>
              <p:cNvSpPr txBox="1"/>
              <p:nvPr/>
            </p:nvSpPr>
            <p:spPr>
              <a:xfrm>
                <a:off x="5613107" y="4081022"/>
                <a:ext cx="4580466" cy="901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cap="none" spc="0" smtClean="0">
                              <a:ln w="0"/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cap="none" spc="0" smtClean="0">
                              <a:ln w="0"/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cap="none" spc="0" smtClean="0">
                              <a:ln w="0"/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𝟏𝟎𝟎𝟎𝟎𝟎𝟎</m:t>
                          </m:r>
                        </m:den>
                      </m:f>
                    </m:oMath>
                  </m:oMathPara>
                </a14:m>
                <a:endParaRPr lang="en-US" sz="2400">
                  <a:solidFill>
                    <a:srgbClr val="FF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D34A0A-7A3C-4FCC-9AB1-4D79DDA298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3107" y="4081022"/>
                <a:ext cx="4580466" cy="90178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235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Cloud Callout 9">
            <a:extLst>
              <a:ext uri="{FF2B5EF4-FFF2-40B4-BE49-F238E27FC236}">
                <a16:creationId xmlns:a16="http://schemas.microsoft.com/office/drawing/2014/main" id="{E1581F4C-2474-46EC-BE56-74153E10851F}"/>
              </a:ext>
            </a:extLst>
          </p:cNvPr>
          <p:cNvSpPr/>
          <p:nvPr/>
        </p:nvSpPr>
        <p:spPr>
          <a:xfrm>
            <a:off x="1144989" y="157711"/>
            <a:ext cx="7823642" cy="4088285"/>
          </a:xfrm>
          <a:prstGeom prst="cloudCallout">
            <a:avLst>
              <a:gd name="adj1" fmla="val -26115"/>
              <a:gd name="adj2" fmla="val 182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4514" y="3647086"/>
            <a:ext cx="9158514" cy="15714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122AE68-EB97-43E6-B9E7-D256B3BE2FFE}"/>
              </a:ext>
            </a:extLst>
          </p:cNvPr>
          <p:cNvSpPr/>
          <p:nvPr/>
        </p:nvSpPr>
        <p:spPr>
          <a:xfrm>
            <a:off x="2880121" y="608048"/>
            <a:ext cx="496353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Phân số nào dưới đây </a:t>
            </a:r>
          </a:p>
          <a:p>
            <a:pPr algn="ctr"/>
            <a:r>
              <a:rPr lang="en-US" sz="40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 phân số thập phân</a:t>
            </a:r>
          </a:p>
        </p:txBody>
      </p:sp>
      <p:pic>
        <p:nvPicPr>
          <p:cNvPr id="5126" name="Picture 6" descr="Teacher Cartoon">
            <a:extLst>
              <a:ext uri="{FF2B5EF4-FFF2-40B4-BE49-F238E27FC236}">
                <a16:creationId xmlns:a16="http://schemas.microsoft.com/office/drawing/2014/main" id="{2F54481B-A733-4C1C-B34D-1468E582FE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8900" l="0" r="100000">
                        <a14:foregroundMark x1="55333" y1="51200" x2="75111" y2="66800"/>
                        <a14:foregroundMark x1="63556" y1="48400" x2="56222" y2="74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28"/>
          <a:stretch/>
        </p:blipFill>
        <p:spPr bwMode="auto">
          <a:xfrm flipH="1">
            <a:off x="-251178" y="1923981"/>
            <a:ext cx="3385858" cy="329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7D906F4-2BA3-46F1-9682-802BD6764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369" y="157711"/>
            <a:ext cx="1579766" cy="64698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u="sng">
                <a:solidFill>
                  <a:srgbClr val="4601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 </a:t>
            </a:r>
            <a:endParaRPr lang="en-US" altLang="en-US" sz="3200" b="1" u="sng" dirty="0">
              <a:solidFill>
                <a:srgbClr val="4601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C9262CD-B0F3-49EC-BC20-330A3CF5AB10}"/>
                  </a:ext>
                </a:extLst>
              </p:cNvPr>
              <p:cNvSpPr txBox="1"/>
              <p:nvPr/>
            </p:nvSpPr>
            <p:spPr>
              <a:xfrm>
                <a:off x="2115938" y="2069506"/>
                <a:ext cx="913482" cy="8995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cap="none" spc="0" smtClean="0">
                              <a:ln w="0"/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cap="none" spc="0" smtClean="0">
                              <a:ln w="0"/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cap="none" spc="0" smtClean="0">
                              <a:ln w="0"/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2400">
                  <a:solidFill>
                    <a:srgbClr val="0070C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C9262CD-B0F3-49EC-BC20-330A3CF5AB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5938" y="2069506"/>
                <a:ext cx="913482" cy="89954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3306580-07AC-4291-99FD-F6E790E0811D}"/>
                  </a:ext>
                </a:extLst>
              </p:cNvPr>
              <p:cNvSpPr txBox="1"/>
              <p:nvPr/>
            </p:nvSpPr>
            <p:spPr>
              <a:xfrm>
                <a:off x="3047243" y="2063110"/>
                <a:ext cx="802292" cy="8995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cap="none" spc="0" smtClean="0">
                              <a:ln w="0"/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cap="none" spc="0" smtClean="0">
                              <a:ln w="0"/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2800" b="1" i="1" cap="none" spc="0" smtClean="0">
                              <a:ln w="0"/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2400">
                  <a:solidFill>
                    <a:srgbClr val="0070C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3306580-07AC-4291-99FD-F6E790E081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7243" y="2063110"/>
                <a:ext cx="802292" cy="89954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FB9BD82-F508-45DD-BAFA-6499EE51006A}"/>
                  </a:ext>
                </a:extLst>
              </p:cNvPr>
              <p:cNvSpPr txBox="1"/>
              <p:nvPr/>
            </p:nvSpPr>
            <p:spPr>
              <a:xfrm>
                <a:off x="4081137" y="2063110"/>
                <a:ext cx="618685" cy="8995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cap="none" spc="0" smtClean="0">
                              <a:ln w="0"/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cap="none" spc="0" smtClean="0">
                              <a:ln w="0"/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𝟏𝟎𝟎</m:t>
                          </m:r>
                        </m:num>
                        <m:den>
                          <m:r>
                            <a:rPr lang="en-US" sz="2800" b="1" i="1" cap="none" spc="0" smtClean="0">
                              <a:ln w="0"/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𝟑𝟒</m:t>
                          </m:r>
                        </m:den>
                      </m:f>
                    </m:oMath>
                  </m:oMathPara>
                </a14:m>
                <a:endParaRPr lang="en-US" sz="2400">
                  <a:solidFill>
                    <a:srgbClr val="0070C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FB9BD82-F508-45DD-BAFA-6499EE5100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1137" y="2063110"/>
                <a:ext cx="618685" cy="899542"/>
              </a:xfrm>
              <a:prstGeom prst="rect">
                <a:avLst/>
              </a:prstGeom>
              <a:blipFill>
                <a:blip r:embed="rId10"/>
                <a:stretch>
                  <a:fillRect r="-18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01D47ED-A1DB-4A98-BA37-53DCD2B5A08C}"/>
                  </a:ext>
                </a:extLst>
              </p:cNvPr>
              <p:cNvSpPr txBox="1"/>
              <p:nvPr/>
            </p:nvSpPr>
            <p:spPr>
              <a:xfrm>
                <a:off x="5219124" y="2063110"/>
                <a:ext cx="913482" cy="8995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cap="none" spc="0" smtClean="0">
                              <a:ln w="0"/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cap="none" spc="0" smtClean="0">
                              <a:ln w="0"/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800" b="1" i="1" cap="none" spc="0" smtClean="0">
                              <a:ln w="0"/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𝟏𝟎𝟎𝟎</m:t>
                          </m:r>
                        </m:den>
                      </m:f>
                    </m:oMath>
                  </m:oMathPara>
                </a14:m>
                <a:endParaRPr lang="en-US" sz="2400">
                  <a:solidFill>
                    <a:srgbClr val="0070C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01D47ED-A1DB-4A98-BA37-53DCD2B5A0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124" y="2063110"/>
                <a:ext cx="913482" cy="899542"/>
              </a:xfrm>
              <a:prstGeom prst="rect">
                <a:avLst/>
              </a:prstGeom>
              <a:blipFill>
                <a:blip r:embed="rId11"/>
                <a:stretch>
                  <a:fillRect r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3F7E922-1E35-4278-A0C7-7FA246CC3E4F}"/>
                  </a:ext>
                </a:extLst>
              </p:cNvPr>
              <p:cNvSpPr txBox="1"/>
              <p:nvPr/>
            </p:nvSpPr>
            <p:spPr>
              <a:xfrm>
                <a:off x="6609565" y="2051316"/>
                <a:ext cx="618685" cy="901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cap="none" spc="0" smtClean="0">
                              <a:ln w="0"/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cap="none" spc="0" smtClean="0">
                              <a:ln w="0"/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𝟔𝟗</m:t>
                          </m:r>
                        </m:num>
                        <m:den>
                          <m:r>
                            <a:rPr lang="en-US" sz="2800" b="1" i="1" cap="none" spc="0" smtClean="0">
                              <a:ln w="0"/>
                              <a:solidFill>
                                <a:srgbClr val="0070C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𝟐𝟎𝟎𝟎</m:t>
                          </m:r>
                        </m:den>
                      </m:f>
                    </m:oMath>
                  </m:oMathPara>
                </a14:m>
                <a:endParaRPr lang="en-US" sz="2400">
                  <a:solidFill>
                    <a:srgbClr val="0070C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3F7E922-1E35-4278-A0C7-7FA246CC3E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9565" y="2051316"/>
                <a:ext cx="618685" cy="901785"/>
              </a:xfrm>
              <a:prstGeom prst="rect">
                <a:avLst/>
              </a:prstGeom>
              <a:blipFill>
                <a:blip r:embed="rId12"/>
                <a:stretch>
                  <a:fillRect r="-5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>
            <a:extLst>
              <a:ext uri="{FF2B5EF4-FFF2-40B4-BE49-F238E27FC236}">
                <a16:creationId xmlns:a16="http://schemas.microsoft.com/office/drawing/2014/main" id="{D916FC6B-0CA4-443A-A9A4-181E0870FE83}"/>
              </a:ext>
            </a:extLst>
          </p:cNvPr>
          <p:cNvSpPr/>
          <p:nvPr/>
        </p:nvSpPr>
        <p:spPr>
          <a:xfrm>
            <a:off x="3021800" y="1931487"/>
            <a:ext cx="895457" cy="131593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1078FB6-CA9E-468D-A43A-25B88288FD66}"/>
              </a:ext>
            </a:extLst>
          </p:cNvPr>
          <p:cNvSpPr/>
          <p:nvPr/>
        </p:nvSpPr>
        <p:spPr>
          <a:xfrm>
            <a:off x="5219124" y="1931487"/>
            <a:ext cx="1030329" cy="131593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97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/>
      <p:bldP spid="13" grpId="0" animBg="1"/>
      <p:bldP spid="11" grpId="0"/>
      <p:bldP spid="14" grpId="0"/>
      <p:bldP spid="15" grpId="0"/>
      <p:bldP spid="16" grpId="0"/>
      <p:bldP spid="18" grpId="0"/>
      <p:bldP spid="2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59EC911-6698-4BCE-AAEB-18A7CA277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047" y="190797"/>
            <a:ext cx="4761905" cy="47619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4514" y="3647086"/>
            <a:ext cx="9158514" cy="15714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7D906F4-2BA3-46F1-9682-802BD6764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369" y="157711"/>
            <a:ext cx="1579766" cy="64698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u="sng">
                <a:solidFill>
                  <a:srgbClr val="4601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</a:t>
            </a:r>
            <a:endParaRPr lang="en-US" altLang="en-US" sz="3200" b="1" u="sng" dirty="0">
              <a:solidFill>
                <a:srgbClr val="4601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81CC62A-332C-479C-9EF1-4DD2AE0663EB}"/>
              </a:ext>
            </a:extLst>
          </p:cNvPr>
          <p:cNvGrpSpPr/>
          <p:nvPr/>
        </p:nvGrpSpPr>
        <p:grpSpPr>
          <a:xfrm>
            <a:off x="1144989" y="157711"/>
            <a:ext cx="7823642" cy="4088285"/>
            <a:chOff x="1144989" y="157711"/>
            <a:chExt cx="7823642" cy="4088285"/>
          </a:xfrm>
        </p:grpSpPr>
        <p:sp>
          <p:nvSpPr>
            <p:cNvPr id="12" name="Cloud Callout 9">
              <a:extLst>
                <a:ext uri="{FF2B5EF4-FFF2-40B4-BE49-F238E27FC236}">
                  <a16:creationId xmlns:a16="http://schemas.microsoft.com/office/drawing/2014/main" id="{E1581F4C-2474-46EC-BE56-74153E10851F}"/>
                </a:ext>
              </a:extLst>
            </p:cNvPr>
            <p:cNvSpPr/>
            <p:nvPr/>
          </p:nvSpPr>
          <p:spPr>
            <a:xfrm>
              <a:off x="1144989" y="157711"/>
              <a:ext cx="7823642" cy="4088285"/>
            </a:xfrm>
            <a:prstGeom prst="cloudCallout">
              <a:avLst>
                <a:gd name="adj1" fmla="val -26115"/>
                <a:gd name="adj2" fmla="val 1828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122AE68-EB97-43E6-B9E7-D256B3BE2FFE}"/>
                </a:ext>
              </a:extLst>
            </p:cNvPr>
            <p:cNvSpPr/>
            <p:nvPr/>
          </p:nvSpPr>
          <p:spPr>
            <a:xfrm>
              <a:off x="2006313" y="607118"/>
              <a:ext cx="645984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Viết các số thích hợp vào ô trống</a:t>
              </a:r>
              <a:endParaRPr lang="en-US" sz="36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DE10F3E-D3FA-4864-AE68-AA9D70DB49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195" t="49985" r="60185" b="35144"/>
            <a:stretch/>
          </p:blipFill>
          <p:spPr>
            <a:xfrm>
              <a:off x="3371344" y="1253449"/>
              <a:ext cx="3177475" cy="1289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D278623-FCC2-4755-AE4E-C6C7B7F27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550" t="72405" r="58949" b="12724"/>
            <a:stretch/>
          </p:blipFill>
          <p:spPr>
            <a:xfrm>
              <a:off x="3371343" y="2459422"/>
              <a:ext cx="3313101" cy="1289000"/>
            </a:xfrm>
            <a:prstGeom prst="rect">
              <a:avLst/>
            </a:prstGeom>
          </p:spPr>
        </p:pic>
      </p:grpSp>
      <p:pic>
        <p:nvPicPr>
          <p:cNvPr id="5126" name="Picture 6" descr="Teacher Cartoon">
            <a:extLst>
              <a:ext uri="{FF2B5EF4-FFF2-40B4-BE49-F238E27FC236}">
                <a16:creationId xmlns:a16="http://schemas.microsoft.com/office/drawing/2014/main" id="{2F54481B-A733-4C1C-B34D-1468E582FE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8900" l="0" r="100000">
                        <a14:foregroundMark x1="55333" y1="51200" x2="75111" y2="66800"/>
                        <a14:foregroundMark x1="63556" y1="48400" x2="56222" y2="74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28"/>
          <a:stretch/>
        </p:blipFill>
        <p:spPr bwMode="auto">
          <a:xfrm flipH="1">
            <a:off x="-251178" y="1923981"/>
            <a:ext cx="3385858" cy="329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5D62634-EE11-4186-ADFD-175BB31D9055}"/>
              </a:ext>
            </a:extLst>
          </p:cNvPr>
          <p:cNvSpPr/>
          <p:nvPr/>
        </p:nvSpPr>
        <p:spPr>
          <a:xfrm>
            <a:off x="4983727" y="1177121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>
                <a:ln w="0"/>
                <a:solidFill>
                  <a:srgbClr val="FF0000"/>
                </a:solidFill>
              </a:rPr>
              <a:t>5</a:t>
            </a:r>
            <a:endParaRPr lang="en-US" sz="3200" b="1" cap="none" spc="0">
              <a:ln w="0"/>
              <a:solidFill>
                <a:srgbClr val="FF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21173AD-82B0-46E3-B0A2-3B6F310690AA}"/>
              </a:ext>
            </a:extLst>
          </p:cNvPr>
          <p:cNvSpPr/>
          <p:nvPr/>
        </p:nvSpPr>
        <p:spPr>
          <a:xfrm>
            <a:off x="4983727" y="1794691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>
                <a:ln w="0"/>
                <a:solidFill>
                  <a:srgbClr val="FF0000"/>
                </a:solidFill>
              </a:rPr>
              <a:t>5</a:t>
            </a:r>
            <a:endParaRPr lang="en-US" sz="3200" b="1" cap="none" spc="0">
              <a:ln w="0"/>
              <a:solidFill>
                <a:srgbClr val="FF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ADE01AA-BC6D-4A16-8AF6-54A6A863BD0F}"/>
              </a:ext>
            </a:extLst>
          </p:cNvPr>
          <p:cNvSpPr/>
          <p:nvPr/>
        </p:nvSpPr>
        <p:spPr>
          <a:xfrm>
            <a:off x="5961886" y="1177121"/>
            <a:ext cx="601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>
                <a:ln w="0"/>
                <a:solidFill>
                  <a:srgbClr val="FF0000"/>
                </a:solidFill>
              </a:rPr>
              <a:t>35</a:t>
            </a:r>
            <a:endParaRPr lang="en-US" sz="3200" b="1" cap="none" spc="0">
              <a:ln w="0"/>
              <a:solidFill>
                <a:srgbClr val="FF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271BA53-10A5-4FEA-96CD-8FC1AC26D455}"/>
              </a:ext>
            </a:extLst>
          </p:cNvPr>
          <p:cNvSpPr/>
          <p:nvPr/>
        </p:nvSpPr>
        <p:spPr>
          <a:xfrm>
            <a:off x="5073409" y="2506457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>
                <a:ln w="0"/>
                <a:solidFill>
                  <a:srgbClr val="FF0000"/>
                </a:solidFill>
              </a:rPr>
              <a:t>3</a:t>
            </a:r>
            <a:endParaRPr lang="en-US" sz="3200" b="1" cap="none" spc="0">
              <a:ln w="0"/>
              <a:solidFill>
                <a:srgbClr val="FF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6008F14-191A-458F-8044-FD7FA1B227D6}"/>
              </a:ext>
            </a:extLst>
          </p:cNvPr>
          <p:cNvSpPr/>
          <p:nvPr/>
        </p:nvSpPr>
        <p:spPr>
          <a:xfrm>
            <a:off x="5073409" y="3124027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>
                <a:ln w="0"/>
                <a:solidFill>
                  <a:srgbClr val="FF0000"/>
                </a:solidFill>
              </a:rPr>
              <a:t>3</a:t>
            </a:r>
            <a:endParaRPr lang="en-US" sz="3200" b="1" cap="none" spc="0">
              <a:ln w="0"/>
              <a:solidFill>
                <a:srgbClr val="FF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13C70FA-401B-40D2-BAA7-C9156B05952B}"/>
              </a:ext>
            </a:extLst>
          </p:cNvPr>
          <p:cNvSpPr/>
          <p:nvPr/>
        </p:nvSpPr>
        <p:spPr>
          <a:xfrm>
            <a:off x="6155763" y="2506457"/>
            <a:ext cx="3930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>
                <a:ln w="0"/>
                <a:solidFill>
                  <a:srgbClr val="FF0000"/>
                </a:solidFill>
              </a:rPr>
              <a:t>2</a:t>
            </a:r>
            <a:endParaRPr lang="en-US" sz="3200" b="1" cap="none" spc="0">
              <a:ln w="0"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71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E3E8B-0F8E-41BF-94A1-4B1CEAAEF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1803602" y="1046477"/>
            <a:ext cx="5475295" cy="2223112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1718002" y="4399642"/>
                <a:ext cx="2567960" cy="553098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𝟐𝟓</m:t>
                        </m:r>
                      </m:num>
                      <m:den>
                        <m: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2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8002" y="4399642"/>
                <a:ext cx="2567960" cy="553098"/>
              </a:xfrm>
              <a:prstGeom prst="roundRect">
                <a:avLst>
                  <a:gd name="adj" fmla="val 24115"/>
                </a:avLst>
              </a:prstGeom>
              <a:blipFill>
                <a:blip r:embed="rId5"/>
                <a:stretch>
                  <a:fillRect b="-760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4729331" y="3527502"/>
                <a:ext cx="2589662" cy="553098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2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9331" y="3527502"/>
                <a:ext cx="2589662" cy="553098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60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1687267" y="3522661"/>
                <a:ext cx="2567960" cy="553098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2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7267" y="3522661"/>
                <a:ext cx="2567960" cy="553098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5376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4737103" y="4411285"/>
                <a:ext cx="2589662" cy="553098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2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7103" y="4411285"/>
                <a:ext cx="2589662" cy="553098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60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403986" y="316227"/>
            <a:ext cx="6340989" cy="1092154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2142938" y="1551081"/>
                <a:ext cx="4911713" cy="18022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21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1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1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thập</a:t>
                </a:r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  <a:endParaRPr lang="vi-VN" sz="2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938" y="1551081"/>
                <a:ext cx="4911713" cy="1802288"/>
              </a:xfrm>
              <a:prstGeom prst="rect">
                <a:avLst/>
              </a:prstGeom>
              <a:blipFill rotWithShape="1">
                <a:blip r:embed="rId9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hlinkClick r:id="" action="ppaction://noaction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754061" y="1892789"/>
            <a:ext cx="1655894" cy="1573864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14" y="5642037"/>
            <a:ext cx="1096710" cy="1070042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15" y="5634099"/>
            <a:ext cx="954914" cy="99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3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3 0.16458 L -0.20351 -0.29769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39 -0.12523 L -0.48945 -0.43843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981D67-C9FD-4529-89A3-4EDB8FE61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14" y="5642037"/>
            <a:ext cx="1096710" cy="1070042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15" y="5634099"/>
            <a:ext cx="954914" cy="992537"/>
          </a:xfrm>
          <a:prstGeom prst="rect">
            <a:avLst/>
          </a:prstGeom>
        </p:spPr>
      </p:pic>
      <p:sp>
        <p:nvSpPr>
          <p:cNvPr id="107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1917902" y="1160777"/>
            <a:ext cx="5475295" cy="2223112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1942149" y="3600586"/>
                <a:ext cx="2567960" cy="553098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𝟒𝟎</m:t>
                        </m:r>
                      </m:den>
                    </m:f>
                  </m:oMath>
                </a14:m>
                <a:endParaRPr lang="en-US" sz="2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8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2149" y="3600586"/>
                <a:ext cx="2567960" cy="553098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60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4835860" y="3600586"/>
                <a:ext cx="2589662" cy="553098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2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9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5860" y="3600586"/>
                <a:ext cx="2589662" cy="553098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60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4835860" y="4401912"/>
                <a:ext cx="2567960" cy="553098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2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0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5860" y="4401912"/>
                <a:ext cx="2567960" cy="553098"/>
              </a:xfrm>
              <a:prstGeom prst="roundRect">
                <a:avLst>
                  <a:gd name="adj" fmla="val 24115"/>
                </a:avLst>
              </a:prstGeom>
              <a:blipFill>
                <a:blip r:embed="rId9"/>
                <a:stretch>
                  <a:fillRect b="-6452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1915175" y="4401912"/>
                <a:ext cx="2589662" cy="553098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1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21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𝟑𝟎</m:t>
                        </m:r>
                      </m:den>
                    </m:f>
                  </m:oMath>
                </a14:m>
                <a:endParaRPr lang="en-US" sz="2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1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175" y="4401912"/>
                <a:ext cx="2589662" cy="553098"/>
              </a:xfrm>
              <a:prstGeom prst="roundRect">
                <a:avLst>
                  <a:gd name="adj" fmla="val 24115"/>
                </a:avLst>
              </a:prstGeom>
              <a:blipFill>
                <a:blip r:embed="rId10"/>
                <a:stretch>
                  <a:fillRect b="-7527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1518286" y="430527"/>
            <a:ext cx="6340989" cy="1092154"/>
            <a:chOff x="1871981" y="421635"/>
            <a:chExt cx="8454652" cy="1456205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115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16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17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18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19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20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21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22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23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24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25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26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27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28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29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30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31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32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33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34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35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36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37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38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39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40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41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42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43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44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45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46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47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48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49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</p:grp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2442308" y="1781864"/>
                <a:ext cx="4809430" cy="6258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1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1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𝟏𝟔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21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  <a:endParaRPr lang="vi-VN" sz="2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0" name="TextBox 14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2308" y="1781864"/>
                <a:ext cx="4809430" cy="625812"/>
              </a:xfrm>
              <a:prstGeom prst="rect">
                <a:avLst/>
              </a:prstGeom>
              <a:blipFill rotWithShape="1">
                <a:blip r:embed="rId11"/>
                <a:stretch>
                  <a:fillRect b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1" name="Picture 150">
            <a:hlinkClick r:id="" action="ppaction://noaction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095108" y="2162808"/>
            <a:ext cx="1655894" cy="1573864"/>
          </a:xfrm>
          <a:prstGeom prst="rect">
            <a:avLst/>
          </a:prstGeom>
        </p:spPr>
      </p:pic>
      <p:pic>
        <p:nvPicPr>
          <p:cNvPr id="152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514" y="5756337"/>
            <a:ext cx="1096710" cy="1070042"/>
          </a:xfrm>
          <a:prstGeom prst="rect">
            <a:avLst/>
          </a:prstGeom>
        </p:spPr>
      </p:pic>
      <p:pic>
        <p:nvPicPr>
          <p:cNvPr id="153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215" y="5748399"/>
            <a:ext cx="954914" cy="99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8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-0.17018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14336 -0.46227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12 -0.02222 L -0.13294 -0.33542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018 -0.00671 L -0.17969 -0.31088 " pathEditMode="relative" rAng="0" ptsTypes="AA">
                                      <p:cBhvr>
                                        <p:cTn id="72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 animBg="1"/>
      <p:bldP spid="109" grpId="0" animBg="1"/>
      <p:bldP spid="110" grpId="0" animBg="1"/>
      <p:bldP spid="111" grpId="0" animBg="1"/>
      <p:bldP spid="1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4C78D4-C03F-4B22-AF42-AFDEEC1D4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047" y="190797"/>
            <a:ext cx="4761905" cy="47619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A9DFC4-42D9-4912-973D-49823781A8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BE3B6F26-F8C9-49B2-A72A-448461665A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4514" y="3647086"/>
            <a:ext cx="9158514" cy="1571411"/>
          </a:xfrm>
          <a:prstGeom prst="rect">
            <a:avLst/>
          </a:prstGeom>
        </p:spPr>
      </p:pic>
      <p:sp>
        <p:nvSpPr>
          <p:cNvPr id="12" name="文本框 8">
            <a:extLst>
              <a:ext uri="{FF2B5EF4-FFF2-40B4-BE49-F238E27FC236}">
                <a16:creationId xmlns:a16="http://schemas.microsoft.com/office/drawing/2014/main" id="{58058F01-44FF-4A71-A4F8-DD8CC5321A44}"/>
              </a:ext>
            </a:extLst>
          </p:cNvPr>
          <p:cNvSpPr txBox="1"/>
          <p:nvPr/>
        </p:nvSpPr>
        <p:spPr>
          <a:xfrm>
            <a:off x="853375" y="201014"/>
            <a:ext cx="7437250" cy="25908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6000" b="1">
                <a:ln w="38100">
                  <a:solidFill>
                    <a:srgbClr val="E36E03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uchon" pitchFamily="2" charset="0"/>
                <a:ea typeface="inpin heiti" charset="-122"/>
              </a:rPr>
              <a:t>KHÔÛI ÑOÄNG</a:t>
            </a:r>
            <a:endParaRPr lang="zh-CN" altLang="en-US" sz="6000" b="1" dirty="0">
              <a:ln w="38100">
                <a:solidFill>
                  <a:srgbClr val="E36E03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uchon" pitchFamily="2" charset="0"/>
              <a:ea typeface="inpin heiti" charset="-122"/>
            </a:endParaRPr>
          </a:p>
        </p:txBody>
      </p:sp>
      <p:pic>
        <p:nvPicPr>
          <p:cNvPr id="13" name="图片 5">
            <a:extLst>
              <a:ext uri="{FF2B5EF4-FFF2-40B4-BE49-F238E27FC236}">
                <a16:creationId xmlns:a16="http://schemas.microsoft.com/office/drawing/2014/main" id="{52C92E70-19BC-4BD7-9D89-01C5E0AF06C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79766" y="2552699"/>
            <a:ext cx="3519865" cy="259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43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908A2EA-9707-4AC3-9AE1-033C4867F9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047" y="190797"/>
            <a:ext cx="4761905" cy="47619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A9DFC4-42D9-4912-973D-49823781A8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图片 5">
            <a:extLst>
              <a:ext uri="{FF2B5EF4-FFF2-40B4-BE49-F238E27FC236}">
                <a16:creationId xmlns:a16="http://schemas.microsoft.com/office/drawing/2014/main" id="{52C92E70-19BC-4BD7-9D89-01C5E0AF06C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79766" y="2552699"/>
            <a:ext cx="3519865" cy="2590801"/>
          </a:xfrm>
          <a:prstGeom prst="rect">
            <a:avLst/>
          </a:prstGeom>
        </p:spPr>
      </p:pic>
      <p:sp>
        <p:nvSpPr>
          <p:cNvPr id="7" name="Cloud Callout 9">
            <a:extLst>
              <a:ext uri="{FF2B5EF4-FFF2-40B4-BE49-F238E27FC236}">
                <a16:creationId xmlns:a16="http://schemas.microsoft.com/office/drawing/2014/main" id="{24BD9A1D-E56F-4FFD-AAFA-51BDC6AF663D}"/>
              </a:ext>
            </a:extLst>
          </p:cNvPr>
          <p:cNvSpPr/>
          <p:nvPr/>
        </p:nvSpPr>
        <p:spPr>
          <a:xfrm>
            <a:off x="131232" y="0"/>
            <a:ext cx="3208867" cy="1975944"/>
          </a:xfrm>
          <a:prstGeom prst="cloudCallout">
            <a:avLst>
              <a:gd name="adj1" fmla="val 20138"/>
              <a:gd name="adj2" fmla="val 79492"/>
            </a:avLst>
          </a:prstGeom>
          <a:solidFill>
            <a:srgbClr val="B0F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7BE078-ED1A-432F-9D9B-FAC1C4105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715" y="603195"/>
            <a:ext cx="2374901" cy="769554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  <a:endParaRPr lang="en-US" altLang="en-US" sz="44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FE879BD-4BE8-41DD-B465-C506F75F3AE5}"/>
              </a:ext>
            </a:extLst>
          </p:cNvPr>
          <p:cNvGrpSpPr/>
          <p:nvPr/>
        </p:nvGrpSpPr>
        <p:grpSpPr>
          <a:xfrm>
            <a:off x="3505200" y="135467"/>
            <a:ext cx="5393267" cy="5695421"/>
            <a:chOff x="3505200" y="135467"/>
            <a:chExt cx="5393267" cy="5695421"/>
          </a:xfrm>
        </p:grpSpPr>
        <p:pic>
          <p:nvPicPr>
            <p:cNvPr id="9" name="cute songs to help you cope with sadness">
              <a:hlinkClick r:id="" action="ppaction://media"/>
              <a:extLst>
                <a:ext uri="{FF2B5EF4-FFF2-40B4-BE49-F238E27FC236}">
                  <a16:creationId xmlns:a16="http://schemas.microsoft.com/office/drawing/2014/main" id="{06FB63BF-0EF2-485F-8B1E-2CA7DB7F368E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6743700" y="5424488"/>
              <a:ext cx="406400" cy="4064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47ADED75-0415-4644-A06E-151A673F9FCC}"/>
                </a:ext>
              </a:extLst>
            </p:cNvPr>
            <p:cNvSpPr/>
            <p:nvPr/>
          </p:nvSpPr>
          <p:spPr>
            <a:xfrm>
              <a:off x="3505200" y="135467"/>
              <a:ext cx="5393267" cy="49360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EA2E86F-E655-4095-ABD5-B4DF045CC3E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81059" y="194640"/>
                  <a:ext cx="2374901" cy="1501901"/>
                </a:xfrm>
                <a:prstGeom prst="round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en-US" sz="4400" b="1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en-US" sz="4400" b="1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altLang="en-US" sz="4400" b="1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𝟏𝟏</m:t>
                            </m:r>
                          </m:den>
                        </m:f>
                      </m:oMath>
                    </m:oMathPara>
                  </a14:m>
                  <a:endParaRPr lang="en-US" altLang="en-US" sz="4400" b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EA2E86F-E655-4095-ABD5-B4DF045CC3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881059" y="194640"/>
                  <a:ext cx="2374901" cy="1501901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59EA299-E744-4A53-A70B-9F591C2DB91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07276" y="194640"/>
                  <a:ext cx="2374901" cy="1501901"/>
                </a:xfrm>
                <a:prstGeom prst="round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en-US" sz="4400" b="1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en-US" sz="4400" b="1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𝟏𝟎</m:t>
                            </m:r>
                          </m:num>
                          <m:den>
                            <m:r>
                              <a:rPr lang="en-US" altLang="en-US" sz="4400" b="1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𝟏𝟏</m:t>
                            </m:r>
                          </m:den>
                        </m:f>
                      </m:oMath>
                    </m:oMathPara>
                  </a14:m>
                  <a:endParaRPr lang="en-US" altLang="en-US" sz="4400" b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59EA299-E744-4A53-A70B-9F591C2DB9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207276" y="194640"/>
                  <a:ext cx="2374901" cy="1501901"/>
                </a:xfrm>
                <a:prstGeom prst="round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46A3C11-05E0-41B6-A95D-AD500D09E85A}"/>
                </a:ext>
              </a:extLst>
            </p:cNvPr>
            <p:cNvSpPr/>
            <p:nvPr/>
          </p:nvSpPr>
          <p:spPr>
            <a:xfrm>
              <a:off x="5696402" y="476194"/>
              <a:ext cx="1010861" cy="101086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6E68A0F1-B922-4476-82EE-980769AF80D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81059" y="1768609"/>
                  <a:ext cx="2374901" cy="1519920"/>
                </a:xfrm>
                <a:prstGeom prst="round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en-US" sz="4400" b="1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en-US" sz="4400" b="1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𝟐𝟓</m:t>
                            </m:r>
                          </m:num>
                          <m:den>
                            <m:r>
                              <a:rPr lang="en-US" altLang="en-US" sz="4400" b="1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lang="en-US" altLang="en-US" sz="4400" b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6E68A0F1-B922-4476-82EE-980769AF80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881059" y="1768609"/>
                  <a:ext cx="2374901" cy="1519920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B133A3F-F26F-43DB-8DCB-E9CFA338979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07276" y="1768609"/>
                  <a:ext cx="2374901" cy="1519920"/>
                </a:xfrm>
                <a:prstGeom prst="round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en-US" sz="4400" b="1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en-US" sz="4400" b="1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𝟐𝟓</m:t>
                            </m:r>
                          </m:num>
                          <m:den>
                            <m:r>
                              <a:rPr lang="en-US" altLang="en-US" sz="4400" b="1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𝟏𝟑</m:t>
                            </m:r>
                          </m:den>
                        </m:f>
                      </m:oMath>
                    </m:oMathPara>
                  </a14:m>
                  <a:endParaRPr lang="en-US" altLang="en-US" sz="4400" b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B133A3F-F26F-43DB-8DCB-E9CFA33897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207276" y="1768609"/>
                  <a:ext cx="2374901" cy="1519920"/>
                </a:xfrm>
                <a:prstGeom prst="round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BBFFD9C-0D06-4117-8176-05B3CBF2A8A1}"/>
                </a:ext>
              </a:extLst>
            </p:cNvPr>
            <p:cNvSpPr/>
            <p:nvPr/>
          </p:nvSpPr>
          <p:spPr>
            <a:xfrm>
              <a:off x="5696402" y="2050163"/>
              <a:ext cx="1010861" cy="101086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F47A523-7B21-4DCE-97CF-63380813B14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81059" y="3379131"/>
                  <a:ext cx="2374901" cy="1504667"/>
                </a:xfrm>
                <a:prstGeom prst="round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en-US" sz="4400" b="1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en-US" sz="4400" b="1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</m:t>
                            </m:r>
                          </m:num>
                          <m:den>
                            <m:r>
                              <a:rPr lang="en-US" altLang="en-US" sz="4400" b="1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𝟏𝟕</m:t>
                            </m:r>
                          </m:den>
                        </m:f>
                      </m:oMath>
                    </m:oMathPara>
                  </a14:m>
                  <a:endParaRPr lang="en-US" altLang="en-US" sz="4400" b="1" dirty="0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F47A523-7B21-4DCE-97CF-63380813B1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881059" y="3379131"/>
                  <a:ext cx="2374901" cy="1504667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41B4730-1944-4A03-8587-61F9DB4B26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07276" y="3740466"/>
              <a:ext cx="2374901" cy="851297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altLang="en-US" sz="4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DDCC863-82B3-4C2E-A9AD-3A67F9C9F406}"/>
                </a:ext>
              </a:extLst>
            </p:cNvPr>
            <p:cNvSpPr/>
            <p:nvPr/>
          </p:nvSpPr>
          <p:spPr>
            <a:xfrm>
              <a:off x="5696402" y="3660685"/>
              <a:ext cx="1010861" cy="101086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60C6C48-69FE-4617-A5C5-F07F27600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6741" y="683137"/>
            <a:ext cx="546556" cy="54655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0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altLang="en-US" sz="60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9B0156-94FD-411E-B607-234B2C532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5869" y="2255291"/>
            <a:ext cx="546556" cy="54655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0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altLang="en-US" sz="60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0C6C48-69FE-4617-A5C5-F07F27600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6741" y="3848099"/>
            <a:ext cx="546556" cy="54655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0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altLang="en-US" sz="60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50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  <p:bldP spid="8" grpId="0"/>
      <p:bldP spid="20" grpId="0"/>
      <p:bldP spid="21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0460CC7-9A01-48F0-A56A-7F3659A03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047" y="190797"/>
            <a:ext cx="4761905" cy="47619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DDD4A2-916C-4463-9198-262C43F22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4514" y="3647086"/>
            <a:ext cx="9158514" cy="15714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40" y="-361244"/>
            <a:ext cx="7882059" cy="670277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4946" y="2793999"/>
            <a:ext cx="2566854" cy="24491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687" y="1947637"/>
            <a:ext cx="3875314" cy="32708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ABC657C-7D47-4876-9082-2A2C4A3F6177}"/>
              </a:ext>
            </a:extLst>
          </p:cNvPr>
          <p:cNvSpPr/>
          <p:nvPr/>
        </p:nvSpPr>
        <p:spPr>
          <a:xfrm>
            <a:off x="3734676" y="1264957"/>
            <a:ext cx="166013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u="sng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endParaRPr lang="en-US" sz="4800" b="1" u="sng" cap="none" spc="0">
              <a:ln w="22225">
                <a:solidFill>
                  <a:srgbClr val="00B050"/>
                </a:solidFill>
                <a:prstDash val="solid"/>
              </a:ln>
              <a:solidFill>
                <a:srgbClr val="00FF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文本框 8">
            <a:extLst>
              <a:ext uri="{FF2B5EF4-FFF2-40B4-BE49-F238E27FC236}">
                <a16:creationId xmlns:a16="http://schemas.microsoft.com/office/drawing/2014/main" id="{7EA28363-2FAF-4475-9F9D-FB529C29AD8C}"/>
              </a:ext>
            </a:extLst>
          </p:cNvPr>
          <p:cNvSpPr txBox="1"/>
          <p:nvPr/>
        </p:nvSpPr>
        <p:spPr>
          <a:xfrm>
            <a:off x="2082801" y="2243487"/>
            <a:ext cx="5173132" cy="134839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4400" b="1">
                <a:ln w="28575">
                  <a:solidFill>
                    <a:srgbClr val="FF0000"/>
                  </a:solidFill>
                </a:ln>
                <a:solidFill>
                  <a:srgbClr val="FF6699"/>
                </a:solidFill>
                <a:latin typeface="VNI-Dom" pitchFamily="2" charset="0"/>
                <a:ea typeface="inpin heiti" charset="-122"/>
              </a:rPr>
              <a:t>PHAÂN SOÁ THAÄP PHAÂN</a:t>
            </a:r>
            <a:endParaRPr lang="zh-CN" altLang="en-US" sz="4400" b="1" dirty="0">
              <a:ln w="28575">
                <a:solidFill>
                  <a:srgbClr val="FF0000"/>
                </a:solidFill>
              </a:ln>
              <a:solidFill>
                <a:srgbClr val="FF6699"/>
              </a:solidFill>
              <a:latin typeface="VNI-Dom" pitchFamily="2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6589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BD74AD2-903F-4BAB-B780-E4178E56A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047" y="190797"/>
            <a:ext cx="4761905" cy="47619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Cloud Callout 9">
            <a:extLst>
              <a:ext uri="{FF2B5EF4-FFF2-40B4-BE49-F238E27FC236}">
                <a16:creationId xmlns:a16="http://schemas.microsoft.com/office/drawing/2014/main" id="{E1581F4C-2474-46EC-BE56-74153E10851F}"/>
              </a:ext>
            </a:extLst>
          </p:cNvPr>
          <p:cNvSpPr/>
          <p:nvPr/>
        </p:nvSpPr>
        <p:spPr>
          <a:xfrm>
            <a:off x="1144989" y="157711"/>
            <a:ext cx="7823642" cy="4088285"/>
          </a:xfrm>
          <a:prstGeom prst="cloudCallout">
            <a:avLst>
              <a:gd name="adj1" fmla="val -26115"/>
              <a:gd name="adj2" fmla="val 182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4514" y="3647086"/>
            <a:ext cx="9158514" cy="1571411"/>
          </a:xfrm>
          <a:prstGeom prst="rect">
            <a:avLst/>
          </a:prstGeom>
        </p:spPr>
      </p:pic>
      <p:pic>
        <p:nvPicPr>
          <p:cNvPr id="1026" name="Picture 2" descr="Thinking Clipart Library Stock Child Student Reading - Student Thinking  Clipart, HD Png Download - vhv">
            <a:extLst>
              <a:ext uri="{FF2B5EF4-FFF2-40B4-BE49-F238E27FC236}">
                <a16:creationId xmlns:a16="http://schemas.microsoft.com/office/drawing/2014/main" id="{22E11C48-9FF5-480A-B3E0-4B6C4957A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677" y="2185491"/>
            <a:ext cx="4167427" cy="346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122AE68-EB97-43E6-B9E7-D256B3BE2FFE}"/>
                  </a:ext>
                </a:extLst>
              </p:cNvPr>
              <p:cNvSpPr/>
              <p:nvPr/>
            </p:nvSpPr>
            <p:spPr>
              <a:xfrm>
                <a:off x="2115453" y="711855"/>
                <a:ext cx="5594800" cy="99065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4000" b="1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Các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cap="none" spc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cap="none" spc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cap="none" spc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000" b="1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cap="none" spc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cap="none" spc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cap="none" spc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000" b="1" cap="none" spc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cap="none" spc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cap="none" spc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4000" b="1" i="1" cap="none" spc="0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</m:oMath>
                </a14:m>
                <a:endParaRPr lang="en-US" sz="4000" b="1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122AE68-EB97-43E6-B9E7-D256B3BE2F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5453" y="711855"/>
                <a:ext cx="5594800" cy="990656"/>
              </a:xfrm>
              <a:prstGeom prst="rect">
                <a:avLst/>
              </a:prstGeom>
              <a:blipFill>
                <a:blip r:embed="rId9"/>
                <a:stretch>
                  <a:fillRect l="-3813" b="-172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200912B6-34B2-403C-9A4D-77F1263636B7}"/>
              </a:ext>
            </a:extLst>
          </p:cNvPr>
          <p:cNvSpPr/>
          <p:nvPr/>
        </p:nvSpPr>
        <p:spPr>
          <a:xfrm>
            <a:off x="1638730" y="1682461"/>
            <a:ext cx="678583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 mẫu số là </a:t>
            </a:r>
            <a:r>
              <a:rPr lang="en-US" sz="32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10, 100, 1000, …</a:t>
            </a:r>
          </a:p>
          <a:p>
            <a:pPr algn="ctr"/>
            <a:r>
              <a:rPr lang="en-US" sz="40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g</a:t>
            </a:r>
            <a:r>
              <a:rPr lang="en-US" sz="40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ọi là các </a:t>
            </a:r>
            <a:r>
              <a:rPr lang="en-US" sz="4000" b="1" i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phân số thập phân</a:t>
            </a:r>
          </a:p>
        </p:txBody>
      </p:sp>
    </p:spTree>
    <p:extLst>
      <p:ext uri="{BB962C8B-B14F-4D97-AF65-F5344CB8AC3E}">
        <p14:creationId xmlns:p14="http://schemas.microsoft.com/office/powerpoint/2010/main" val="322942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6FECDAC-297C-47BC-ACB9-BF8865D8B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047" y="190797"/>
            <a:ext cx="4761905" cy="47619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746877-2442-4A73-8312-97ACBD322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Cloud Callout 9">
            <a:extLst>
              <a:ext uri="{FF2B5EF4-FFF2-40B4-BE49-F238E27FC236}">
                <a16:creationId xmlns:a16="http://schemas.microsoft.com/office/drawing/2014/main" id="{DDB26AB0-63AB-4418-B33A-A8CE1CD9AA75}"/>
              </a:ext>
            </a:extLst>
          </p:cNvPr>
          <p:cNvSpPr/>
          <p:nvPr/>
        </p:nvSpPr>
        <p:spPr>
          <a:xfrm>
            <a:off x="461595" y="80708"/>
            <a:ext cx="7823642" cy="4088285"/>
          </a:xfrm>
          <a:prstGeom prst="cloudCallout">
            <a:avLst>
              <a:gd name="adj1" fmla="val -26115"/>
              <a:gd name="adj2" fmla="val 182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69AEFB1-E605-4704-8ED3-9E248F85E0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14514" y="3647086"/>
            <a:ext cx="9158514" cy="1571411"/>
          </a:xfrm>
          <a:prstGeom prst="rect">
            <a:avLst/>
          </a:prstGeom>
        </p:spPr>
      </p:pic>
      <p:pic>
        <p:nvPicPr>
          <p:cNvPr id="2050" name="Picture 2" descr="Child PNG, Clipart, Attend, Attend Class, Cartoon, Cartoon Characters, Cartoon  Student Free PNG Download">
            <a:extLst>
              <a:ext uri="{FF2B5EF4-FFF2-40B4-BE49-F238E27FC236}">
                <a16:creationId xmlns:a16="http://schemas.microsoft.com/office/drawing/2014/main" id="{12EECA7E-0C76-4F71-95B0-5FD8CA9DE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0" b="100000" l="0" r="100000">
                        <a14:foregroundMark x1="12225" y1="44809" x2="24313" y2="60929"/>
                        <a14:foregroundMark x1="36401" y1="21311" x2="36264" y2="69945"/>
                        <a14:foregroundMark x1="27335" y1="49727" x2="37775" y2="71038"/>
                        <a14:foregroundMark x1="62088" y1="27596" x2="65110" y2="68579"/>
                        <a14:foregroundMark x1="56181" y1="43989" x2="75137" y2="49454"/>
                        <a14:foregroundMark x1="72527" y1="72131" x2="83379" y2="82787"/>
                        <a14:foregroundMark x1="21154" y1="86066" x2="76511" y2="85519"/>
                        <a14:foregroundMark x1="47665" y1="93443" x2="50412" y2="97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48527"/>
            <a:ext cx="4689605" cy="235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407608-C697-4E51-898E-3D350D0DD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21" y="4466122"/>
            <a:ext cx="4348844" cy="68901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46014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en-US" altLang="en-US" sz="3200" b="1" dirty="0">
              <a:solidFill>
                <a:srgbClr val="46014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3194FE-C3D6-4CB1-8ECC-FC636014BF16}"/>
              </a:ext>
            </a:extLst>
          </p:cNvPr>
          <p:cNvSpPr/>
          <p:nvPr/>
        </p:nvSpPr>
        <p:spPr>
          <a:xfrm>
            <a:off x="1432667" y="526918"/>
            <a:ext cx="626415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Chuyển các phân số sau</a:t>
            </a:r>
          </a:p>
          <a:p>
            <a:pPr algn="ctr"/>
            <a:r>
              <a:rPr lang="en-US" sz="40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thành phân số thập phân</a:t>
            </a:r>
            <a:endParaRPr lang="en-US" sz="4000" b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4000" b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684DF3E-5EB3-4D46-B348-8164F3B020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4112" y="1921962"/>
                <a:ext cx="2374901" cy="1504667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44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en-US" sz="44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altLang="en-US" sz="4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684DF3E-5EB3-4D46-B348-8164F3B020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4112" y="1921962"/>
                <a:ext cx="2374901" cy="150466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7D627B5-70E5-4E7C-B322-D5A97EBF76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24411" y="1927782"/>
                <a:ext cx="2374901" cy="1504667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4400" b="1" i="1" smtClean="0">
                              <a:solidFill>
                                <a:srgbClr val="FF7C25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FF7C25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altLang="en-US" sz="4400" b="1" i="1" smtClean="0">
                              <a:solidFill>
                                <a:srgbClr val="FF7C25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𝟐𝟎</m:t>
                          </m:r>
                          <m:r>
                            <a:rPr lang="en-US" altLang="en-US" sz="4400" b="1" i="1" smtClean="0">
                              <a:solidFill>
                                <a:srgbClr val="FF7C25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altLang="en-US" sz="4400" b="1" dirty="0">
                  <a:solidFill>
                    <a:srgbClr val="FF7C2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7D627B5-70E5-4E7C-B322-D5A97EBF7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24411" y="1927782"/>
                <a:ext cx="2374901" cy="1504667"/>
              </a:xfrm>
              <a:prstGeom prst="round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955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3B4596-388C-47DC-B1F7-2EB8E7F6E7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047" y="190797"/>
            <a:ext cx="4761905" cy="4761905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9B8D8B69-09BF-40E9-BF11-8A89593085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/>
              <p14:cNvContentPartPr/>
              <p14:nvPr/>
            </p14:nvContentPartPr>
            <p14:xfrm>
              <a:off x="493920" y="4434480"/>
              <a:ext cx="360" cy="3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8080" y="437112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/>
              <p14:cNvContentPartPr/>
              <p14:nvPr/>
            </p14:nvContentPartPr>
            <p14:xfrm>
              <a:off x="8321040" y="2880000"/>
              <a:ext cx="360" cy="3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311680" y="287064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46079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665956-8E4F-4156-96A0-50E4E9C2EE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047" y="190797"/>
            <a:ext cx="4761905" cy="4761905"/>
          </a:xfrm>
          <a:prstGeom prst="rect">
            <a:avLst/>
          </a:prstGeom>
        </p:spPr>
      </p:pic>
      <p:pic>
        <p:nvPicPr>
          <p:cNvPr id="4" name="3">
            <a:hlinkClick r:id="" action="ppaction://media"/>
            <a:extLst>
              <a:ext uri="{FF2B5EF4-FFF2-40B4-BE49-F238E27FC236}">
                <a16:creationId xmlns:a16="http://schemas.microsoft.com/office/drawing/2014/main" id="{B4EBF6F2-C7C6-47D2-BC30-D29BBF3C7D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-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">
            <a:hlinkClick r:id="" action="ppaction://media"/>
            <a:extLst>
              <a:ext uri="{FF2B5EF4-FFF2-40B4-BE49-F238E27FC236}">
                <a16:creationId xmlns:a16="http://schemas.microsoft.com/office/drawing/2014/main" id="{671D97D4-351F-4632-A15C-9BFF406B843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593.855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803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CONTENTSID" val="282"/>
  <p:tag name="MH_SECTIONID" val="283,284,285,286,"/>
  <p:tag name="ISPRING_PRESENTATION_TITLE" val="1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225</Words>
  <Application>Microsoft Office PowerPoint</Application>
  <PresentationFormat>On-screen Show (16:9)</PresentationFormat>
  <Paragraphs>95</Paragraphs>
  <Slides>18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微软雅黑</vt:lpstr>
      <vt:lpstr>Arial</vt:lpstr>
      <vt:lpstr>Calibri</vt:lpstr>
      <vt:lpstr>Calibri Light</vt:lpstr>
      <vt:lpstr>Cambria Math</vt:lpstr>
      <vt:lpstr>等线</vt:lpstr>
      <vt:lpstr>等线 Light</vt:lpstr>
      <vt:lpstr>inpin heiti</vt:lpstr>
      <vt:lpstr>Times New Roman</vt:lpstr>
      <vt:lpstr>VNI-Auchon</vt:lpstr>
      <vt:lpstr>VNI-Dom</vt:lpstr>
      <vt:lpstr>VNI-Times</vt:lpstr>
      <vt:lpstr>迷你简卡通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</dc:title>
  <dc:creator>User</dc:creator>
  <cp:lastModifiedBy>Admin</cp:lastModifiedBy>
  <cp:revision>42</cp:revision>
  <dcterms:created xsi:type="dcterms:W3CDTF">2016-12-25T02:27:54Z</dcterms:created>
  <dcterms:modified xsi:type="dcterms:W3CDTF">2024-01-08T03:00:13Z</dcterms:modified>
</cp:coreProperties>
</file>