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56" r:id="rId4"/>
    <p:sldMasterId id="2147483780" r:id="rId5"/>
    <p:sldMasterId id="2147483792" r:id="rId6"/>
    <p:sldMasterId id="2147483816" r:id="rId7"/>
    <p:sldMasterId id="2147483828" r:id="rId8"/>
    <p:sldMasterId id="2147483840" r:id="rId9"/>
    <p:sldMasterId id="2147483852" r:id="rId10"/>
    <p:sldMasterId id="2147483864" r:id="rId11"/>
  </p:sldMasterIdLst>
  <p:notesMasterIdLst>
    <p:notesMasterId r:id="rId38"/>
  </p:notesMasterIdLst>
  <p:sldIdLst>
    <p:sldId id="2007577389" r:id="rId12"/>
    <p:sldId id="306" r:id="rId13"/>
    <p:sldId id="2007577386" r:id="rId14"/>
    <p:sldId id="2007577387" r:id="rId15"/>
    <p:sldId id="308" r:id="rId16"/>
    <p:sldId id="260" r:id="rId17"/>
    <p:sldId id="261" r:id="rId18"/>
    <p:sldId id="309" r:id="rId19"/>
    <p:sldId id="2007577324" r:id="rId20"/>
    <p:sldId id="2007577391" r:id="rId21"/>
    <p:sldId id="2007577392" r:id="rId22"/>
    <p:sldId id="2007577393" r:id="rId23"/>
    <p:sldId id="2007577337" r:id="rId24"/>
    <p:sldId id="2007577401" r:id="rId25"/>
    <p:sldId id="2007577376" r:id="rId26"/>
    <p:sldId id="2007577394" r:id="rId27"/>
    <p:sldId id="2007577398" r:id="rId28"/>
    <p:sldId id="2007577397" r:id="rId29"/>
    <p:sldId id="2007577396" r:id="rId30"/>
    <p:sldId id="2007577399" r:id="rId31"/>
    <p:sldId id="312" r:id="rId32"/>
    <p:sldId id="2007577400" r:id="rId33"/>
    <p:sldId id="351" r:id="rId34"/>
    <p:sldId id="291" r:id="rId35"/>
    <p:sldId id="2007577416" r:id="rId36"/>
    <p:sldId id="200757741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F37"/>
    <a:srgbClr val="F8D8F3"/>
    <a:srgbClr val="AEF0F0"/>
    <a:srgbClr val="F5C3EE"/>
    <a:srgbClr val="F9DBF5"/>
    <a:srgbClr val="F2B0E9"/>
    <a:srgbClr val="003192"/>
    <a:srgbClr val="B3D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77" d="100"/>
          <a:sy n="77" d="100"/>
        </p:scale>
        <p:origin x="2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4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8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62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99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65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11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98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8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9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71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11/17/2024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03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81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3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2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0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41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25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94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97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71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57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3"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3"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solidFill>
                  <a:srgbClr val="302441">
                    <a:lumMod val="75000"/>
                    <a:lumOff val="25000"/>
                  </a:srgbClr>
                </a:solidFill>
              </a:rPr>
              <a:pPr/>
              <a:t>11/17/2024</a:t>
            </a:fld>
            <a:endParaRPr lang="en-US" dirty="0">
              <a:solidFill>
                <a:srgbClr val="302441">
                  <a:lumMod val="75000"/>
                  <a:lumOff val="25000"/>
                </a:srgbClr>
              </a:solidFill>
            </a:endParaRP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dirty="0">
              <a:solidFill>
                <a:srgbClr val="302441">
                  <a:lumMod val="75000"/>
                  <a:lumOff val="25000"/>
                </a:srgbClr>
              </a:solidFill>
            </a:endParaRPr>
          </a:p>
        </p:txBody>
      </p:sp>
    </p:spTree>
    <p:extLst>
      <p:ext uri="{BB962C8B-B14F-4D97-AF65-F5344CB8AC3E}">
        <p14:creationId xmlns:p14="http://schemas.microsoft.com/office/powerpoint/2010/main" val="3342278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3"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687334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1" y="170974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1"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024362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2"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65"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9" y="2057401"/>
            <a:ext cx="5016835"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147625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9"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244476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85899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4138553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187993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528129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0623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961692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49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89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04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15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1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84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1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75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3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51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11/17/2024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11/17/2024</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003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11/17/2024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5420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3"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600"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9" y="3223753"/>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solidFill>
                  <a:srgbClr val="302441">
                    <a:lumMod val="75000"/>
                    <a:lumOff val="25000"/>
                  </a:srgbClr>
                </a:solidFill>
              </a:rPr>
              <a:pPr/>
              <a:t>11/17/2024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3"/>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3" y="635636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983534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7066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1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623396" y="2524874"/>
            <a:ext cx="8706679" cy="1808252"/>
          </a:xfrm>
          <a:prstGeom prst="rect">
            <a:avLst/>
          </a:prstGeom>
          <a:noFill/>
        </p:spPr>
        <p:txBody>
          <a:bodyPr wrap="square" rtlCol="0">
            <a:spAutoFit/>
          </a:bodyPr>
          <a:lstStyle/>
          <a:p>
            <a:pPr algn="ctr">
              <a:lnSpc>
                <a:spcPct val="150000"/>
              </a:lnSpc>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4: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Em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thể</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hiện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sự</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cảm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thông</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giúp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đỡ</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người</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gặp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khó</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khăn</a:t>
            </a:r>
            <a:endParaRPr lang="en-US" sz="4000" dirty="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210045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4" y="3129331"/>
            <a:ext cx="6488029" cy="2357075"/>
            <a:chOff x="3835024" y="3129331"/>
            <a:chExt cx="6488029" cy="2357075"/>
          </a:xfrm>
        </p:grpSpPr>
        <p:sp>
          <p:nvSpPr>
            <p:cNvPr id="6" name="Cloud Callout 5"/>
            <p:cNvSpPr/>
            <p:nvPr/>
          </p:nvSpPr>
          <p:spPr>
            <a:xfrm>
              <a:off x="3835024" y="3129331"/>
              <a:ext cx="6488029" cy="2357075"/>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477089" y="3399924"/>
              <a:ext cx="5458487" cy="1815882"/>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Bác sĩ Ha-uốt Ken-li chính là cậu bé nghèo xin cốc nước năm xưa. Bác sĩ đã nhớ và trả ơn hành động tử tế của  cô bé.</a:t>
              </a:r>
            </a:p>
          </p:txBody>
        </p:sp>
      </p:grpSp>
      <p:grpSp>
        <p:nvGrpSpPr>
          <p:cNvPr id="3" name="Group 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27145" y="1021999"/>
              <a:ext cx="6331659"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Vì sao hóa đơn viện phí đã được bác sĩ Ha-uốt Ken-li thanh toán?</a:t>
              </a:r>
            </a:p>
          </p:txBody>
        </p:sp>
      </p:grpSp>
    </p:spTree>
    <p:extLst>
      <p:ext uri="{BB962C8B-B14F-4D97-AF65-F5344CB8AC3E}">
        <p14:creationId xmlns:p14="http://schemas.microsoft.com/office/powerpoint/2010/main" val="313452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latin typeface="Times New Roman" pitchFamily="18" charset="0"/>
                <a:cs typeface="Times New Roman" pitchFamily="18" charset="0"/>
              </a:rPr>
              <a:t>    Làm chuyện tốt sẽ gặp chuyện tốt; giúp đỡ người khác chính là giúp đỡ chính mình; sự cảm thông, giúp đỡ người khó khăn cần được thể hiện bằng lời nói và hành động cụ thể. Cần biết ơn những người có tấm lòng tốt.</a:t>
            </a:r>
          </a:p>
        </p:txBody>
      </p:sp>
    </p:spTree>
    <p:extLst>
      <p:ext uri="{BB962C8B-B14F-4D97-AF65-F5344CB8AC3E}">
        <p14:creationId xmlns:p14="http://schemas.microsoft.com/office/powerpoint/2010/main" val="101792665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600">
              <a:solidFill>
                <a:srgbClr val="FFC000">
                  <a:lumMod val="75000"/>
                </a:srgbClr>
              </a:solidFill>
              <a:latin typeface="Calibri" panose="020F0502020204030204"/>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algn="ctr">
              <a:defRPr/>
            </a:pPr>
            <a:r>
              <a:rPr lang="en-US" sz="5400" b="1">
                <a:solidFill>
                  <a:srgbClr val="FF0000"/>
                </a:solidFill>
                <a:latin typeface="Arial-Rounded"/>
                <a:ea typeface="Cambria" panose="02040503050406030204" pitchFamily="18" charset="0"/>
              </a:rPr>
              <a:t>2. Quan sát tranh và   thực hiện yêu cầu</a:t>
            </a:r>
            <a:endParaRPr lang="en-US" sz="5400" b="1" dirty="0">
              <a:solidFill>
                <a:srgbClr val="FF0000"/>
              </a:solidFill>
              <a:latin typeface="Arial-Rounded"/>
              <a:ea typeface="Cambria" panose="02040503050406030204" pitchFamily="18" charset="0"/>
            </a:endParaRPr>
          </a:p>
        </p:txBody>
      </p:sp>
    </p:spTree>
    <p:extLst>
      <p:ext uri="{BB962C8B-B14F-4D97-AF65-F5344CB8AC3E}">
        <p14:creationId xmlns:p14="http://schemas.microsoft.com/office/powerpoint/2010/main" val="2963908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3" y="4962695"/>
            <a:ext cx="10426700" cy="564322"/>
          </a:xfrm>
          <a:prstGeom prst="rect">
            <a:avLst/>
          </a:prstGeom>
          <a:noFill/>
        </p:spPr>
        <p:txBody>
          <a:bodyPr wrap="square" rtlCol="0">
            <a:spAutoFit/>
          </a:bodyPr>
          <a:lstStyle/>
          <a:p>
            <a:pPr algn="just">
              <a:lnSpc>
                <a:spcPct val="115000"/>
              </a:lnSpc>
              <a:spcAft>
                <a:spcPts val="1333"/>
              </a:spcAft>
            </a:pPr>
            <a:r>
              <a:rPr lang="nl-NL" sz="2667" b="1" spc="-53">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nhận xét việc làm của các bạn nhỏ trong tranh.</a:t>
            </a:r>
            <a:endParaRPr lang="en-US" sz="2667"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564607" y="854710"/>
            <a:ext cx="7532688" cy="3882390"/>
          </a:xfrm>
          <a:prstGeom prst="rect">
            <a:avLst/>
          </a:prstGeom>
          <a:noFill/>
        </p:spPr>
      </p:pic>
      <p:sp>
        <p:nvSpPr>
          <p:cNvPr id="9" name="Hộp Văn bản 6">
            <a:extLst>
              <a:ext uri="{FF2B5EF4-FFF2-40B4-BE49-F238E27FC236}">
                <a16:creationId xmlns:a16="http://schemas.microsoft.com/office/drawing/2014/main" id="{632C289D-1919-ADDE-C196-9FA0B5ECCE08}"/>
              </a:ext>
            </a:extLst>
          </p:cNvPr>
          <p:cNvSpPr txBox="1"/>
          <p:nvPr/>
        </p:nvSpPr>
        <p:spPr>
          <a:xfrm>
            <a:off x="609213" y="230729"/>
            <a:ext cx="8407791" cy="523220"/>
          </a:xfrm>
          <a:prstGeom prst="rect">
            <a:avLst/>
          </a:prstGeom>
          <a:noFill/>
        </p:spPr>
        <p:txBody>
          <a:bodyPr wrap="square" rtlCol="0">
            <a:spAutoFit/>
          </a:bodyPr>
          <a:lstStyle/>
          <a:p>
            <a:pPr algn="ctr">
              <a:defRPr/>
            </a:pPr>
            <a:r>
              <a:rPr lang="en-US" sz="2800" b="1">
                <a:latin typeface="Arial-Rounded"/>
                <a:ea typeface="Cambria" panose="02040503050406030204" pitchFamily="18" charset="0"/>
              </a:rPr>
              <a:t>Quan sát tranh và thực hiện yêu cầu</a:t>
            </a:r>
            <a:endParaRPr lang="en-US" sz="2800" b="1" dirty="0">
              <a:latin typeface="Arial-Rounded"/>
              <a:ea typeface="Cambria" panose="02040503050406030204" pitchFamily="18" charset="0"/>
            </a:endParaRPr>
          </a:p>
        </p:txBody>
      </p:sp>
    </p:spTree>
    <p:extLst>
      <p:ext uri="{BB962C8B-B14F-4D97-AF65-F5344CB8AC3E}">
        <p14:creationId xmlns:p14="http://schemas.microsoft.com/office/powerpoint/2010/main" val="3706522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F9BC79E7-211D-47E8-8406-EC83B2CA42AF}"/>
              </a:ext>
            </a:extLst>
          </p:cNvPr>
          <p:cNvSpPr txBox="1"/>
          <p:nvPr/>
        </p:nvSpPr>
        <p:spPr>
          <a:xfrm>
            <a:off x="2900184" y="640248"/>
            <a:ext cx="6441936" cy="748759"/>
          </a:xfrm>
          <a:prstGeom prst="rect">
            <a:avLst/>
          </a:prstGeom>
          <a:noFill/>
        </p:spPr>
        <p:txBody>
          <a:bodyPr wrap="square" lIns="91203" tIns="45607" rIns="91203" bIns="4560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32">
              <a:lnSpc>
                <a:spcPct val="100000"/>
              </a:lnSpc>
              <a:defRPr/>
            </a:pPr>
            <a:r>
              <a:rPr lang="en-US" altLang="zh-CN"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CHIA SẺ </a:t>
            </a:r>
            <a:r>
              <a:rPr lang="en-US" altLang="zh-CN" sz="4267" b="1">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TRƯỚC LỚP</a:t>
            </a:r>
            <a:endParaRPr lang="zh-CN" altLang="en-US"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endParaRPr>
          </a:p>
        </p:txBody>
      </p:sp>
      <p:pic>
        <p:nvPicPr>
          <p:cNvPr id="5" name="Picture 4"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188" y="1869826"/>
            <a:ext cx="7821937" cy="4801638"/>
          </a:xfrm>
          <a:prstGeom prst="rect">
            <a:avLst/>
          </a:prstGeom>
        </p:spPr>
      </p:pic>
    </p:spTree>
    <p:extLst>
      <p:ext uri="{BB962C8B-B14F-4D97-AF65-F5344CB8AC3E}">
        <p14:creationId xmlns:p14="http://schemas.microsoft.com/office/powerpoint/2010/main" val="46878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5" name="Group 4"/>
          <p:cNvGrpSpPr/>
          <p:nvPr/>
        </p:nvGrpSpPr>
        <p:grpSpPr>
          <a:xfrm>
            <a:off x="6604000" y="2133600"/>
            <a:ext cx="5105400" cy="2324100"/>
            <a:chOff x="6604000" y="2133600"/>
            <a:chExt cx="5105400" cy="2324100"/>
          </a:xfrm>
        </p:grpSpPr>
        <p:sp>
          <p:nvSpPr>
            <p:cNvPr id="3" name="Rounded Rectangle 2"/>
            <p:cNvSpPr/>
            <p:nvPr/>
          </p:nvSpPr>
          <p:spPr>
            <a:xfrm>
              <a:off x="6604000" y="2133600"/>
              <a:ext cx="5105400" cy="23241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245551"/>
              <a:ext cx="4559300" cy="2062103"/>
            </a:xfrm>
            <a:prstGeom prst="rect">
              <a:avLst/>
            </a:prstGeom>
            <a:noFill/>
          </p:spPr>
          <p:txBody>
            <a:bodyPr wrap="square">
              <a:spAutoFit/>
            </a:bodyPr>
            <a:lstStyle/>
            <a:p>
              <a:pPr algn="just">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1 đã thể hiện sự quan tâm, giúp đỡ bạn bè lúc khó khăn.</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26" name="Picture 2" descr="C:\Users\hp\Desktop\đạo đứ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9800"/>
            <a:ext cx="54102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4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972303" y="1999330"/>
              <a:ext cx="4559300" cy="2554545"/>
            </a:xfrm>
            <a:prstGeom prst="rect">
              <a:avLst/>
            </a:prstGeom>
            <a:noFill/>
          </p:spPr>
          <p:txBody>
            <a:bodyPr wrap="square">
              <a:spAutoFit/>
            </a:bodyPr>
            <a:lstStyle/>
            <a:p>
              <a:pPr algn="just">
                <a:spcAft>
                  <a:spcPts val="600"/>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nữ trong bức tranh 2 đã thể hiện sự quan tâm, chia sẻ lúc bạn gặp chuyện buồn.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050" name="Picture 2" descr="C:\Users\hp\Desktop\đạo đứ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3" y="1424994"/>
            <a:ext cx="4686300" cy="437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718300" y="2097819"/>
              <a:ext cx="48768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nhỏ trong bức tranh 1 đã thể hiện sự đồng cảm, giúp đỡ người nghèo.</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074" name="Picture 2" descr="C:\Users\hp\Desktop\đạo đứ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91" y="1268414"/>
            <a:ext cx="4849812" cy="438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017861"/>
              <a:ext cx="45593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4 đã thể hiện sự quan tâm, chia sẻ lúc bạn bè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4098" name="Picture 2" descr="C:\Users\hp\Desktop\đạo đức\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3" y="1155706"/>
            <a:ext cx="4737100" cy="450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83066"/>
            <a:chOff x="6604000" y="1803400"/>
            <a:chExt cx="5105400" cy="2983066"/>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1862589"/>
              <a:ext cx="4559300" cy="2923877"/>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5 chưa thể hiện sự cảm thông, chia sẻ với người có hoàn cảnh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122" name="Picture 2" descr="C:\Users\hp\Desktop\đạo đức\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6" y="1136934"/>
            <a:ext cx="5013325" cy="452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93" y="1740725"/>
            <a:ext cx="6559865" cy="2091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375400" y="1803400"/>
            <a:ext cx="5334003" cy="2946400"/>
            <a:chOff x="6375400" y="1803400"/>
            <a:chExt cx="5334003" cy="2946400"/>
          </a:xfrm>
        </p:grpSpPr>
        <p:sp>
          <p:nvSpPr>
            <p:cNvPr id="3" name="Rounded Rectangle 2"/>
            <p:cNvSpPr/>
            <p:nvPr/>
          </p:nvSpPr>
          <p:spPr>
            <a:xfrm>
              <a:off x="6375400" y="1803400"/>
              <a:ext cx="53340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565903" y="2017864"/>
              <a:ext cx="51435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6 đã thể hiện sự chia sẻ, giúp đỡ những người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6146" name="Picture 2" descr="C:\Users\hp\Desktop\đạo đức\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8" y="1327430"/>
            <a:ext cx="4723889" cy="422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935735" y="2000258"/>
              <a:ext cx="7296151"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192"/>
                  </a:solidFill>
                  <a:effectLst/>
                  <a:uLnTx/>
                  <a:uFillTx/>
                  <a:latin typeface="Times New Roman" pitchFamily="18" charset="0"/>
                  <a:cs typeface="Times New Roman" pitchFamily="18" charset="0"/>
                </a:rPr>
                <a:t>Em có</a:t>
              </a:r>
              <a:r>
                <a:rPr kumimoji="0" lang="en-US" sz="4000" b="1" i="0" u="none" strike="noStrike" kern="1200" cap="none" spc="0" normalizeH="0" noProof="0">
                  <a:ln>
                    <a:noFill/>
                  </a:ln>
                  <a:solidFill>
                    <a:srgbClr val="003192"/>
                  </a:solidFill>
                  <a:effectLst/>
                  <a:uLnTx/>
                  <a:uFillTx/>
                  <a:latin typeface="Times New Roman" pitchFamily="18" charset="0"/>
                  <a:cs typeface="Times New Roman" pitchFamily="18" charset="0"/>
                </a:rPr>
                <a:t> sẵn sàng giúp đỡ người gặp khó khăn, phù hợp với khả năng của mình không? Vì sao?</a:t>
              </a:r>
              <a:endParaRPr kumimoji="0" lang="en-US" sz="4000" b="1" i="0" u="none" strike="noStrike" kern="1200" cap="none" spc="0" normalizeH="0" baseline="0" noProof="0" dirty="0">
                <a:ln>
                  <a:noFill/>
                </a:ln>
                <a:solidFill>
                  <a:srgbClr val="003192"/>
                </a:solidFill>
                <a:effectLst/>
                <a:uLnTx/>
                <a:uFillTx/>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601133" y="1725938"/>
              <a:ext cx="7680963" cy="2462213"/>
            </a:xfrm>
            <a:prstGeom prst="rect">
              <a:avLst/>
            </a:prstGeom>
            <a:noFill/>
          </p:spPr>
          <p:txBody>
            <a:bodyPr wrap="square" lIns="0" tIns="0" rIns="0" bIns="0" rtlCol="0">
              <a:spAutoFit/>
            </a:bodyPr>
            <a:lstStyle/>
            <a:p>
              <a:pPr algn="ctr">
                <a:defRPr/>
              </a:pPr>
              <a:r>
                <a:rPr lang="en-US" sz="4000" b="1">
                  <a:solidFill>
                    <a:srgbClr val="003192"/>
                  </a:solidFill>
                  <a:latin typeface="Times New Roman" pitchFamily="18" charset="0"/>
                  <a:cs typeface="Times New Roman" pitchFamily="18" charset="0"/>
                </a:rPr>
                <a:t>      Hãy kể thêm những hành </a:t>
              </a:r>
            </a:p>
            <a:p>
              <a:pPr algn="ctr">
                <a:defRPr/>
              </a:pPr>
              <a:r>
                <a:rPr lang="en-US" sz="4000" b="1">
                  <a:solidFill>
                    <a:srgbClr val="003192"/>
                  </a:solidFill>
                  <a:latin typeface="Times New Roman" pitchFamily="18" charset="0"/>
                  <a:cs typeface="Times New Roman" pitchFamily="18" charset="0"/>
                </a:rPr>
                <a:t>động khác thể hiện sự cảm thông, giúp đỡ người gặp khó khăn </a:t>
              </a:r>
            </a:p>
            <a:p>
              <a:pPr algn="ctr">
                <a:defRPr/>
              </a:pPr>
              <a:r>
                <a:rPr lang="en-US" sz="4000" b="1">
                  <a:solidFill>
                    <a:srgbClr val="003192"/>
                  </a:solidFill>
                  <a:latin typeface="Times New Roman" pitchFamily="18" charset="0"/>
                  <a:cs typeface="Times New Roman" pitchFamily="18" charset="0"/>
                </a:rPr>
                <a:t>mà em biết.</a:t>
              </a:r>
              <a:endParaRPr lang="en-US" sz="4000" b="1" dirty="0">
                <a:solidFill>
                  <a:srgbClr val="003192"/>
                </a:solidFill>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208733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5" cy="6381750"/>
          </a:xfrm>
          <a:custGeom>
            <a:avLst/>
            <a:gdLst>
              <a:gd name="connsiteX0" fmla="*/ 0 w 11191875"/>
              <a:gd name="connsiteY0" fmla="*/ 638811 h 6381750"/>
              <a:gd name="connsiteX1" fmla="*/ 479563 w 11191875"/>
              <a:gd name="connsiteY1" fmla="*/ 0 h 6381750"/>
              <a:gd name="connsiteX2" fmla="*/ 10712310 w 11191875"/>
              <a:gd name="connsiteY2" fmla="*/ 0 h 6381750"/>
              <a:gd name="connsiteX3" fmla="*/ 11191875 w 11191875"/>
              <a:gd name="connsiteY3" fmla="*/ 638811 h 6381750"/>
              <a:gd name="connsiteX4" fmla="*/ 11191875 w 11191875"/>
              <a:gd name="connsiteY4" fmla="*/ 5742937 h 6381750"/>
              <a:gd name="connsiteX5" fmla="*/ 10712310 w 11191875"/>
              <a:gd name="connsiteY5" fmla="*/ 6381750 h 6381750"/>
              <a:gd name="connsiteX6" fmla="*/ 479563 w 11191875"/>
              <a:gd name="connsiteY6" fmla="*/ 6381750 h 6381750"/>
              <a:gd name="connsiteX7" fmla="*/ 0 w 11191875"/>
              <a:gd name="connsiteY7" fmla="*/ 5742937 h 6381750"/>
              <a:gd name="connsiteX8" fmla="*/ 0 w 11191875"/>
              <a:gd name="connsiteY8" fmla="*/ 638811 h 6381750"/>
              <a:gd name="connsiteX0" fmla="*/ 0 w 11191875"/>
              <a:gd name="connsiteY0" fmla="*/ 638811 h 6381750"/>
              <a:gd name="connsiteX1" fmla="*/ 479563 w 11191875"/>
              <a:gd name="connsiteY1" fmla="*/ 0 h 6381750"/>
              <a:gd name="connsiteX2" fmla="*/ 10712310 w 11191875"/>
              <a:gd name="connsiteY2" fmla="*/ 0 h 6381750"/>
              <a:gd name="connsiteX3" fmla="*/ 11191875 w 11191875"/>
              <a:gd name="connsiteY3" fmla="*/ 638811 h 6381750"/>
              <a:gd name="connsiteX4" fmla="*/ 11191875 w 11191875"/>
              <a:gd name="connsiteY4" fmla="*/ 5742937 h 6381750"/>
              <a:gd name="connsiteX5" fmla="*/ 10712310 w 11191875"/>
              <a:gd name="connsiteY5" fmla="*/ 6381750 h 6381750"/>
              <a:gd name="connsiteX6" fmla="*/ 479563 w 11191875"/>
              <a:gd name="connsiteY6" fmla="*/ 6381750 h 6381750"/>
              <a:gd name="connsiteX7" fmla="*/ 0 w 11191875"/>
              <a:gd name="connsiteY7" fmla="*/ 5742937 h 6381750"/>
              <a:gd name="connsiteX8" fmla="*/ 0 w 11191875"/>
              <a:gd name="connsiteY8" fmla="*/ 638811 h 6381750"/>
              <a:gd name="connsiteX0" fmla="*/ 0 w 11191875"/>
              <a:gd name="connsiteY0" fmla="*/ 638811 h 6381750"/>
              <a:gd name="connsiteX1" fmla="*/ 479563 w 11191875"/>
              <a:gd name="connsiteY1" fmla="*/ 0 h 6381750"/>
              <a:gd name="connsiteX2" fmla="*/ 10712310 w 11191875"/>
              <a:gd name="connsiteY2" fmla="*/ 0 h 6381750"/>
              <a:gd name="connsiteX3" fmla="*/ 11191875 w 11191875"/>
              <a:gd name="connsiteY3" fmla="*/ 638811 h 6381750"/>
              <a:gd name="connsiteX4" fmla="*/ 11191875 w 11191875"/>
              <a:gd name="connsiteY4" fmla="*/ 5742937 h 6381750"/>
              <a:gd name="connsiteX5" fmla="*/ 10712310 w 11191875"/>
              <a:gd name="connsiteY5" fmla="*/ 6381750 h 6381750"/>
              <a:gd name="connsiteX6" fmla="*/ 479563 w 11191875"/>
              <a:gd name="connsiteY6" fmla="*/ 6381750 h 6381750"/>
              <a:gd name="connsiteX7" fmla="*/ 0 w 11191875"/>
              <a:gd name="connsiteY7" fmla="*/ 5742937 h 6381750"/>
              <a:gd name="connsiteX8" fmla="*/ 0 w 11191875"/>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5" h="6381750" fill="none" extrusionOk="0">
                <a:moveTo>
                  <a:pt x="0" y="638811"/>
                </a:moveTo>
                <a:cubicBezTo>
                  <a:pt x="6558" y="358596"/>
                  <a:pt x="295846" y="-70753"/>
                  <a:pt x="479563" y="0"/>
                </a:cubicBezTo>
                <a:cubicBezTo>
                  <a:pt x="3999764" y="268949"/>
                  <a:pt x="8505842" y="-627007"/>
                  <a:pt x="10712310" y="0"/>
                </a:cubicBezTo>
                <a:cubicBezTo>
                  <a:pt x="10912202" y="-12446"/>
                  <a:pt x="11271772" y="212693"/>
                  <a:pt x="11191875" y="638811"/>
                </a:cubicBezTo>
                <a:cubicBezTo>
                  <a:pt x="11260259" y="2788814"/>
                  <a:pt x="11419218" y="3678586"/>
                  <a:pt x="11191875" y="5742937"/>
                </a:cubicBezTo>
                <a:cubicBezTo>
                  <a:pt x="11139842" y="6160160"/>
                  <a:pt x="11061254" y="6378387"/>
                  <a:pt x="10712310" y="6381750"/>
                </a:cubicBezTo>
                <a:cubicBezTo>
                  <a:pt x="8226368" y="6196470"/>
                  <a:pt x="5241620" y="6298196"/>
                  <a:pt x="479563" y="6381750"/>
                </a:cubicBezTo>
                <a:cubicBezTo>
                  <a:pt x="201408" y="6280663"/>
                  <a:pt x="1249" y="6163595"/>
                  <a:pt x="0" y="5742937"/>
                </a:cubicBezTo>
                <a:cubicBezTo>
                  <a:pt x="-325762" y="3553510"/>
                  <a:pt x="175198" y="2264366"/>
                  <a:pt x="0" y="638811"/>
                </a:cubicBezTo>
                <a:close/>
              </a:path>
              <a:path w="11191875" h="6381750" stroke="0" extrusionOk="0">
                <a:moveTo>
                  <a:pt x="0" y="638811"/>
                </a:moveTo>
                <a:cubicBezTo>
                  <a:pt x="-58923" y="287980"/>
                  <a:pt x="260191" y="-35395"/>
                  <a:pt x="479563" y="0"/>
                </a:cubicBezTo>
                <a:cubicBezTo>
                  <a:pt x="3793108" y="-833442"/>
                  <a:pt x="5689743" y="324725"/>
                  <a:pt x="10712310" y="0"/>
                </a:cubicBezTo>
                <a:cubicBezTo>
                  <a:pt x="10905740" y="-5462"/>
                  <a:pt x="11196375" y="380015"/>
                  <a:pt x="11191875" y="638811"/>
                </a:cubicBezTo>
                <a:cubicBezTo>
                  <a:pt x="11652742" y="2169819"/>
                  <a:pt x="11569031" y="3961004"/>
                  <a:pt x="11191875" y="5742937"/>
                </a:cubicBezTo>
                <a:cubicBezTo>
                  <a:pt x="11227635" y="6154177"/>
                  <a:pt x="10939720" y="6370429"/>
                  <a:pt x="10712310"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5" h="6381750" fill="none" stroke="0" extrusionOk="0">
                <a:moveTo>
                  <a:pt x="0" y="638811"/>
                </a:moveTo>
                <a:cubicBezTo>
                  <a:pt x="-6429" y="267176"/>
                  <a:pt x="249325" y="-15019"/>
                  <a:pt x="479563" y="0"/>
                </a:cubicBezTo>
                <a:cubicBezTo>
                  <a:pt x="3746825" y="516992"/>
                  <a:pt x="8426644" y="-128867"/>
                  <a:pt x="10712310" y="0"/>
                </a:cubicBezTo>
                <a:cubicBezTo>
                  <a:pt x="10961122" y="15652"/>
                  <a:pt x="11266594" y="282158"/>
                  <a:pt x="11191875" y="638811"/>
                </a:cubicBezTo>
                <a:cubicBezTo>
                  <a:pt x="11165979" y="3048378"/>
                  <a:pt x="11438360" y="3648024"/>
                  <a:pt x="11191875" y="5742937"/>
                </a:cubicBezTo>
                <a:cubicBezTo>
                  <a:pt x="11176475" y="6186198"/>
                  <a:pt x="10978880" y="6356865"/>
                  <a:pt x="10712310"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5" h="6381750" fill="none" stroke="0" extrusionOk="0">
                <a:moveTo>
                  <a:pt x="0" y="638811"/>
                </a:moveTo>
                <a:cubicBezTo>
                  <a:pt x="2064" y="312476"/>
                  <a:pt x="287211" y="-38253"/>
                  <a:pt x="479563" y="0"/>
                </a:cubicBezTo>
                <a:cubicBezTo>
                  <a:pt x="3766194" y="589558"/>
                  <a:pt x="8644140" y="-522465"/>
                  <a:pt x="10712310" y="0"/>
                </a:cubicBezTo>
                <a:cubicBezTo>
                  <a:pt x="10885329" y="-5368"/>
                  <a:pt x="11266795" y="275309"/>
                  <a:pt x="11191875" y="638811"/>
                </a:cubicBezTo>
                <a:cubicBezTo>
                  <a:pt x="11208904" y="2836463"/>
                  <a:pt x="11387150" y="3627558"/>
                  <a:pt x="11191875" y="5742937"/>
                </a:cubicBezTo>
                <a:cubicBezTo>
                  <a:pt x="11153409" y="6149726"/>
                  <a:pt x="10992868" y="6345117"/>
                  <a:pt x="10712310" y="6381750"/>
                </a:cubicBezTo>
                <a:cubicBezTo>
                  <a:pt x="8048552" y="5791621"/>
                  <a:pt x="5455809"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3200" b="1" i="0" u="none" strike="noStrike" kern="1200" cap="none" spc="0" normalizeH="0" baseline="0" noProof="0">
              <a:ln>
                <a:noFill/>
              </a:ln>
              <a:solidFill>
                <a:schemeClr val="tx1"/>
              </a:solidFill>
              <a:effectLst/>
              <a:uLnTx/>
              <a:uFillTx/>
              <a:latin typeface="Times New Roman" pitchFamily="18" charset="0"/>
              <a:cs typeface="Times New Roman" pitchFamily="18" charset="0"/>
            </a:endParaRPr>
          </a:p>
        </p:txBody>
      </p:sp>
      <p:sp>
        <p:nvSpPr>
          <p:cNvPr id="5" name="TextBox 4"/>
          <p:cNvSpPr txBox="1"/>
          <p:nvPr/>
        </p:nvSpPr>
        <p:spPr>
          <a:xfrm>
            <a:off x="1066800" y="1344693"/>
            <a:ext cx="10088880" cy="3539430"/>
          </a:xfrm>
          <a:prstGeom prst="rect">
            <a:avLst/>
          </a:prstGeom>
          <a:noFill/>
        </p:spPr>
        <p:txBody>
          <a:bodyPr wrap="square" rtlCol="0">
            <a:spAutoFit/>
          </a:bodyPr>
          <a:lstStyle/>
          <a:p>
            <a:pPr lvl="0" indent="517525"/>
            <a:r>
              <a:rPr lang="vi-VN" sz="3200" b="1">
                <a:latin typeface="Times New Roman" pitchFamily="18" charset="0"/>
                <a:cs typeface="Times New Roman" pitchFamily="18" charset="0"/>
              </a:rPr>
              <a:t>Trong cuộc sống các em cần quan sát và hành động làm sao cho đúng với những hoàn cảnh cụ thể để ta có hành động thiết thực giúp đỡ bạn bè khi gặp khó khăn,...</a:t>
            </a:r>
            <a:r>
              <a:rPr lang="en-US" sz="3200" b="1">
                <a:latin typeface="Times New Roman" pitchFamily="18" charset="0"/>
                <a:cs typeface="Times New Roman" pitchFamily="18" charset="0"/>
              </a:rPr>
              <a:t> K</a:t>
            </a:r>
            <a:r>
              <a:rPr lang="vi-VN" sz="3200" b="1">
                <a:latin typeface="Times New Roman" pitchFamily="18" charset="0"/>
                <a:cs typeface="Times New Roman" pitchFamily="18" charset="0"/>
              </a:rPr>
              <a:t>hông nên vì những cảm xúc cá nhân</a:t>
            </a:r>
            <a:r>
              <a:rPr lang="en-US" sz="3200" b="1">
                <a:latin typeface="Times New Roman" pitchFamily="18" charset="0"/>
                <a:cs typeface="Times New Roman" pitchFamily="18" charset="0"/>
              </a:rPr>
              <a:t>,</a:t>
            </a:r>
            <a:r>
              <a:rPr lang="vi-VN" sz="3200" b="1">
                <a:latin typeface="Times New Roman" pitchFamily="18" charset="0"/>
                <a:cs typeface="Times New Roman" pitchFamily="18" charset="0"/>
              </a:rPr>
              <a:t> chỉ biết bản thân </a:t>
            </a:r>
            <a:r>
              <a:rPr lang="en-US" sz="3200" b="1">
                <a:latin typeface="Times New Roman" pitchFamily="18" charset="0"/>
                <a:cs typeface="Times New Roman" pitchFamily="18" charset="0"/>
              </a:rPr>
              <a:t>mà </a:t>
            </a:r>
            <a:r>
              <a:rPr lang="vi-VN" sz="3200" b="1">
                <a:latin typeface="Times New Roman" pitchFamily="18" charset="0"/>
                <a:cs typeface="Times New Roman" pitchFamily="18" charset="0"/>
              </a:rPr>
              <a:t>không cảm thông</a:t>
            </a:r>
            <a:r>
              <a:rPr lang="en-US" sz="3200" b="1">
                <a:latin typeface="Times New Roman" pitchFamily="18" charset="0"/>
                <a:cs typeface="Times New Roman" pitchFamily="18" charset="0"/>
              </a:rPr>
              <a:t>, </a:t>
            </a:r>
            <a:r>
              <a:rPr lang="vi-VN" sz="3200" b="1">
                <a:latin typeface="Times New Roman" pitchFamily="18" charset="0"/>
                <a:cs typeface="Times New Roman" pitchFamily="18" charset="0"/>
              </a:rPr>
              <a:t>chia sẻ với các mảnh đời yếu thế</a:t>
            </a:r>
            <a:r>
              <a:rPr lang="en-US" sz="3200" b="1">
                <a:latin typeface="Times New Roman" pitchFamily="18" charset="0"/>
                <a:cs typeface="Times New Roman" pitchFamily="18" charset="0"/>
              </a:rPr>
              <a:t>. G</a:t>
            </a:r>
            <a:r>
              <a:rPr lang="vi-VN" sz="3200" b="1">
                <a:latin typeface="Times New Roman" pitchFamily="18" charset="0"/>
                <a:cs typeface="Times New Roman" pitchFamily="18" charset="0"/>
              </a:rPr>
              <a:t>iúp người là giúp mình trong mọi hoàn cảnh </a:t>
            </a:r>
            <a:r>
              <a:rPr lang="en-US" sz="3200" b="1">
                <a:latin typeface="Times New Roman" pitchFamily="18" charset="0"/>
                <a:cs typeface="Times New Roman" pitchFamily="18" charset="0"/>
              </a:rPr>
              <a:t>x</a:t>
            </a:r>
            <a:r>
              <a:rPr lang="vi-VN" sz="3200" b="1">
                <a:latin typeface="Times New Roman" pitchFamily="18" charset="0"/>
                <a:cs typeface="Times New Roman" pitchFamily="18" charset="0"/>
              </a:rPr>
              <a:t>ảy ra.</a:t>
            </a:r>
            <a:endParaRPr lang="en-US" sz="3200" b="1">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5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ũ trụ (Cosmic): Cùng khám phá vũ trụ rộng lớn và vô tận với những hình ảnh đẹp mắt. Nếu bạn là một người yêu thích khoa học và vũ trụ, hãy đắm chìm trong những hình ảnh tuyệt đẹp này và cảm nhận sức mạnh của vũ tr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70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4369" y="3894083"/>
            <a:ext cx="7758279" cy="923330"/>
          </a:xfrm>
          <a:prstGeom prst="rect">
            <a:avLst/>
          </a:prstGeom>
          <a:noFill/>
        </p:spPr>
        <p:txBody>
          <a:bodyPr wrap="none" lIns="91440" tIns="45720" rIns="91440" bIns="45720">
            <a:spAutoFit/>
          </a:bodyPr>
          <a:lstStyle/>
          <a:p>
            <a:pPr algn="ctr"/>
            <a:r>
              <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TRÒ CHƠI “TRUYỀN ĐIỆN”</a:t>
            </a:r>
          </a:p>
        </p:txBody>
      </p:sp>
    </p:spTree>
    <p:extLst>
      <p:ext uri="{BB962C8B-B14F-4D97-AF65-F5344CB8AC3E}">
        <p14:creationId xmlns:p14="http://schemas.microsoft.com/office/powerpoint/2010/main" val="187519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PowerPoint học tập sẽ giúp các bạn thêm phần hứng thú và lôi cuốn trong quá trình học tập. Các hình nền được thiết kế độc đáo, sáng tạo và mang tính chất giáo dục cao. Sự kết hợp màu sắc và hình ảnh sinh động trong các hình nền sẽ giúp bạn dễ dàng nhớ được nội dung học tậ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262914-493D-AFA9-0910-C9DC64A980BB}"/>
              </a:ext>
            </a:extLst>
          </p:cNvPr>
          <p:cNvPicPr>
            <a:picLocks noChangeAspect="1"/>
          </p:cNvPicPr>
          <p:nvPr/>
        </p:nvPicPr>
        <p:blipFill>
          <a:blip r:embed="rId3"/>
          <a:stretch>
            <a:fillRect/>
          </a:stretch>
        </p:blipFill>
        <p:spPr>
          <a:xfrm>
            <a:off x="2822028" y="1918795"/>
            <a:ext cx="7204841" cy="1201016"/>
          </a:xfrm>
          <a:prstGeom prst="rect">
            <a:avLst/>
          </a:prstGeom>
        </p:spPr>
      </p:pic>
    </p:spTree>
    <p:extLst>
      <p:ext uri="{BB962C8B-B14F-4D97-AF65-F5344CB8AC3E}">
        <p14:creationId xmlns:p14="http://schemas.microsoft.com/office/powerpoint/2010/main" val="103520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62614" y="-142729"/>
            <a:ext cx="10562895" cy="65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86131" y="2954786"/>
            <a:ext cx="7055708" cy="830997"/>
          </a:xfrm>
          <a:prstGeom prst="rect">
            <a:avLst/>
          </a:prstGeom>
          <a:noFill/>
        </p:spPr>
        <p:txBody>
          <a:bodyPr wrap="square" rtlCol="0">
            <a:spAutoFit/>
          </a:bodyPr>
          <a:lstStyle/>
          <a:p>
            <a:r>
              <a:rPr lang="en-US" sz="4800" b="1">
                <a:solidFill>
                  <a:srgbClr val="FF0066"/>
                </a:solidFill>
                <a:latin typeface="Book Antiqua" pitchFamily="18" charset="0"/>
                <a:ea typeface="Tahoma" pitchFamily="34" charset="0"/>
                <a:cs typeface="Times New Roman" pitchFamily="18" charset="0"/>
              </a:rPr>
              <a:t>TRÒ CHƠI ‘SÓNG XÔ”</a:t>
            </a:r>
          </a:p>
        </p:txBody>
      </p:sp>
    </p:spTree>
    <p:extLst>
      <p:ext uri="{BB962C8B-B14F-4D97-AF65-F5344CB8AC3E}">
        <p14:creationId xmlns:p14="http://schemas.microsoft.com/office/powerpoint/2010/main" val="2573104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7" y="-268014"/>
            <a:ext cx="12044855" cy="7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04115" y="1417003"/>
            <a:ext cx="3804312" cy="707886"/>
          </a:xfrm>
          <a:prstGeom prst="rect">
            <a:avLst/>
          </a:prstGeom>
          <a:noFill/>
        </p:spPr>
        <p:txBody>
          <a:bodyPr wrap="square" rtlCol="0">
            <a:spAutoFit/>
          </a:bodyPr>
          <a:lstStyle/>
          <a:p>
            <a:r>
              <a:rPr lang="en-US" sz="4000" b="1">
                <a:solidFill>
                  <a:srgbClr val="FF0066"/>
                </a:solidFill>
                <a:latin typeface="Times New Roman" pitchFamily="18" charset="0"/>
                <a:ea typeface="Tahoma" pitchFamily="34" charset="0"/>
                <a:cs typeface="Times New Roman" pitchFamily="18" charset="0"/>
              </a:rPr>
              <a:t>CÁCH CHƠI</a:t>
            </a:r>
          </a:p>
        </p:txBody>
      </p:sp>
      <p:sp>
        <p:nvSpPr>
          <p:cNvPr id="2" name="TextBox 1"/>
          <p:cNvSpPr txBox="1"/>
          <p:nvPr/>
        </p:nvSpPr>
        <p:spPr>
          <a:xfrm>
            <a:off x="1970691" y="2333297"/>
            <a:ext cx="9065172" cy="369332"/>
          </a:xfrm>
          <a:prstGeom prst="rect">
            <a:avLst/>
          </a:prstGeom>
          <a:noFill/>
        </p:spPr>
        <p:txBody>
          <a:bodyPr wrap="square" rtlCol="0">
            <a:spAutoFit/>
          </a:bodyPr>
          <a:lstStyle/>
          <a:p>
            <a:endParaRPr lang="en-US"/>
          </a:p>
        </p:txBody>
      </p:sp>
      <p:sp>
        <p:nvSpPr>
          <p:cNvPr id="4" name="TextBox 3"/>
          <p:cNvSpPr txBox="1"/>
          <p:nvPr/>
        </p:nvSpPr>
        <p:spPr>
          <a:xfrm>
            <a:off x="1902808" y="2089896"/>
            <a:ext cx="8702565" cy="4866332"/>
          </a:xfrm>
          <a:prstGeom prst="rect">
            <a:avLst/>
          </a:prstGeom>
          <a:noFill/>
        </p:spPr>
        <p:txBody>
          <a:bodyPr wrap="square" rtlCol="0">
            <a:spAutoFit/>
          </a:bodyPr>
          <a:lstStyle/>
          <a:p>
            <a:pPr indent="457200">
              <a:lnSpc>
                <a:spcPct val="112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Khi nghe quản trò hô: </a:t>
            </a:r>
            <a:r>
              <a:rPr lang="vi-VN" sz="2800" i="1" dirty="0">
                <a:latin typeface="Times New Roman" pitchFamily="18" charset="0"/>
                <a:cs typeface="Times New Roman" pitchFamily="18" charset="0"/>
              </a:rPr>
              <a:t>Sóng biển, sóng biển!</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tay khoác vai nhau đung đưa sang bên trái rồi bên phải như làn sóng và đồng thanh hô: </a:t>
            </a:r>
            <a:r>
              <a:rPr lang="vi-VN" sz="2800" i="1" dirty="0">
                <a:latin typeface="Times New Roman" pitchFamily="18" charset="0"/>
                <a:cs typeface="Times New Roman" pitchFamily="18" charset="0"/>
              </a:rPr>
              <a:t>Rì rào, rì rào!</a:t>
            </a:r>
            <a:endParaRPr lang="en-US" sz="2800" dirty="0">
              <a:latin typeface="Times New Roman" pitchFamily="18" charset="0"/>
              <a:cs typeface="Times New Roman" pitchFamily="18" charset="0"/>
            </a:endParaRP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xô về phía trước !</a:t>
            </a:r>
            <a:r>
              <a:rPr lang="vi-VN" sz="2800" dirty="0">
                <a:latin typeface="Times New Roman" pitchFamily="18" charset="0"/>
                <a:cs typeface="Times New Roman" pitchFamily="18" charset="0"/>
              </a:rPr>
              <a:t> cả lớp tay khoác vai nhau, đầu cúi, lưng gập về phía trước và đồng thanh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lnSpc>
                <a:spcPct val="112000"/>
              </a:lnSpc>
            </a:pP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thần, sóng thần</a:t>
            </a:r>
            <a:r>
              <a:rPr lang="vi-VN" sz="2800" dirty="0">
                <a:latin typeface="Times New Roman" pitchFamily="18" charset="0"/>
                <a:cs typeface="Times New Roman" pitchFamily="18" charset="0"/>
              </a:rPr>
              <a:t>, cả lớp nhảy lên, nắm t</a:t>
            </a:r>
            <a:r>
              <a:rPr lang="en-US" sz="2800" dirty="0">
                <a:latin typeface="Times New Roman" pitchFamily="18" charset="0"/>
                <a:cs typeface="Times New Roman" pitchFamily="18" charset="0"/>
              </a:rPr>
              <a:t>a</a:t>
            </a:r>
            <a:r>
              <a:rPr lang="vi-VN" sz="2800" dirty="0">
                <a:latin typeface="Times New Roman" pitchFamily="18" charset="0"/>
                <a:cs typeface="Times New Roman" pitchFamily="18" charset="0"/>
              </a:rPr>
              <a:t>y nhau giơ cao và cùng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449204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8"/>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888974" y="594010"/>
            <a:ext cx="8044160" cy="1688119"/>
          </a:xfrm>
          <a:custGeom>
            <a:avLst/>
            <a:gdLst>
              <a:gd name="connsiteX0" fmla="*/ 0 w 8044160"/>
              <a:gd name="connsiteY0" fmla="*/ 168980 h 1688119"/>
              <a:gd name="connsiteX1" fmla="*/ 344686 w 8044160"/>
              <a:gd name="connsiteY1" fmla="*/ 0 h 1688119"/>
              <a:gd name="connsiteX2" fmla="*/ 7699473 w 8044160"/>
              <a:gd name="connsiteY2" fmla="*/ 0 h 1688119"/>
              <a:gd name="connsiteX3" fmla="*/ 8044160 w 8044160"/>
              <a:gd name="connsiteY3" fmla="*/ 168980 h 1688119"/>
              <a:gd name="connsiteX4" fmla="*/ 8044160 w 8044160"/>
              <a:gd name="connsiteY4" fmla="*/ 1519138 h 1688119"/>
              <a:gd name="connsiteX5" fmla="*/ 7699473 w 8044160"/>
              <a:gd name="connsiteY5" fmla="*/ 1688119 h 1688119"/>
              <a:gd name="connsiteX6" fmla="*/ 344686 w 8044160"/>
              <a:gd name="connsiteY6" fmla="*/ 1688119 h 1688119"/>
              <a:gd name="connsiteX7" fmla="*/ 0 w 8044160"/>
              <a:gd name="connsiteY7" fmla="*/ 1519138 h 1688119"/>
              <a:gd name="connsiteX8" fmla="*/ 0 w 8044160"/>
              <a:gd name="connsiteY8" fmla="*/ 168980 h 1688119"/>
              <a:gd name="connsiteX0" fmla="*/ 0 w 8044160"/>
              <a:gd name="connsiteY0" fmla="*/ 168980 h 1688119"/>
              <a:gd name="connsiteX1" fmla="*/ 344686 w 8044160"/>
              <a:gd name="connsiteY1" fmla="*/ 0 h 1688119"/>
              <a:gd name="connsiteX2" fmla="*/ 7699473 w 8044160"/>
              <a:gd name="connsiteY2" fmla="*/ 0 h 1688119"/>
              <a:gd name="connsiteX3" fmla="*/ 8044160 w 8044160"/>
              <a:gd name="connsiteY3" fmla="*/ 168980 h 1688119"/>
              <a:gd name="connsiteX4" fmla="*/ 8044160 w 8044160"/>
              <a:gd name="connsiteY4" fmla="*/ 1519138 h 1688119"/>
              <a:gd name="connsiteX5" fmla="*/ 7699473 w 8044160"/>
              <a:gd name="connsiteY5" fmla="*/ 1688119 h 1688119"/>
              <a:gd name="connsiteX6" fmla="*/ 344686 w 8044160"/>
              <a:gd name="connsiteY6" fmla="*/ 1688119 h 1688119"/>
              <a:gd name="connsiteX7" fmla="*/ 0 w 8044160"/>
              <a:gd name="connsiteY7" fmla="*/ 1519138 h 1688119"/>
              <a:gd name="connsiteX8" fmla="*/ 0 w 8044160"/>
              <a:gd name="connsiteY8" fmla="*/ 168980 h 1688119"/>
              <a:gd name="connsiteX0" fmla="*/ 0 w 8044160"/>
              <a:gd name="connsiteY0" fmla="*/ 168980 h 1688119"/>
              <a:gd name="connsiteX1" fmla="*/ 344686 w 8044160"/>
              <a:gd name="connsiteY1" fmla="*/ 0 h 1688119"/>
              <a:gd name="connsiteX2" fmla="*/ 7699473 w 8044160"/>
              <a:gd name="connsiteY2" fmla="*/ 0 h 1688119"/>
              <a:gd name="connsiteX3" fmla="*/ 8044160 w 8044160"/>
              <a:gd name="connsiteY3" fmla="*/ 168980 h 1688119"/>
              <a:gd name="connsiteX4" fmla="*/ 8044160 w 8044160"/>
              <a:gd name="connsiteY4" fmla="*/ 1519138 h 1688119"/>
              <a:gd name="connsiteX5" fmla="*/ 7699473 w 8044160"/>
              <a:gd name="connsiteY5" fmla="*/ 1688119 h 1688119"/>
              <a:gd name="connsiteX6" fmla="*/ 344686 w 8044160"/>
              <a:gd name="connsiteY6" fmla="*/ 1688119 h 1688119"/>
              <a:gd name="connsiteX7" fmla="*/ 0 w 8044160"/>
              <a:gd name="connsiteY7" fmla="*/ 1519138 h 1688119"/>
              <a:gd name="connsiteX8" fmla="*/ 0 w 8044160"/>
              <a:gd name="connsiteY8" fmla="*/ 168980 h 16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160" h="1688119" fill="none" extrusionOk="0">
                <a:moveTo>
                  <a:pt x="0" y="168980"/>
                </a:moveTo>
                <a:cubicBezTo>
                  <a:pt x="4619" y="104668"/>
                  <a:pt x="218710" y="-31653"/>
                  <a:pt x="344686" y="0"/>
                </a:cubicBezTo>
                <a:cubicBezTo>
                  <a:pt x="2837487" y="71210"/>
                  <a:pt x="6016248" y="-163690"/>
                  <a:pt x="7699473" y="0"/>
                </a:cubicBezTo>
                <a:cubicBezTo>
                  <a:pt x="7852915" y="-3532"/>
                  <a:pt x="8085390" y="57697"/>
                  <a:pt x="8044160" y="168980"/>
                </a:cubicBezTo>
                <a:cubicBezTo>
                  <a:pt x="8066878" y="739919"/>
                  <a:pt x="8175956" y="966224"/>
                  <a:pt x="8044160" y="1519138"/>
                </a:cubicBezTo>
                <a:cubicBezTo>
                  <a:pt x="8013084" y="1632442"/>
                  <a:pt x="7943382" y="1686888"/>
                  <a:pt x="7699473" y="1688119"/>
                </a:cubicBezTo>
                <a:cubicBezTo>
                  <a:pt x="5927987" y="1645788"/>
                  <a:pt x="3725730" y="1656380"/>
                  <a:pt x="344686" y="1688119"/>
                </a:cubicBezTo>
                <a:cubicBezTo>
                  <a:pt x="146608" y="1659241"/>
                  <a:pt x="649" y="1627537"/>
                  <a:pt x="0" y="1519138"/>
                </a:cubicBezTo>
                <a:cubicBezTo>
                  <a:pt x="-205711" y="914380"/>
                  <a:pt x="92238" y="593344"/>
                  <a:pt x="0" y="168980"/>
                </a:cubicBezTo>
                <a:close/>
              </a:path>
              <a:path w="8044160" h="1688119" stroke="0" extrusionOk="0">
                <a:moveTo>
                  <a:pt x="0" y="168980"/>
                </a:moveTo>
                <a:cubicBezTo>
                  <a:pt x="-41344" y="88001"/>
                  <a:pt x="184748" y="-9572"/>
                  <a:pt x="344686" y="0"/>
                </a:cubicBezTo>
                <a:cubicBezTo>
                  <a:pt x="2726573" y="-325931"/>
                  <a:pt x="3979532" y="261110"/>
                  <a:pt x="7699473" y="0"/>
                </a:cubicBezTo>
                <a:cubicBezTo>
                  <a:pt x="7846941" y="-2237"/>
                  <a:pt x="8048516" y="105097"/>
                  <a:pt x="8044160" y="168980"/>
                </a:cubicBezTo>
                <a:cubicBezTo>
                  <a:pt x="8177303" y="559511"/>
                  <a:pt x="8276484" y="1044461"/>
                  <a:pt x="8044160" y="1519138"/>
                </a:cubicBezTo>
                <a:cubicBezTo>
                  <a:pt x="8061419" y="1631226"/>
                  <a:pt x="7867107" y="1684542"/>
                  <a:pt x="7699473" y="1688119"/>
                </a:cubicBezTo>
                <a:cubicBezTo>
                  <a:pt x="4725925" y="1670833"/>
                  <a:pt x="1153310" y="1791756"/>
                  <a:pt x="344686" y="1688119"/>
                </a:cubicBezTo>
                <a:cubicBezTo>
                  <a:pt x="157178" y="1658330"/>
                  <a:pt x="-12167" y="1590168"/>
                  <a:pt x="0" y="1519138"/>
                </a:cubicBezTo>
                <a:cubicBezTo>
                  <a:pt x="-221837" y="1041522"/>
                  <a:pt x="-199416" y="711449"/>
                  <a:pt x="0" y="168980"/>
                </a:cubicBezTo>
                <a:close/>
              </a:path>
              <a:path w="8044160" h="1688119" fill="none" stroke="0" extrusionOk="0">
                <a:moveTo>
                  <a:pt x="0" y="168980"/>
                </a:moveTo>
                <a:cubicBezTo>
                  <a:pt x="-8268" y="64305"/>
                  <a:pt x="180472" y="-4187"/>
                  <a:pt x="344686" y="0"/>
                </a:cubicBezTo>
                <a:cubicBezTo>
                  <a:pt x="2513191" y="149306"/>
                  <a:pt x="6093029" y="-45017"/>
                  <a:pt x="7699473" y="0"/>
                </a:cubicBezTo>
                <a:cubicBezTo>
                  <a:pt x="7857442" y="1600"/>
                  <a:pt x="8085565" y="73044"/>
                  <a:pt x="8044160" y="168980"/>
                </a:cubicBezTo>
                <a:cubicBezTo>
                  <a:pt x="8007467" y="810130"/>
                  <a:pt x="8191515" y="965931"/>
                  <a:pt x="8044160" y="1519138"/>
                </a:cubicBezTo>
                <a:cubicBezTo>
                  <a:pt x="8024905" y="1638502"/>
                  <a:pt x="7893542" y="1676265"/>
                  <a:pt x="7699473" y="1688119"/>
                </a:cubicBezTo>
                <a:cubicBezTo>
                  <a:pt x="5650294" y="1539334"/>
                  <a:pt x="4052572" y="1591157"/>
                  <a:pt x="344686" y="1688119"/>
                </a:cubicBezTo>
                <a:cubicBezTo>
                  <a:pt x="145236" y="1673553"/>
                  <a:pt x="39407" y="1627056"/>
                  <a:pt x="0" y="1519138"/>
                </a:cubicBezTo>
                <a:cubicBezTo>
                  <a:pt x="-126883" y="1041476"/>
                  <a:pt x="-77250" y="675375"/>
                  <a:pt x="0" y="168980"/>
                </a:cubicBezTo>
                <a:close/>
              </a:path>
              <a:path w="8044160" h="1688119" fill="none" stroke="0" extrusionOk="0">
                <a:moveTo>
                  <a:pt x="0" y="168980"/>
                </a:moveTo>
                <a:cubicBezTo>
                  <a:pt x="1466" y="72279"/>
                  <a:pt x="214082" y="2525"/>
                  <a:pt x="344686" y="0"/>
                </a:cubicBezTo>
                <a:cubicBezTo>
                  <a:pt x="2690785" y="338916"/>
                  <a:pt x="6047469" y="-134059"/>
                  <a:pt x="7699473" y="0"/>
                </a:cubicBezTo>
                <a:cubicBezTo>
                  <a:pt x="7840391" y="-1027"/>
                  <a:pt x="8086455" y="73673"/>
                  <a:pt x="8044160" y="168980"/>
                </a:cubicBezTo>
                <a:cubicBezTo>
                  <a:pt x="8056180" y="763156"/>
                  <a:pt x="8175090" y="960546"/>
                  <a:pt x="8044160" y="1519138"/>
                </a:cubicBezTo>
                <a:cubicBezTo>
                  <a:pt x="8012054" y="1639145"/>
                  <a:pt x="7918883" y="1681715"/>
                  <a:pt x="7699473" y="1688119"/>
                </a:cubicBezTo>
                <a:cubicBezTo>
                  <a:pt x="5781227" y="1282249"/>
                  <a:pt x="3864015" y="1624155"/>
                  <a:pt x="344686" y="1688119"/>
                </a:cubicBezTo>
                <a:cubicBezTo>
                  <a:pt x="141689" y="1655424"/>
                  <a:pt x="14728" y="1626352"/>
                  <a:pt x="0" y="1519138"/>
                </a:cubicBezTo>
                <a:cubicBezTo>
                  <a:pt x="-225396" y="1025688"/>
                  <a:pt x="132148" y="613423"/>
                  <a:pt x="0" y="168980"/>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Theo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em</a:t>
            </a: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người</a:t>
            </a:r>
            <a:r>
              <a:rPr kumimoji="0" lang="en-US" sz="2800" b="0" i="0" u="none" strike="noStrike" kern="1200" cap="none" spc="0" normalizeH="0" noProof="0" dirty="0">
                <a:ln>
                  <a:noFill/>
                </a:ln>
                <a:solidFill>
                  <a:srgbClr val="FF0066"/>
                </a:solidFill>
                <a:effectLst/>
                <a:uLnTx/>
                <a:uFillTx/>
                <a:latin typeface="UTM Avo" panose="02040603050506020204" pitchFamily="18" charset="0"/>
              </a:rPr>
              <a:t> </a:t>
            </a:r>
            <a:r>
              <a:rPr lang="en-US" sz="2800" dirty="0">
                <a:solidFill>
                  <a:srgbClr val="FF0066"/>
                </a:solidFill>
                <a:latin typeface="UTM Avo" panose="02040603050506020204" pitchFamily="18" charset="0"/>
              </a:rPr>
              <a:t>ta </a:t>
            </a:r>
            <a:r>
              <a:rPr lang="en-US" sz="2800" dirty="0" err="1">
                <a:solidFill>
                  <a:srgbClr val="FF0066"/>
                </a:solidFill>
                <a:latin typeface="UTM Avo" panose="02040603050506020204" pitchFamily="18" charset="0"/>
              </a:rPr>
              <a:t>thường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dùng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từ</a:t>
            </a:r>
            <a:r>
              <a:rPr lang="en-US" sz="2800" dirty="0">
                <a:solidFill>
                  <a:srgbClr val="FF0066"/>
                </a:solidFill>
                <a:latin typeface="UTM Avo" panose="02040603050506020204" pitchFamily="18" charset="0"/>
              </a:rPr>
              <a:t> </a:t>
            </a:r>
            <a:r>
              <a:rPr lang="vi-VN" sz="2800" dirty="0">
                <a:solidFill>
                  <a:srgbClr val="FF0066"/>
                </a:solidFill>
              </a:rPr>
              <a:t>“sóng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gió</a:t>
            </a:r>
            <a:r>
              <a:rPr lang="vi-VN" sz="2800" dirty="0">
                <a:solidFill>
                  <a:srgbClr val="FF0066"/>
                </a:solidFill>
              </a:rPr>
              <a:t>” </a:t>
            </a:r>
            <a:r>
              <a:rPr lang="en-US" sz="2800" dirty="0" err="1">
                <a:solidFill>
                  <a:srgbClr val="FF0066"/>
                </a:solidFill>
                <a:latin typeface="UTM Avo" panose="02040603050506020204" pitchFamily="18" charset="0"/>
              </a:rPr>
              <a:t>để</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nói</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đến</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điều</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gì</a:t>
            </a:r>
            <a:r>
              <a:rPr lang="en-US" sz="2800" dirty="0">
                <a:solidFill>
                  <a:srgbClr val="FF0066"/>
                </a:solidFill>
                <a:latin typeface="UTM Avo" panose="02040603050506020204" pitchFamily="18" charset="0"/>
              </a:rPr>
              <a:t>?</a:t>
            </a:r>
            <a:endParaRPr lang="vi-VN" sz="2800" dirty="0">
              <a:solidFill>
                <a:srgbClr val="FF006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UTM Avo" panose="02040603050506020204" pitchFamily="18"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531" y="425059"/>
            <a:ext cx="1879807"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352591" y="1921565"/>
            <a:ext cx="4077948" cy="4851418"/>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199829" y="3102689"/>
            <a:ext cx="7268310" cy="2068403"/>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a:solidFill>
                  <a:srgbClr val="0070C0"/>
                </a:solidFill>
                <a:latin typeface="UTM Avo" panose="02040603050506020204" pitchFamily="18" charset="0"/>
                <a:cs typeface="Times New Roman" pitchFamily="18" charset="0"/>
              </a:rPr>
              <a:t>“</a:t>
            </a:r>
            <a:r>
              <a:rPr lang="en-US" sz="3200" dirty="0" err="1">
                <a:solidFill>
                  <a:srgbClr val="0070C0"/>
                </a:solidFill>
                <a:latin typeface="UTM Avo" panose="02040603050506020204" pitchFamily="18" charset="0"/>
                <a:cs typeface="Times New Roman" pitchFamily="18" charset="0"/>
              </a:rPr>
              <a:t>Sóng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gió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nói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đến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những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khăn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chúng</a:t>
            </a:r>
            <a:r>
              <a:rPr lang="en-US" sz="3200" dirty="0">
                <a:solidFill>
                  <a:srgbClr val="0070C0"/>
                </a:solidFill>
                <a:latin typeface="UTM Avo" panose="02040603050506020204" pitchFamily="18" charset="0"/>
                <a:cs typeface="Times New Roman" pitchFamily="18" charset="0"/>
              </a:rPr>
              <a:t> ta </a:t>
            </a:r>
            <a:r>
              <a:rPr lang="en-US" sz="3200" dirty="0" err="1">
                <a:solidFill>
                  <a:srgbClr val="0070C0"/>
                </a:solidFill>
                <a:latin typeface="UTM Avo" panose="02040603050506020204" pitchFamily="18" charset="0"/>
                <a:cs typeface="Times New Roman" pitchFamily="18" charset="0"/>
              </a:rPr>
              <a:t>có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thể</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gặp</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phải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trong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cuộc</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sống</a:t>
            </a:r>
            <a:r>
              <a:rPr lang="en-US" sz="3200" dirty="0">
                <a:solidFill>
                  <a:srgbClr val="0070C0"/>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42607401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389480" y="2021145"/>
            <a:ext cx="9413040" cy="1804572"/>
          </a:xfrm>
          <a:prstGeom prst="rect">
            <a:avLst/>
          </a:prstGeom>
        </p:spPr>
      </p:pic>
    </p:spTree>
    <p:extLst>
      <p:ext uri="{BB962C8B-B14F-4D97-AF65-F5344CB8AC3E}">
        <p14:creationId xmlns:p14="http://schemas.microsoft.com/office/powerpoint/2010/main" val="11262654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Rounded"/>
                <a:ea typeface="Cambria" panose="02040503050406030204" pitchFamily="18" charset="0"/>
              </a:rPr>
              <a:t>1. </a:t>
            </a:r>
            <a:r>
              <a:rPr lang="en-US" sz="5400" b="1">
                <a:solidFill>
                  <a:srgbClr val="FF0000"/>
                </a:solidFill>
                <a:latin typeface="Arial-Rounded"/>
                <a:ea typeface="Cambria" panose="02040503050406030204" pitchFamily="18" charset="0"/>
              </a:rPr>
              <a:t>Đọc câu chuyện và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Arial-Rounded"/>
                <a:ea typeface="Cambria" panose="02040503050406030204" pitchFamily="18" charset="0"/>
              </a:rPr>
              <a:t>trả lời câu hỏi</a:t>
            </a:r>
            <a:endParaRPr kumimoji="0" lang="en-US" sz="5400" b="1" i="0" u="none" strike="noStrike" kern="1200" cap="none" spc="0" normalizeH="0" baseline="0" noProof="0" dirty="0">
              <a:ln>
                <a:noFill/>
              </a:ln>
              <a:solidFill>
                <a:srgbClr val="FF0000"/>
              </a:solidFill>
              <a:effectLst/>
              <a:uLnTx/>
              <a:uFillTx/>
              <a:latin typeface="Arial-Rounded"/>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1524" y="-78830"/>
            <a:ext cx="12191999" cy="7368171"/>
          </a:xfrm>
          <a:prstGeom prst="rect">
            <a:avLst/>
          </a:prstGeom>
          <a:solidFill>
            <a:schemeClr val="bg1"/>
          </a:solidFill>
        </p:spPr>
        <p:txBody>
          <a:bodyPr wrap="square" rtlCol="0">
            <a:spAutoFit/>
          </a:bodyPr>
          <a:lstStyle/>
          <a:p>
            <a:pPr algn="ctr"/>
            <a:r>
              <a:rPr lang="en-US" sz="1970" b="1">
                <a:latin typeface="Times New Roman" pitchFamily="18" charset="0"/>
                <a:cs typeface="Times New Roman" pitchFamily="18" charset="0"/>
              </a:rPr>
              <a:t>MÔT LI SỮA</a:t>
            </a:r>
          </a:p>
          <a:p>
            <a:pPr indent="457200" algn="just"/>
            <a:r>
              <a:rPr lang="en-US" sz="1970">
                <a:latin typeface="Times New Roman" pitchFamily="18" charset="0"/>
                <a:cs typeface="Times New Roman" pitchFamily="18" charset="0"/>
              </a:rPr>
              <a:t>Một ngày mùa đông lạnh giá, có cậu bé nghèo tên là Ken – li gõ cửa hết nhà này đến nhà nọ để bán hàng, kiếm tiền trang trải học phí. Đúng lúc đói bụng mà trong túi không còn tiền, cậu quyết định tới ngôi nhà tiếp theo để hỏi xin một bữa ăn.</a:t>
            </a:r>
          </a:p>
          <a:p>
            <a:pPr indent="457200" algn="just"/>
            <a:r>
              <a:rPr lang="en-US" sz="1970">
                <a:latin typeface="Times New Roman" pitchFamily="18" charset="0"/>
                <a:cs typeface="Times New Roman" pitchFamily="18" charset="0"/>
              </a:rPr>
              <a:t>Tới nơi, cậu bé không dám mở lời khi thấy một cô bé ra mở cửa. Thay vì xin một bữa ăn, cậu bé hỏi xin một cốc nước.</a:t>
            </a:r>
          </a:p>
          <a:p>
            <a:pPr indent="457200" algn="just"/>
            <a:r>
              <a:rPr lang="en-US" sz="1970">
                <a:latin typeface="Times New Roman" pitchFamily="18" charset="0"/>
                <a:cs typeface="Times New Roman" pitchFamily="18" charset="0"/>
              </a:rPr>
              <a:t>Biết cậu bé đói bụng, cô bé nhanh chóng đem tới một li sữa. Cậu bé vui sướng cầm lấy, chậm rãi uống hết rồi nói: “Tớ nợ cậu bao nhiêu thế?”</a:t>
            </a:r>
          </a:p>
          <a:p>
            <a:pPr indent="457200" algn="just"/>
            <a:r>
              <a:rPr lang="en-US" sz="1970">
                <a:latin typeface="Times New Roman" pitchFamily="18" charset="0"/>
                <a:cs typeface="Times New Roman" pitchFamily="18" charset="0"/>
              </a:rPr>
              <a:t>Cô bé đáp: “Cậu không nợ bao nhiêu cả. Ai cũng có lúc khó khăn và cần được giúp đỡ. Mẹ dạy tớ không bao giờ nhận tiền khi làm một điều tốt.”</a:t>
            </a:r>
          </a:p>
          <a:p>
            <a:pPr indent="457200" algn="just"/>
            <a:r>
              <a:rPr lang="en-US" sz="1970">
                <a:latin typeface="Times New Roman" pitchFamily="18" charset="0"/>
                <a:cs typeface="Times New Roman" pitchFamily="18" charset="0"/>
              </a:rPr>
              <a:t>Cậu bé nói: “Vậy, tớ cảm ơn cậu rất nhiều!”.</a:t>
            </a:r>
          </a:p>
          <a:p>
            <a:pPr indent="457200" algn="just"/>
            <a:r>
              <a:rPr lang="en-US" sz="1970">
                <a:latin typeface="Times New Roman" pitchFamily="18" charset="0"/>
                <a:cs typeface="Times New Roman" pitchFamily="18" charset="0"/>
              </a:rPr>
              <a:t>Rời khỏi ngôi nhà, cậu bé không chỉ no bụng mà còn có thêm niềm tin vào cuộc sống, tự nhủ sẽ cố gắng học tập và không bao giờ bỏ cuộc.</a:t>
            </a:r>
          </a:p>
          <a:p>
            <a:pPr indent="457200" algn="just"/>
            <a:r>
              <a:rPr lang="en-US" sz="1970">
                <a:latin typeface="Times New Roman" pitchFamily="18" charset="0"/>
                <a:cs typeface="Times New Roman" pitchFamily="18" charset="0"/>
              </a:rPr>
              <a:t>Thật không ngờ, ít năm sau, cô bé tốt bung đó lại bị bệnh nặng. Các bác sĩ địa phương không thể chữa trị nên chuyển cô đến bệnh viện trên thành phố.</a:t>
            </a:r>
          </a:p>
          <a:p>
            <a:pPr indent="457200" algn="just"/>
            <a:r>
              <a:rPr lang="en-US" sz="1970">
                <a:latin typeface="Times New Roman" pitchFamily="18" charset="0"/>
                <a:cs typeface="Times New Roman" pitchFamily="18" charset="0"/>
              </a:rPr>
              <a:t>Được mời đến hội chẩn, bác sĩ Ha–uốt Ken-li bất ngờ khi nghe tên thị trấn nơi cô gái kia sinh sống. Bác sĩ lập tức đi thẳng đến phòng bệnh. Anh nhận ra ngay cô bé năm nào. Anh quay về phòng hội chẩn, quyết tâm dốc sức cứu sống cô gái.</a:t>
            </a:r>
          </a:p>
          <a:p>
            <a:pPr indent="457200" algn="just"/>
            <a:r>
              <a:rPr lang="en-US" sz="1970">
                <a:latin typeface="Times New Roman" pitchFamily="18" charset="0"/>
                <a:cs typeface="Times New Roman" pitchFamily="18" charset="0"/>
              </a:rPr>
              <a:t>Một thời gian trôi qua, cô gái đã khỏi bệnh. Đến lúc cô chuẩn bị xuất viện, bác sĩ Ken-li yêu cầu phòng hành chính gửi hóa đơn viện phí cho anh. Bác sĩ nhìn tờ giầy, viết vài dòng rồi mới gửi đi.</a:t>
            </a:r>
          </a:p>
          <a:p>
            <a:pPr indent="457200" algn="just"/>
            <a:r>
              <a:rPr lang="en-US" sz="1970">
                <a:latin typeface="Times New Roman" pitchFamily="18" charset="0"/>
                <a:cs typeface="Times New Roman" pitchFamily="18" charset="0"/>
              </a:rPr>
              <a:t>Cầm hóa đơn, cô gái không dám mở ra bởi cô biết sẽ phải dành cả phần đời còn lại để trả nợ. Thế nhưng, đến lúc nhìn xuống, cô vỡ òa vì lời nhắn của bác sĩ Ken-li:</a:t>
            </a:r>
          </a:p>
          <a:p>
            <a:pPr indent="457200" algn="just"/>
            <a:r>
              <a:rPr lang="en-US" sz="1970">
                <a:latin typeface="Times New Roman" pitchFamily="18" charset="0"/>
                <a:cs typeface="Times New Roman" pitchFamily="18" charset="0"/>
              </a:rPr>
              <a:t>“Đã được thanh toán đầy đủ bằng một li sữa.</a:t>
            </a:r>
          </a:p>
          <a:p>
            <a:pPr indent="457200" algn="just"/>
            <a:r>
              <a:rPr lang="en-US" sz="1970">
                <a:latin typeface="Times New Roman" pitchFamily="18" charset="0"/>
                <a:cs typeface="Times New Roman" pitchFamily="18" charset="0"/>
              </a:rPr>
              <a:t>Kí tên: Bác sĩ Ken-li”.</a:t>
            </a:r>
          </a:p>
        </p:txBody>
      </p:sp>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5" y="3608393"/>
            <a:ext cx="5977719" cy="1878013"/>
            <a:chOff x="3835025" y="3608393"/>
            <a:chExt cx="5977719" cy="1878013"/>
          </a:xfrm>
        </p:grpSpPr>
        <p:sp>
          <p:nvSpPr>
            <p:cNvPr id="6" name="Cloud Callout 5"/>
            <p:cNvSpPr/>
            <p:nvPr/>
          </p:nvSpPr>
          <p:spPr>
            <a:xfrm>
              <a:off x="3835025" y="3608393"/>
              <a:ext cx="5977719" cy="1878013"/>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54257" y="3991478"/>
              <a:ext cx="5458487" cy="1077218"/>
            </a:xfrm>
            <a:prstGeom prst="rect">
              <a:avLst/>
            </a:prstGeom>
            <a:noFill/>
          </p:spPr>
          <p:txBody>
            <a:bodyPr wrap="square" rtlCol="0">
              <a:spAutoFit/>
            </a:bodyPr>
            <a:lstStyle/>
            <a:p>
              <a:r>
                <a:rPr lang="en-US" sz="3200">
                  <a:solidFill>
                    <a:srgbClr val="C00000"/>
                  </a:solidFill>
                  <a:latin typeface="Times New Roman" pitchFamily="18" charset="0"/>
                  <a:cs typeface="Times New Roman" pitchFamily="18" charset="0"/>
                </a:rPr>
                <a:t>Cô bé nhanh chóng đem tới cho cậu bé nghèo một li sữa.</a:t>
              </a:r>
            </a:p>
          </p:txBody>
        </p:sp>
      </p:grpSp>
      <p:grpSp>
        <p:nvGrpSpPr>
          <p:cNvPr id="13" name="Group 1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grpSp>
          <p:nvGrpSpPr>
            <p:cNvPr id="3" name="Group 2"/>
            <p:cNvGrpSpPr/>
            <p:nvPr/>
          </p:nvGrpSpPr>
          <p:grpSpPr>
            <a:xfrm>
              <a:off x="1449100" y="477279"/>
              <a:ext cx="7001301" cy="2498544"/>
              <a:chOff x="1449100" y="477279"/>
              <a:chExt cx="7001301" cy="2498544"/>
            </a:xfrm>
          </p:grpSpPr>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70542" y="1156750"/>
                <a:ext cx="5653423"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Cô bé đã làm gì khi thấy cậu bé nghèo hỏi xin một cốc nước?</a:t>
                </a:r>
              </a:p>
            </p:txBody>
          </p:sp>
        </p:grpSp>
      </p:grpSp>
    </p:spTree>
    <p:extLst>
      <p:ext uri="{BB962C8B-B14F-4D97-AF65-F5344CB8AC3E}">
        <p14:creationId xmlns:p14="http://schemas.microsoft.com/office/powerpoint/2010/main" val="299790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3252</TotalTime>
  <Words>1061</Words>
  <Application>Microsoft Office PowerPoint</Application>
  <PresentationFormat>Widescreen</PresentationFormat>
  <Paragraphs>45</Paragraphs>
  <Slides>26</Slides>
  <Notes>0</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26</vt:i4>
      </vt:variant>
    </vt:vector>
  </HeadingPairs>
  <TitlesOfParts>
    <vt:vector size="48" baseType="lpstr">
      <vt:lpstr>Arial</vt:lpstr>
      <vt:lpstr>Arial-Rounded</vt:lpstr>
      <vt:lpstr>Book Antiqua</vt:lpstr>
      <vt:lpstr>Calibri</vt:lpstr>
      <vt:lpstr>Calibri Light</vt:lpstr>
      <vt:lpstr>Franklin Gothic Book</vt:lpstr>
      <vt:lpstr>Franklin Gothic Medium</vt:lpstr>
      <vt:lpstr>Gill Sans MT</vt:lpstr>
      <vt:lpstr>Goudy Old Style</vt:lpstr>
      <vt:lpstr>Times New Roman</vt:lpstr>
      <vt:lpstr>UTM Avo</vt:lpstr>
      <vt:lpstr>Custom Design</vt:lpstr>
      <vt:lpstr>Office Theme</vt:lpstr>
      <vt:lpstr>1_Custom Design</vt:lpstr>
      <vt:lpstr>ClassicFrameVTI</vt:lpstr>
      <vt:lpstr>3_Custom Design</vt:lpstr>
      <vt:lpstr>4_Custom Design</vt:lpstr>
      <vt:lpstr>6_Custom Design</vt:lpstr>
      <vt:lpstr>7_Custom Design</vt:lpstr>
      <vt:lpstr>8_Custom Design</vt:lpstr>
      <vt:lpstr>9_Custom Design</vt:lpstr>
      <vt:lpstr>10_Custom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98</cp:revision>
  <dcterms:created xsi:type="dcterms:W3CDTF">2023-06-09T11:13:51Z</dcterms:created>
  <dcterms:modified xsi:type="dcterms:W3CDTF">2024-11-17T14:34:44Z</dcterms:modified>
</cp:coreProperties>
</file>