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71" r:id="rId4"/>
    <p:sldId id="272" r:id="rId5"/>
    <p:sldId id="258" r:id="rId6"/>
    <p:sldId id="257" r:id="rId7"/>
    <p:sldId id="268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69" r:id="rId18"/>
  </p:sldIdLst>
  <p:sldSz cx="18288000" cy="10287000"/>
  <p:notesSz cx="6858000" cy="9144000"/>
  <p:embeddedFontLst>
    <p:embeddedFont>
      <p:font typeface="Atma Bold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9F71FA-D67C-46DF-A038-426266A113DA}">
          <p14:sldIdLst>
            <p14:sldId id="256"/>
            <p14:sldId id="261"/>
            <p14:sldId id="271"/>
            <p14:sldId id="272"/>
            <p14:sldId id="258"/>
            <p14:sldId id="257"/>
            <p14:sldId id="268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7AF"/>
    <a:srgbClr val="FFBFA1"/>
    <a:srgbClr val="E2895F"/>
    <a:srgbClr val="AFEBE1"/>
    <a:srgbClr val="FFCC66"/>
    <a:srgbClr val="F5AF4D"/>
    <a:srgbClr val="6E1F05"/>
    <a:srgbClr val="FFFFFF"/>
    <a:srgbClr val="348F9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10" Type="http://schemas.openxmlformats.org/officeDocument/2006/relationships/image" Target="../media/image15.sv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45.png"/><Relationship Id="rId5" Type="http://schemas.openxmlformats.org/officeDocument/2006/relationships/image" Target="../media/image4.sv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4.sv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4.sv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17.svg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sv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2.svg"/><Relationship Id="rId5" Type="http://schemas.openxmlformats.org/officeDocument/2006/relationships/image" Target="../media/image8.svg"/><Relationship Id="rId15" Type="http://schemas.openxmlformats.org/officeDocument/2006/relationships/image" Target="../media/image34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30.sv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6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41.png"/><Relationship Id="rId5" Type="http://schemas.openxmlformats.org/officeDocument/2006/relationships/image" Target="../media/image4.sv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197219">
            <a:off x="-770512" y="584986"/>
            <a:ext cx="2645352" cy="230476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14450" y="1315350"/>
            <a:ext cx="15093188" cy="7656299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541197" y="2409201"/>
            <a:ext cx="14636425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BUỔI HỌC NGÀY HÔM NAY!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04196" y="126515"/>
            <a:ext cx="2154515" cy="1982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16537">
            <a:off x="16398687" y="2427552"/>
            <a:ext cx="1901530" cy="1739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14957775" y="7626520"/>
            <a:ext cx="3054065" cy="26608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257300" y="8486081"/>
            <a:ext cx="1556085" cy="143159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783462">
            <a:off x="581286" y="7579067"/>
            <a:ext cx="1045660" cy="9567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689FBD-2309-BF86-FB45-28B13657E9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02" y="5224652"/>
            <a:ext cx="8407795" cy="4392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2A552A5-46DF-1728-FC88-229C2B4C4A15}"/>
              </a:ext>
            </a:extLst>
          </p:cNvPr>
          <p:cNvSpPr txBox="1"/>
          <p:nvPr/>
        </p:nvSpPr>
        <p:spPr>
          <a:xfrm>
            <a:off x="4576838" y="1552295"/>
            <a:ext cx="9501425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CÁCH NGẮT NGHỈ MỘT SỐ CÂU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FEE69-2D83-BBC1-6FAF-1D143E26B56E}"/>
              </a:ext>
            </a:extLst>
          </p:cNvPr>
          <p:cNvSpPr txBox="1"/>
          <p:nvPr/>
        </p:nvSpPr>
        <p:spPr>
          <a:xfrm>
            <a:off x="2569084" y="3549420"/>
            <a:ext cx="13010476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Thầy gọi A-ri-a vào lớp, / hỏi: / “Em cho thầy xem bức tranh em mới vẽ được không?// Các bạn nói là em vẽ đẹp lắm”.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CBD175-EA5A-7C1A-845A-B8F5627C70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464" y="6553945"/>
            <a:ext cx="5895900" cy="3080202"/>
          </a:xfrm>
          <a:prstGeom prst="rect">
            <a:avLst/>
          </a:prstGeom>
        </p:spPr>
      </p:pic>
      <p:pic>
        <p:nvPicPr>
          <p:cNvPr id="26" name="Picture 21">
            <a:extLst>
              <a:ext uri="{FF2B5EF4-FFF2-40B4-BE49-F238E27FC236}">
                <a16:creationId xmlns:a16="http://schemas.microsoft.com/office/drawing/2014/main" id="{6453BE08-0F49-3906-5CB6-CBE22587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660539" y="8822951"/>
            <a:ext cx="3534087" cy="18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EFEE69-2D83-BBC1-6FAF-1D143E26B56E}"/>
              </a:ext>
            </a:extLst>
          </p:cNvPr>
          <p:cNvSpPr txBox="1"/>
          <p:nvPr/>
        </p:nvSpPr>
        <p:spPr>
          <a:xfrm>
            <a:off x="3503343" y="1689364"/>
            <a:ext cx="11917072" cy="57063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Lưu ý:</a:t>
            </a:r>
          </a:p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Các em chú ý phát âm đúng các thanh vần.</a:t>
            </a:r>
          </a:p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Đọc đúng các tên nước ngoài.</a:t>
            </a:r>
          </a:p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Ngắt nghỉ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các câu văn sao cho phù hợp với mạch của bài.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01807482-3FCF-BB81-5893-357034CA06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067540">
            <a:off x="14173807" y="1149170"/>
            <a:ext cx="1546156" cy="1635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715DD7-98C2-8C11-335D-DB5EA3F034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" y="6405606"/>
            <a:ext cx="4848522" cy="3559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D027D4-C2DC-F9E4-70BF-02133E0662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912" y="549359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B5B3BC-45A9-8BCA-1325-1E302CF4D5D4}"/>
              </a:ext>
            </a:extLst>
          </p:cNvPr>
          <p:cNvSpPr txBox="1"/>
          <p:nvPr/>
        </p:nvSpPr>
        <p:spPr>
          <a:xfrm>
            <a:off x="612535" y="613837"/>
            <a:ext cx="6100033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vi-VN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Đọc </a:t>
            </a:r>
            <a:r>
              <a:rPr lang="vi-VN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</a:t>
            </a:r>
            <a:endParaRPr lang="en-US" sz="4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04A0DE37-BA9E-A60B-D8EA-258E421A1DCB}"/>
              </a:ext>
            </a:extLst>
          </p:cNvPr>
          <p:cNvSpPr/>
          <p:nvPr/>
        </p:nvSpPr>
        <p:spPr>
          <a:xfrm>
            <a:off x="1665043" y="1944631"/>
            <a:ext cx="4558869" cy="951159"/>
          </a:xfrm>
          <a:prstGeom prst="flowChartTerminator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>
                <a:solidFill>
                  <a:sysClr val="windowText" lastClr="000000"/>
                </a:solidFill>
              </a:rPr>
              <a:t>Làm việc nhóm</a:t>
            </a:r>
            <a:endParaRPr lang="en-US" sz="4500"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1396733" y="3288007"/>
            <a:ext cx="15663068" cy="500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nl-NL" sz="43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 trong giờ ra chơi, A-ri-a không tham gia cùng nhóm nào?</a:t>
            </a:r>
            <a:endParaRPr lang="en-US" sz="4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nl-NL" sz="43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chi tiết nào cho thấy A-ri-a rất rụt rè?</a:t>
            </a:r>
            <a:endParaRPr lang="en-US" sz="4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nl-NL" sz="43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 giáo đã giúp A-i-a tự tin bằng cách nào?</a:t>
            </a:r>
            <a:endParaRPr lang="en-US" sz="4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nl-NL" sz="43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vì sao Tét-su-ô chủ động đến rủ A-i-a cùng chơi?</a:t>
            </a:r>
            <a:endParaRPr lang="en-US" sz="4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D9817-7168-B5AF-0837-753AC6E3AF36}"/>
              </a:ext>
            </a:extLst>
          </p:cNvPr>
          <p:cNvSpPr/>
          <p:nvPr/>
        </p:nvSpPr>
        <p:spPr>
          <a:xfrm>
            <a:off x="1735808" y="748783"/>
            <a:ext cx="15011400" cy="1954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2244798" y="724686"/>
            <a:ext cx="14300467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 trong giờ ra chơi, A-ri-a không tham gia cùng nhóm nào?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4E52CA-939D-9547-DE93-8029316FDF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>
            <a:off x="-134960" y="6436779"/>
            <a:ext cx="2314249" cy="28186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A5A3B8-BE76-4EC0-F786-2E7333B93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 flipH="1">
            <a:off x="16001999" y="6161210"/>
            <a:ext cx="2436955" cy="30804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DC769C-3721-3E66-BEF0-C61F3E50B4E7}"/>
              </a:ext>
            </a:extLst>
          </p:cNvPr>
          <p:cNvSpPr txBox="1"/>
          <p:nvPr/>
        </p:nvSpPr>
        <p:spPr>
          <a:xfrm>
            <a:off x="7855502" y="3953541"/>
            <a:ext cx="8099066" cy="3407883"/>
          </a:xfrm>
          <a:prstGeom prst="wedgeRoundRectCallout">
            <a:avLst>
              <a:gd name="adj1" fmla="val -69757"/>
              <a:gd name="adj2" fmla="val -138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A-i-a là học sinh mới, chưa quen ai nên bạn không tham gia nhóm nào.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0CB3C8-16B5-D226-EECA-BED0A47597C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/>
          <a:stretch/>
        </p:blipFill>
        <p:spPr>
          <a:xfrm>
            <a:off x="2432297" y="3013337"/>
            <a:ext cx="5379908" cy="62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D9817-7168-B5AF-0837-753AC6E3AF36}"/>
              </a:ext>
            </a:extLst>
          </p:cNvPr>
          <p:cNvSpPr/>
          <p:nvPr/>
        </p:nvSpPr>
        <p:spPr>
          <a:xfrm>
            <a:off x="1735808" y="748783"/>
            <a:ext cx="15011400" cy="1954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3037578" y="1142615"/>
            <a:ext cx="12964422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chi tiết nào cho thấy A-ri-a rất rụt rè?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4E52CA-939D-9547-DE93-8029316FDF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>
            <a:off x="-134960" y="6436779"/>
            <a:ext cx="2314249" cy="28186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A5A3B8-BE76-4EC0-F786-2E7333B93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 flipH="1">
            <a:off x="16001999" y="6161210"/>
            <a:ext cx="2436955" cy="30804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DC769C-3721-3E66-BEF0-C61F3E50B4E7}"/>
              </a:ext>
            </a:extLst>
          </p:cNvPr>
          <p:cNvSpPr txBox="1"/>
          <p:nvPr/>
        </p:nvSpPr>
        <p:spPr>
          <a:xfrm>
            <a:off x="2179289" y="3373499"/>
            <a:ext cx="9442328" cy="5208990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dám chủ động làm quen với các bạn.</a:t>
            </a: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nhỏ khi được thầy khích lệ.</a:t>
            </a: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ỏ ra lúng túng khi bị các bạn khác chê chậm.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DDD425-35C9-65BB-096F-F199DC9074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366" y="2703614"/>
            <a:ext cx="6628917" cy="66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4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D9817-7168-B5AF-0837-753AC6E3AF36}"/>
              </a:ext>
            </a:extLst>
          </p:cNvPr>
          <p:cNvSpPr/>
          <p:nvPr/>
        </p:nvSpPr>
        <p:spPr>
          <a:xfrm>
            <a:off x="1735808" y="748783"/>
            <a:ext cx="15011400" cy="1954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3023504" y="1224844"/>
            <a:ext cx="12964422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 giáo đã giúp A-i-a tự tin bằng cách nào?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A5A3B8-BE76-4EC0-F786-2E7333B93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 flipH="1">
            <a:off x="16001999" y="6161210"/>
            <a:ext cx="2436955" cy="30804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DC769C-3721-3E66-BEF0-C61F3E50B4E7}"/>
              </a:ext>
            </a:extLst>
          </p:cNvPr>
          <p:cNvSpPr txBox="1"/>
          <p:nvPr/>
        </p:nvSpPr>
        <p:spPr>
          <a:xfrm>
            <a:off x="8484137" y="3482380"/>
            <a:ext cx="7494697" cy="5183342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 muốn xem tranh do A-i-a vẽ.</a:t>
            </a: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Treo các bức tranh đó lên hành lang để các bạn cùng ngắm.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B0E236-F37F-C08D-8C98-2968BEF3C78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755"/>
          <a:stretch/>
        </p:blipFill>
        <p:spPr>
          <a:xfrm>
            <a:off x="1075491" y="3029506"/>
            <a:ext cx="7156028" cy="4963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4E52CA-939D-9547-DE93-8029316FDF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>
            <a:off x="-134960" y="6436779"/>
            <a:ext cx="2314249" cy="281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D9817-7168-B5AF-0837-753AC6E3AF36}"/>
              </a:ext>
            </a:extLst>
          </p:cNvPr>
          <p:cNvSpPr/>
          <p:nvPr/>
        </p:nvSpPr>
        <p:spPr>
          <a:xfrm>
            <a:off x="1735808" y="748783"/>
            <a:ext cx="15011400" cy="1954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2337189" y="684911"/>
            <a:ext cx="13808637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Theo em, vì sao Tét-su-ô chủ động đến rủ A-i-a cùng chơi?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A5A3B8-BE76-4EC0-F786-2E7333B93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 flipH="1">
            <a:off x="15889099" y="6742090"/>
            <a:ext cx="2436955" cy="3080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4E52CA-939D-9547-DE93-8029316FDF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>
            <a:off x="-222071" y="7078970"/>
            <a:ext cx="2314249" cy="28186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1DD603-827E-F76F-7814-319F41B4E58E}"/>
              </a:ext>
            </a:extLst>
          </p:cNvPr>
          <p:cNvSpPr txBox="1"/>
          <p:nvPr/>
        </p:nvSpPr>
        <p:spPr>
          <a:xfrm>
            <a:off x="2770168" y="4877773"/>
            <a:ext cx="12489274" cy="1002710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Vì A-i-a đã tập luyện và đã chạy nhanh hơn.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578A6C-1D14-02A0-448F-2D50431F198D}"/>
              </a:ext>
            </a:extLst>
          </p:cNvPr>
          <p:cNvSpPr txBox="1"/>
          <p:nvPr/>
        </p:nvSpPr>
        <p:spPr>
          <a:xfrm>
            <a:off x="2734324" y="6695237"/>
            <a:ext cx="14039876" cy="1002710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Vì Tét-su-ô đã hiểu và quý mến người bạn mới hơn.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DC769C-3721-3E66-BEF0-C61F3E50B4E7}"/>
              </a:ext>
            </a:extLst>
          </p:cNvPr>
          <p:cNvSpPr txBox="1"/>
          <p:nvPr/>
        </p:nvSpPr>
        <p:spPr>
          <a:xfrm>
            <a:off x="2770168" y="3236139"/>
            <a:ext cx="10771026" cy="1002710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Vì thầy giáo yêu cầu bạn ấy làm thế.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916171-1794-D963-1BF8-00B8B48DFF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767" y="3297300"/>
            <a:ext cx="1774861" cy="15284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CD823B-E290-DB14-95CD-9176978877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767" y="4886958"/>
            <a:ext cx="1774861" cy="15284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804B3E-4DFD-9E9E-38C6-030E53D82C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767" y="6519407"/>
            <a:ext cx="1774861" cy="152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69" b="70023"/>
          <a:stretch>
            <a:fillRect/>
          </a:stretch>
        </p:blipFill>
        <p:spPr>
          <a:xfrm>
            <a:off x="0" y="0"/>
            <a:ext cx="18288000" cy="31682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11756" y="1315350"/>
            <a:ext cx="15093188" cy="7656299"/>
            <a:chOff x="0" y="0"/>
            <a:chExt cx="11734158" cy="595236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032664" y="3168226"/>
            <a:ext cx="12801600" cy="2839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500" b="1" u="none"/>
              <a:t>CẢM ƠN CÁC EM ĐÃ CHÚ Ý LẮNG NGHE BÀI GIẢNG!</a:t>
            </a:r>
            <a:endParaRPr lang="en-US" sz="6500" b="1" u="none"/>
          </a:p>
        </p:txBody>
      </p:sp>
      <p:sp>
        <p:nvSpPr>
          <p:cNvPr id="27" name="TextBox 27"/>
          <p:cNvSpPr txBox="1"/>
          <p:nvPr/>
        </p:nvSpPr>
        <p:spPr>
          <a:xfrm>
            <a:off x="8045591" y="5372641"/>
            <a:ext cx="808947" cy="774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593"/>
              </a:lnSpc>
              <a:spcBef>
                <a:spcPct val="0"/>
              </a:spcBef>
            </a:pPr>
            <a:r>
              <a:rPr lang="en-US" sz="4199" u="none" spc="209">
                <a:solidFill>
                  <a:srgbClr val="FFFFFF"/>
                </a:solidFill>
                <a:latin typeface="Atma Bold"/>
              </a:rPr>
              <a:t>2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9F3E424-1C9B-C8CF-EB98-692E67E4B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90" y="897065"/>
            <a:ext cx="2971800" cy="26817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6BA997-E7D2-E826-2710-24C4B60CC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4706" y="486455"/>
            <a:ext cx="2971800" cy="26817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14FC54-6CA6-DBFA-C4D0-4875A9F25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392" y="6513794"/>
            <a:ext cx="3285842" cy="3025844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id="{F14E076D-2CA7-2011-7360-C253CF4D9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563617" y="5424838"/>
            <a:ext cx="332176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0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60539" y="8822951"/>
            <a:ext cx="3534087" cy="184656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93374" y="8822951"/>
            <a:ext cx="3534087" cy="184656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62CDB8-306E-2499-18C6-E63A112C4BDF}"/>
              </a:ext>
            </a:extLst>
          </p:cNvPr>
          <p:cNvSpPr txBox="1"/>
          <p:nvPr/>
        </p:nvSpPr>
        <p:spPr>
          <a:xfrm>
            <a:off x="1518976" y="666662"/>
            <a:ext cx="4216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ED7053AB-B528-D1A1-6BA8-753CAA695E5C}"/>
              </a:ext>
            </a:extLst>
          </p:cNvPr>
          <p:cNvSpPr/>
          <p:nvPr/>
        </p:nvSpPr>
        <p:spPr>
          <a:xfrm>
            <a:off x="9665501" y="2885838"/>
            <a:ext cx="7168768" cy="3581400"/>
          </a:xfrm>
          <a:prstGeom prst="wedgeEllipseCallout">
            <a:avLst>
              <a:gd name="adj1" fmla="val -53220"/>
              <a:gd name="adj2" fmla="val 50314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7AD2B12-DA14-E221-8EE4-AF4B0746631B}"/>
              </a:ext>
            </a:extLst>
          </p:cNvPr>
          <p:cNvSpPr/>
          <p:nvPr/>
        </p:nvSpPr>
        <p:spPr>
          <a:xfrm>
            <a:off x="2100888" y="3001228"/>
            <a:ext cx="6712166" cy="36526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FFE880-55D0-2BC5-9338-966B36DD47E4}"/>
              </a:ext>
            </a:extLst>
          </p:cNvPr>
          <p:cNvSpPr txBox="1"/>
          <p:nvPr/>
        </p:nvSpPr>
        <p:spPr>
          <a:xfrm>
            <a:off x="2677901" y="3208892"/>
            <a:ext cx="5885776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nêu những điều học được từ bài </a:t>
            </a:r>
            <a:r>
              <a:rPr lang="nl-NL" sz="45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Lễ chào cờ đặc biệt</a:t>
            </a: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457E6FF-3D11-E8DF-6647-3F50F03D04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655206">
            <a:off x="1819523" y="2349743"/>
            <a:ext cx="1219200" cy="1219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63C76EE-032F-490A-79B2-1E533AB4E5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477450">
            <a:off x="7874538" y="5898890"/>
            <a:ext cx="1219200" cy="1219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011E08F-5300-EAB8-69EB-ADB6B981CDF3}"/>
              </a:ext>
            </a:extLst>
          </p:cNvPr>
          <p:cNvSpPr txBox="1"/>
          <p:nvPr/>
        </p:nvSpPr>
        <p:spPr>
          <a:xfrm>
            <a:off x="10200249" y="3655810"/>
            <a:ext cx="6311362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“Khẳng định chủ quyền biển đảo Việt Nam”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 animBg="1"/>
      <p:bldP spid="27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60539" y="8822951"/>
            <a:ext cx="3534087" cy="184656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93374" y="8822951"/>
            <a:ext cx="3534087" cy="184656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62CDB8-306E-2499-18C6-E63A112C4BDF}"/>
              </a:ext>
            </a:extLst>
          </p:cNvPr>
          <p:cNvSpPr txBox="1"/>
          <p:nvPr/>
        </p:nvSpPr>
        <p:spPr>
          <a:xfrm>
            <a:off x="1518976" y="666662"/>
            <a:ext cx="4216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11E08F-5300-EAB8-69EB-ADB6B981CDF3}"/>
              </a:ext>
            </a:extLst>
          </p:cNvPr>
          <p:cNvSpPr txBox="1"/>
          <p:nvPr/>
        </p:nvSpPr>
        <p:spPr>
          <a:xfrm>
            <a:off x="9848514" y="1754718"/>
            <a:ext cx="4553286" cy="11093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Quan sát tranh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A2E244-088F-BA7C-88EB-4B3CF5357C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0539" y="1702102"/>
            <a:ext cx="5704661" cy="3814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24E77E-4AB9-759B-57EE-99BA7F6285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4358" y="3525534"/>
            <a:ext cx="7529006" cy="52448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36ADC8-3E3E-4C92-74F2-CE9C509345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38595" y="1283433"/>
            <a:ext cx="750167" cy="7501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6D524A-30F1-ED69-DE3E-128A1BFF65A8}"/>
              </a:ext>
            </a:extLst>
          </p:cNvPr>
          <p:cNvSpPr/>
          <p:nvPr/>
        </p:nvSpPr>
        <p:spPr>
          <a:xfrm>
            <a:off x="2223506" y="5960270"/>
            <a:ext cx="6602177" cy="2830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4A7372-71A8-4772-4BB2-80BDE3B7B7A7}"/>
              </a:ext>
            </a:extLst>
          </p:cNvPr>
          <p:cNvSpPr txBox="1"/>
          <p:nvPr/>
        </p:nvSpPr>
        <p:spPr>
          <a:xfrm>
            <a:off x="2387425" y="5836645"/>
            <a:ext cx="6274337" cy="27482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các hình ảnh minh họa, thầy giáo và các bạn học sinh đang làm gì?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0DAA99-17D9-3C1E-E9C4-F59F730467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844615">
            <a:off x="1396528" y="525558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7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  <p:bldP spid="1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60539" y="8822951"/>
            <a:ext cx="3534087" cy="184656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93374" y="8822951"/>
            <a:ext cx="3534087" cy="184656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62CDB8-306E-2499-18C6-E63A112C4BDF}"/>
              </a:ext>
            </a:extLst>
          </p:cNvPr>
          <p:cNvSpPr txBox="1"/>
          <p:nvPr/>
        </p:nvSpPr>
        <p:spPr>
          <a:xfrm>
            <a:off x="1518976" y="666662"/>
            <a:ext cx="4216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A2E244-088F-BA7C-88EB-4B3CF5357C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1626" y="2995927"/>
            <a:ext cx="5704661" cy="3814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24E77E-4AB9-759B-57EE-99BA7F6285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6456" y="1688469"/>
            <a:ext cx="7529006" cy="5244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466C79-ADC3-3626-9AD1-424225253785}"/>
              </a:ext>
            </a:extLst>
          </p:cNvPr>
          <p:cNvSpPr txBox="1"/>
          <p:nvPr/>
        </p:nvSpPr>
        <p:spPr>
          <a:xfrm>
            <a:off x="1022165" y="6714614"/>
            <a:ext cx="730563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Thầy giáo khuyên bạn nữ </a:t>
            </a:r>
          </a:p>
          <a:p>
            <a:pPr algn="ctr">
              <a:lnSpc>
                <a:spcPct val="150000"/>
              </a:lnSpc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vào chơi cùng các bạn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A552A5-46DF-1728-FC88-229C2B4C4A15}"/>
              </a:ext>
            </a:extLst>
          </p:cNvPr>
          <p:cNvSpPr txBox="1"/>
          <p:nvPr/>
        </p:nvSpPr>
        <p:spPr>
          <a:xfrm>
            <a:off x="9239626" y="6871198"/>
            <a:ext cx="730563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Các thầy trò đang treo tranh ở hành lang lớp học</a:t>
            </a:r>
          </a:p>
        </p:txBody>
      </p:sp>
    </p:spTree>
    <p:extLst>
      <p:ext uri="{BB962C8B-B14F-4D97-AF65-F5344CB8AC3E}">
        <p14:creationId xmlns:p14="http://schemas.microsoft.com/office/powerpoint/2010/main" val="42924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669"/>
          <a:stretch>
            <a:fillRect/>
          </a:stretch>
        </p:blipFill>
        <p:spPr>
          <a:xfrm>
            <a:off x="8717831" y="0"/>
            <a:ext cx="9570169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901591" y="1167003"/>
            <a:ext cx="12344400" cy="8229600"/>
            <a:chOff x="0" y="0"/>
            <a:chExt cx="9597121" cy="6398080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9574260" cy="6370140"/>
            </a:xfrm>
            <a:custGeom>
              <a:avLst/>
              <a:gdLst/>
              <a:ahLst/>
              <a:cxnLst/>
              <a:rect l="l" t="t" r="r" b="b"/>
              <a:pathLst>
                <a:path w="9574260" h="6370140">
                  <a:moveTo>
                    <a:pt x="9574260" y="6370140"/>
                  </a:moveTo>
                  <a:lnTo>
                    <a:pt x="0" y="6362520"/>
                  </a:lnTo>
                  <a:lnTo>
                    <a:pt x="0" y="2222558"/>
                  </a:lnTo>
                  <a:lnTo>
                    <a:pt x="17780" y="19050"/>
                  </a:lnTo>
                  <a:lnTo>
                    <a:pt x="4772543" y="0"/>
                  </a:lnTo>
                  <a:lnTo>
                    <a:pt x="955521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9603471" cy="6396810"/>
            </a:xfrm>
            <a:custGeom>
              <a:avLst/>
              <a:gdLst/>
              <a:ahLst/>
              <a:cxnLst/>
              <a:rect l="l" t="t" r="r" b="b"/>
              <a:pathLst>
                <a:path w="9603471" h="6396810">
                  <a:moveTo>
                    <a:pt x="9569180" y="21590"/>
                  </a:moveTo>
                  <a:cubicBezTo>
                    <a:pt x="9570451" y="34290"/>
                    <a:pt x="9570451" y="44450"/>
                    <a:pt x="9571721" y="54610"/>
                  </a:cubicBezTo>
                  <a:cubicBezTo>
                    <a:pt x="9574261" y="161369"/>
                    <a:pt x="9575530" y="301889"/>
                    <a:pt x="9578071" y="437391"/>
                  </a:cubicBezTo>
                  <a:cubicBezTo>
                    <a:pt x="9578071" y="633117"/>
                    <a:pt x="9590771" y="4492418"/>
                    <a:pt x="9597121" y="4688143"/>
                  </a:cubicBezTo>
                  <a:cubicBezTo>
                    <a:pt x="9603471" y="4984241"/>
                    <a:pt x="9599661" y="5285356"/>
                    <a:pt x="9599661" y="5581454"/>
                  </a:cubicBezTo>
                  <a:cubicBezTo>
                    <a:pt x="9599661" y="5842421"/>
                    <a:pt x="9600930" y="6083313"/>
                    <a:pt x="9602201" y="6335850"/>
                  </a:cubicBezTo>
                  <a:cubicBezTo>
                    <a:pt x="9602201" y="6357440"/>
                    <a:pt x="9602201" y="6371410"/>
                    <a:pt x="9602201" y="6395540"/>
                  </a:cubicBezTo>
                  <a:cubicBezTo>
                    <a:pt x="9579340" y="6395540"/>
                    <a:pt x="9559021" y="6396810"/>
                    <a:pt x="9513113" y="6395540"/>
                  </a:cubicBezTo>
                  <a:cubicBezTo>
                    <a:pt x="9023894" y="6390460"/>
                    <a:pt x="8527149" y="6396810"/>
                    <a:pt x="8037931" y="6391730"/>
                  </a:cubicBezTo>
                  <a:cubicBezTo>
                    <a:pt x="7744401" y="6387921"/>
                    <a:pt x="7458396" y="6390460"/>
                    <a:pt x="7164865" y="6387921"/>
                  </a:cubicBezTo>
                  <a:cubicBezTo>
                    <a:pt x="7029390" y="6386650"/>
                    <a:pt x="6893913" y="6385380"/>
                    <a:pt x="6758438" y="6384110"/>
                  </a:cubicBezTo>
                  <a:cubicBezTo>
                    <a:pt x="6675647" y="6384110"/>
                    <a:pt x="6600383" y="6385380"/>
                    <a:pt x="6517592" y="6385380"/>
                  </a:cubicBezTo>
                  <a:cubicBezTo>
                    <a:pt x="6306852" y="6384110"/>
                    <a:pt x="5727317" y="6385380"/>
                    <a:pt x="5516577" y="6384110"/>
                  </a:cubicBezTo>
                  <a:cubicBezTo>
                    <a:pt x="5366048" y="6382840"/>
                    <a:pt x="2355475" y="6391730"/>
                    <a:pt x="2204946" y="6390460"/>
                  </a:cubicBezTo>
                  <a:cubicBezTo>
                    <a:pt x="2167314" y="6390460"/>
                    <a:pt x="2122156" y="6391730"/>
                    <a:pt x="2084523" y="6391730"/>
                  </a:cubicBezTo>
                  <a:cubicBezTo>
                    <a:pt x="1994206" y="6391730"/>
                    <a:pt x="1911415" y="6393000"/>
                    <a:pt x="1821098" y="6393000"/>
                  </a:cubicBezTo>
                  <a:cubicBezTo>
                    <a:pt x="1595305" y="6393000"/>
                    <a:pt x="1377039" y="6391730"/>
                    <a:pt x="1151246" y="6390460"/>
                  </a:cubicBezTo>
                  <a:cubicBezTo>
                    <a:pt x="1015770" y="6389190"/>
                    <a:pt x="880294" y="6387921"/>
                    <a:pt x="752345" y="6386650"/>
                  </a:cubicBezTo>
                  <a:cubicBezTo>
                    <a:pt x="511499" y="6385380"/>
                    <a:pt x="270653" y="6384110"/>
                    <a:pt x="48260" y="6384110"/>
                  </a:cubicBezTo>
                  <a:cubicBezTo>
                    <a:pt x="38100" y="6384110"/>
                    <a:pt x="29210" y="6384110"/>
                    <a:pt x="19050" y="6382840"/>
                  </a:cubicBezTo>
                  <a:cubicBezTo>
                    <a:pt x="10160" y="6381571"/>
                    <a:pt x="5080" y="6375221"/>
                    <a:pt x="7620" y="6366330"/>
                  </a:cubicBezTo>
                  <a:cubicBezTo>
                    <a:pt x="16510" y="6334243"/>
                    <a:pt x="12700" y="6208778"/>
                    <a:pt x="11430" y="6078295"/>
                  </a:cubicBezTo>
                  <a:cubicBezTo>
                    <a:pt x="10160" y="5812309"/>
                    <a:pt x="6350" y="5551342"/>
                    <a:pt x="7620" y="5285356"/>
                  </a:cubicBezTo>
                  <a:cubicBezTo>
                    <a:pt x="5080" y="4954129"/>
                    <a:pt x="0" y="853935"/>
                    <a:pt x="7620" y="517689"/>
                  </a:cubicBezTo>
                  <a:cubicBezTo>
                    <a:pt x="8890" y="452447"/>
                    <a:pt x="7620" y="382187"/>
                    <a:pt x="8890" y="316945"/>
                  </a:cubicBezTo>
                  <a:cubicBezTo>
                    <a:pt x="10160" y="211555"/>
                    <a:pt x="12700" y="9612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2492" y="30480"/>
                    <a:pt x="202915" y="29210"/>
                  </a:cubicBezTo>
                  <a:cubicBezTo>
                    <a:pt x="406129" y="25400"/>
                    <a:pt x="609343" y="22860"/>
                    <a:pt x="820083" y="20320"/>
                  </a:cubicBezTo>
                  <a:cubicBezTo>
                    <a:pt x="963085" y="17780"/>
                    <a:pt x="1106087" y="16510"/>
                    <a:pt x="1241563" y="13970"/>
                  </a:cubicBezTo>
                  <a:cubicBezTo>
                    <a:pt x="1377039" y="11430"/>
                    <a:pt x="1520041" y="8890"/>
                    <a:pt x="1655517" y="8890"/>
                  </a:cubicBezTo>
                  <a:cubicBezTo>
                    <a:pt x="1806045" y="7620"/>
                    <a:pt x="1956574" y="10160"/>
                    <a:pt x="2107103" y="8890"/>
                  </a:cubicBezTo>
                  <a:cubicBezTo>
                    <a:pt x="2295264" y="8890"/>
                    <a:pt x="5704738" y="6350"/>
                    <a:pt x="5892898" y="5080"/>
                  </a:cubicBezTo>
                  <a:cubicBezTo>
                    <a:pt x="6073533" y="3810"/>
                    <a:pt x="6254167" y="2540"/>
                    <a:pt x="6442328" y="2540"/>
                  </a:cubicBezTo>
                  <a:cubicBezTo>
                    <a:pt x="6750912" y="1270"/>
                    <a:pt x="7051969" y="0"/>
                    <a:pt x="7360552" y="0"/>
                  </a:cubicBezTo>
                  <a:cubicBezTo>
                    <a:pt x="7488502" y="0"/>
                    <a:pt x="7623978" y="2540"/>
                    <a:pt x="7751927" y="2540"/>
                  </a:cubicBezTo>
                  <a:cubicBezTo>
                    <a:pt x="8105670" y="3810"/>
                    <a:pt x="8466938" y="5080"/>
                    <a:pt x="8820680" y="7620"/>
                  </a:cubicBezTo>
                  <a:cubicBezTo>
                    <a:pt x="9008842" y="8890"/>
                    <a:pt x="9197002" y="12700"/>
                    <a:pt x="9385163" y="16510"/>
                  </a:cubicBezTo>
                  <a:cubicBezTo>
                    <a:pt x="9430321" y="16510"/>
                    <a:pt x="9475480" y="16510"/>
                    <a:pt x="9513113" y="16510"/>
                  </a:cubicBezTo>
                  <a:cubicBezTo>
                    <a:pt x="9550130" y="17780"/>
                    <a:pt x="9559021" y="20320"/>
                    <a:pt x="9569180" y="21590"/>
                  </a:cubicBezTo>
                  <a:close/>
                  <a:moveTo>
                    <a:pt x="9579341" y="6379030"/>
                  </a:moveTo>
                  <a:cubicBezTo>
                    <a:pt x="9580611" y="6362521"/>
                    <a:pt x="9581880" y="6349821"/>
                    <a:pt x="9581880" y="6337121"/>
                  </a:cubicBezTo>
                  <a:cubicBezTo>
                    <a:pt x="9580611" y="6058221"/>
                    <a:pt x="9579341" y="5792235"/>
                    <a:pt x="9579341" y="5506175"/>
                  </a:cubicBezTo>
                  <a:cubicBezTo>
                    <a:pt x="9579341" y="5375691"/>
                    <a:pt x="9581880" y="5245208"/>
                    <a:pt x="9580611" y="5114724"/>
                  </a:cubicBezTo>
                  <a:cubicBezTo>
                    <a:pt x="9580611" y="4994278"/>
                    <a:pt x="9579341" y="4868813"/>
                    <a:pt x="9578071" y="4748367"/>
                  </a:cubicBezTo>
                  <a:cubicBezTo>
                    <a:pt x="9572991" y="4562678"/>
                    <a:pt x="9561561" y="718433"/>
                    <a:pt x="9561561" y="532745"/>
                  </a:cubicBezTo>
                  <a:cubicBezTo>
                    <a:pt x="9559021" y="377168"/>
                    <a:pt x="9556480" y="216573"/>
                    <a:pt x="9553941" y="63500"/>
                  </a:cubicBezTo>
                  <a:cubicBezTo>
                    <a:pt x="9552671" y="44450"/>
                    <a:pt x="9551401" y="43180"/>
                    <a:pt x="9490533" y="41910"/>
                  </a:cubicBezTo>
                  <a:cubicBezTo>
                    <a:pt x="9467954" y="41910"/>
                    <a:pt x="9452901" y="41910"/>
                    <a:pt x="9430322" y="40640"/>
                  </a:cubicBezTo>
                  <a:cubicBezTo>
                    <a:pt x="9242161" y="36830"/>
                    <a:pt x="9046474" y="31750"/>
                    <a:pt x="8858313" y="30480"/>
                  </a:cubicBezTo>
                  <a:cubicBezTo>
                    <a:pt x="8399201" y="26670"/>
                    <a:pt x="7932562" y="25400"/>
                    <a:pt x="7473449" y="22860"/>
                  </a:cubicBezTo>
                  <a:cubicBezTo>
                    <a:pt x="7405712" y="22860"/>
                    <a:pt x="7330447" y="22860"/>
                    <a:pt x="7262710" y="22860"/>
                  </a:cubicBezTo>
                  <a:cubicBezTo>
                    <a:pt x="7149813" y="22860"/>
                    <a:pt x="7036916" y="22860"/>
                    <a:pt x="6931546" y="22860"/>
                  </a:cubicBezTo>
                  <a:cubicBezTo>
                    <a:pt x="6690700" y="22860"/>
                    <a:pt x="6449855" y="22860"/>
                    <a:pt x="6216535" y="24130"/>
                  </a:cubicBezTo>
                  <a:cubicBezTo>
                    <a:pt x="6013321" y="25400"/>
                    <a:pt x="2588794" y="29210"/>
                    <a:pt x="2385581" y="29210"/>
                  </a:cubicBezTo>
                  <a:cubicBezTo>
                    <a:pt x="2054418" y="29210"/>
                    <a:pt x="1723255" y="26670"/>
                    <a:pt x="1392092" y="33020"/>
                  </a:cubicBezTo>
                  <a:cubicBezTo>
                    <a:pt x="1218984" y="36830"/>
                    <a:pt x="1053402" y="36830"/>
                    <a:pt x="887821" y="38100"/>
                  </a:cubicBezTo>
                  <a:cubicBezTo>
                    <a:pt x="601816" y="41910"/>
                    <a:pt x="315812" y="45720"/>
                    <a:pt x="49530" y="50800"/>
                  </a:cubicBezTo>
                  <a:cubicBezTo>
                    <a:pt x="36830" y="50800"/>
                    <a:pt x="34290" y="53340"/>
                    <a:pt x="33020" y="81071"/>
                  </a:cubicBezTo>
                  <a:cubicBezTo>
                    <a:pt x="31750" y="171406"/>
                    <a:pt x="31750" y="261741"/>
                    <a:pt x="30480" y="352075"/>
                  </a:cubicBezTo>
                  <a:cubicBezTo>
                    <a:pt x="29210" y="502633"/>
                    <a:pt x="26670" y="648173"/>
                    <a:pt x="25400" y="798730"/>
                  </a:cubicBezTo>
                  <a:cubicBezTo>
                    <a:pt x="20320" y="959326"/>
                    <a:pt x="26670" y="4883869"/>
                    <a:pt x="29210" y="5044464"/>
                  </a:cubicBezTo>
                  <a:cubicBezTo>
                    <a:pt x="29210" y="5215096"/>
                    <a:pt x="29210" y="5390747"/>
                    <a:pt x="30480" y="5561380"/>
                  </a:cubicBezTo>
                  <a:cubicBezTo>
                    <a:pt x="30480" y="5686844"/>
                    <a:pt x="33020" y="5812309"/>
                    <a:pt x="33020" y="5937774"/>
                  </a:cubicBezTo>
                  <a:cubicBezTo>
                    <a:pt x="33020" y="6073276"/>
                    <a:pt x="33020" y="6208778"/>
                    <a:pt x="31750" y="6337121"/>
                  </a:cubicBezTo>
                  <a:cubicBezTo>
                    <a:pt x="31750" y="6340930"/>
                    <a:pt x="31750" y="6343471"/>
                    <a:pt x="31750" y="6347280"/>
                  </a:cubicBezTo>
                  <a:cubicBezTo>
                    <a:pt x="31750" y="6357440"/>
                    <a:pt x="35560" y="6361250"/>
                    <a:pt x="44450" y="6361250"/>
                  </a:cubicBezTo>
                  <a:cubicBezTo>
                    <a:pt x="97545" y="6361250"/>
                    <a:pt x="202915" y="6362521"/>
                    <a:pt x="300759" y="6362521"/>
                  </a:cubicBezTo>
                  <a:cubicBezTo>
                    <a:pt x="443761" y="6362521"/>
                    <a:pt x="594290" y="6359980"/>
                    <a:pt x="737292" y="6362521"/>
                  </a:cubicBezTo>
                  <a:cubicBezTo>
                    <a:pt x="970611" y="6366330"/>
                    <a:pt x="1203931" y="6368871"/>
                    <a:pt x="1437250" y="6367600"/>
                  </a:cubicBezTo>
                  <a:cubicBezTo>
                    <a:pt x="1587779" y="6366330"/>
                    <a:pt x="1730781" y="6368871"/>
                    <a:pt x="1881310" y="6368871"/>
                  </a:cubicBezTo>
                  <a:cubicBezTo>
                    <a:pt x="2099576" y="6368871"/>
                    <a:pt x="2317843" y="6367600"/>
                    <a:pt x="2536109" y="6368871"/>
                  </a:cubicBezTo>
                  <a:cubicBezTo>
                    <a:pt x="2859746" y="6370140"/>
                    <a:pt x="6412222" y="6359980"/>
                    <a:pt x="6743385" y="6362521"/>
                  </a:cubicBezTo>
                  <a:cubicBezTo>
                    <a:pt x="6886388" y="6363790"/>
                    <a:pt x="7029390" y="6365060"/>
                    <a:pt x="7164866" y="6365060"/>
                  </a:cubicBezTo>
                  <a:cubicBezTo>
                    <a:pt x="7413238" y="6367600"/>
                    <a:pt x="7654083" y="6363790"/>
                    <a:pt x="7902456" y="6367600"/>
                  </a:cubicBezTo>
                  <a:cubicBezTo>
                    <a:pt x="8105670" y="6370140"/>
                    <a:pt x="8308884" y="6370140"/>
                    <a:pt x="8512097" y="6372680"/>
                  </a:cubicBezTo>
                  <a:cubicBezTo>
                    <a:pt x="8813154" y="6376490"/>
                    <a:pt x="9114212" y="6379030"/>
                    <a:pt x="9415269" y="6380300"/>
                  </a:cubicBezTo>
                  <a:cubicBezTo>
                    <a:pt x="9528166" y="6380300"/>
                    <a:pt x="9559021" y="6379030"/>
                    <a:pt x="9579341" y="63790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453863" y="2657178"/>
            <a:ext cx="9236586" cy="464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000" b="1" u="none"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000" b="1" u="none">
                <a:latin typeface="Arial" panose="020B0604020202020204" pitchFamily="34" charset="0"/>
                <a:cs typeface="Arial" panose="020B0604020202020204" pitchFamily="34" charset="0"/>
              </a:rPr>
              <a:t>CHÀO NĂM HỌC MỚI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000" b="1">
                <a:latin typeface="Arial" panose="020B0604020202020204" pitchFamily="34" charset="0"/>
                <a:cs typeface="Arial" panose="020B0604020202020204" pitchFamily="34" charset="0"/>
              </a:rPr>
              <a:t>(tiếp)</a:t>
            </a:r>
            <a:r>
              <a:rPr lang="en-US" sz="7000" b="1" u="non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58346" y="8915604"/>
            <a:ext cx="840654" cy="79126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643980" y="8901464"/>
            <a:ext cx="840654" cy="7912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99511" y="9049718"/>
            <a:ext cx="840654" cy="791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7128" y="890478"/>
            <a:ext cx="840654" cy="7912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7539" y="905099"/>
            <a:ext cx="840654" cy="7912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83547" y="890478"/>
            <a:ext cx="840654" cy="791266"/>
          </a:xfrm>
          <a:prstGeom prst="rect">
            <a:avLst/>
          </a:prstGeom>
        </p:spPr>
      </p:pic>
      <p:pic>
        <p:nvPicPr>
          <p:cNvPr id="21" name="Picture 29">
            <a:extLst>
              <a:ext uri="{FF2B5EF4-FFF2-40B4-BE49-F238E27FC236}">
                <a16:creationId xmlns:a16="http://schemas.microsoft.com/office/drawing/2014/main" id="{37C3AA81-0A76-3A97-A12B-477C522809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04359">
            <a:off x="2425274" y="1094302"/>
            <a:ext cx="978770" cy="895575"/>
          </a:xfrm>
          <a:prstGeom prst="rect">
            <a:avLst/>
          </a:prstGeom>
        </p:spPr>
      </p:pic>
      <p:pic>
        <p:nvPicPr>
          <p:cNvPr id="26" name="Picture 19">
            <a:extLst>
              <a:ext uri="{FF2B5EF4-FFF2-40B4-BE49-F238E27FC236}">
                <a16:creationId xmlns:a16="http://schemas.microsoft.com/office/drawing/2014/main" id="{2A280255-2479-99F2-EE2F-E853A2C80FA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26901" y="6156468"/>
            <a:ext cx="4751809" cy="36470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3A586D-8848-AA90-8C7D-DB16650434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000714">
            <a:off x="13268292" y="5309978"/>
            <a:ext cx="3837372" cy="47052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69" b="70023"/>
          <a:stretch>
            <a:fillRect/>
          </a:stretch>
        </p:blipFill>
        <p:spPr>
          <a:xfrm>
            <a:off x="0" y="0"/>
            <a:ext cx="18288000" cy="31682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11756" y="1315350"/>
            <a:ext cx="15093188" cy="7656299"/>
            <a:chOff x="0" y="0"/>
            <a:chExt cx="11734158" cy="595236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8659816" y="5479567"/>
            <a:ext cx="808947" cy="774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593"/>
              </a:lnSpc>
              <a:spcBef>
                <a:spcPct val="0"/>
              </a:spcBef>
            </a:pPr>
            <a:r>
              <a:rPr lang="en-US" sz="4199" u="none" spc="209">
                <a:solidFill>
                  <a:srgbClr val="FFFFFF"/>
                </a:solidFill>
                <a:latin typeface="Atma Bold"/>
              </a:rPr>
              <a:t>2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04359">
            <a:off x="2111719" y="785834"/>
            <a:ext cx="978770" cy="89557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4341">
            <a:off x="2745411" y="8536458"/>
            <a:ext cx="3374074" cy="1408676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5421224" y="8225146"/>
            <a:ext cx="978770" cy="89557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3649825" y="8177521"/>
            <a:ext cx="978770" cy="89557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38973">
            <a:off x="15079121" y="8043216"/>
            <a:ext cx="3395807" cy="2181806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166919" y="2114054"/>
            <a:ext cx="11272281" cy="39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400"/>
              </a:lnSpc>
              <a:spcBef>
                <a:spcPct val="0"/>
              </a:spcBef>
            </a:pPr>
            <a:r>
              <a:rPr lang="en-US" sz="5500" b="1" u="none" spc="295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35" name="Picture 19">
            <a:extLst>
              <a:ext uri="{FF2B5EF4-FFF2-40B4-BE49-F238E27FC236}">
                <a16:creationId xmlns:a16="http://schemas.microsoft.com/office/drawing/2014/main" id="{94F96CE2-C389-35C0-F854-7A6F58DBB5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249016" y="3408641"/>
            <a:ext cx="3038984" cy="687835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BF50B8ED-BE1B-32AA-9740-B2C7ACFA6EFD}"/>
              </a:ext>
            </a:extLst>
          </p:cNvPr>
          <p:cNvSpPr/>
          <p:nvPr/>
        </p:nvSpPr>
        <p:spPr>
          <a:xfrm>
            <a:off x="4628838" y="3112619"/>
            <a:ext cx="1154024" cy="1066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C5376A5-F14E-B13E-734A-BCAF2E42267A}"/>
              </a:ext>
            </a:extLst>
          </p:cNvPr>
          <p:cNvSpPr/>
          <p:nvPr/>
        </p:nvSpPr>
        <p:spPr>
          <a:xfrm>
            <a:off x="4654820" y="4862014"/>
            <a:ext cx="1154024" cy="1066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898F796-2521-C31D-8230-9F4C3642F1B4}"/>
              </a:ext>
            </a:extLst>
          </p:cNvPr>
          <p:cNvSpPr/>
          <p:nvPr/>
        </p:nvSpPr>
        <p:spPr>
          <a:xfrm>
            <a:off x="4654820" y="6614328"/>
            <a:ext cx="1154024" cy="1066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13C427-CC63-B919-41DE-1B0EB8DB0A1F}"/>
              </a:ext>
            </a:extLst>
          </p:cNvPr>
          <p:cNvSpPr txBox="1"/>
          <p:nvPr/>
        </p:nvSpPr>
        <p:spPr>
          <a:xfrm>
            <a:off x="7473379" y="3197042"/>
            <a:ext cx="60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Bài đọc 3: Bạn mới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25CB47-6559-5BC1-4298-AC85FC9160A5}"/>
              </a:ext>
            </a:extLst>
          </p:cNvPr>
          <p:cNvSpPr txBox="1"/>
          <p:nvPr/>
        </p:nvSpPr>
        <p:spPr>
          <a:xfrm>
            <a:off x="7534245" y="5035612"/>
            <a:ext cx="63028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Bài viết 3: Chính tả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6FD8640-C71F-36D4-BB6C-F9FC1C86C4CD}"/>
              </a:ext>
            </a:extLst>
          </p:cNvPr>
          <p:cNvSpPr txBox="1"/>
          <p:nvPr/>
        </p:nvSpPr>
        <p:spPr>
          <a:xfrm>
            <a:off x="7478827" y="6697715"/>
            <a:ext cx="58405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Luyện nói và nghe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631554" y="1315351"/>
            <a:ext cx="12698827" cy="6205757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279169" y="2409951"/>
            <a:ext cx="9343802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BÀI ĐỌC 3: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ẠN MỚI</a:t>
            </a:r>
            <a:endParaRPr lang="en-US" sz="80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19415" y="169986"/>
            <a:ext cx="2154515" cy="1982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6537">
            <a:off x="15401610" y="2550196"/>
            <a:ext cx="1901530" cy="1739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2854736" y="7250764"/>
            <a:ext cx="1556085" cy="143159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783462">
            <a:off x="1812442" y="6015588"/>
            <a:ext cx="1045660" cy="956779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181A52E9-30EC-3157-AABC-AE1B65CC19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56382" y="6389223"/>
            <a:ext cx="7315200" cy="315468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B73A67B8-4CA3-DA3F-2847-381FBF7B83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7321643">
            <a:off x="13953198" y="5786816"/>
            <a:ext cx="3884428" cy="33843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197219">
            <a:off x="322904" y="712695"/>
            <a:ext cx="3896140" cy="33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5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62CDB8-306E-2499-18C6-E63A112C4BDF}"/>
              </a:ext>
            </a:extLst>
          </p:cNvPr>
          <p:cNvSpPr txBox="1"/>
          <p:nvPr/>
        </p:nvSpPr>
        <p:spPr>
          <a:xfrm>
            <a:off x="1518976" y="666662"/>
            <a:ext cx="82827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66C79-ADC3-3626-9AD1-424225253785}"/>
              </a:ext>
            </a:extLst>
          </p:cNvPr>
          <p:cNvSpPr txBox="1"/>
          <p:nvPr/>
        </p:nvSpPr>
        <p:spPr>
          <a:xfrm>
            <a:off x="1345114" y="1451492"/>
            <a:ext cx="6605847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1. Đọc thành tiếng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A552A5-46DF-1728-FC88-229C2B4C4A15}"/>
              </a:ext>
            </a:extLst>
          </p:cNvPr>
          <p:cNvSpPr txBox="1"/>
          <p:nvPr/>
        </p:nvSpPr>
        <p:spPr>
          <a:xfrm>
            <a:off x="2876523" y="2657591"/>
            <a:ext cx="12598781" cy="57063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Giọng đọc trong bài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Giọng đọc nhẹ nhàng, tình cảm.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Nhấn giọng, gây ấn tượng với những từ ngữ gợi tả, gợi cảm.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Giọng đọc chậm rãi ở cuối câu.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848173" y="5298231"/>
            <a:ext cx="5613689" cy="498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2A552A5-46DF-1728-FC88-229C2B4C4A15}"/>
              </a:ext>
            </a:extLst>
          </p:cNvPr>
          <p:cNvSpPr txBox="1"/>
          <p:nvPr/>
        </p:nvSpPr>
        <p:spPr>
          <a:xfrm>
            <a:off x="4391653" y="970420"/>
            <a:ext cx="9501425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GIẢI THÍCH TỪ KHÓ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1F1121D-F7AF-85BF-7D3D-3B9A51596C5F}"/>
              </a:ext>
            </a:extLst>
          </p:cNvPr>
          <p:cNvSpPr/>
          <p:nvPr/>
        </p:nvSpPr>
        <p:spPr>
          <a:xfrm>
            <a:off x="2838202" y="2706228"/>
            <a:ext cx="4087298" cy="1981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 thẩn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146923A3-BDCC-7977-76E7-A6319D5CAACF}"/>
              </a:ext>
            </a:extLst>
          </p:cNvPr>
          <p:cNvSpPr/>
          <p:nvPr/>
        </p:nvSpPr>
        <p:spPr>
          <a:xfrm>
            <a:off x="3100578" y="5760909"/>
            <a:ext cx="4206226" cy="198119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 tán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CCE87-CD0F-4A53-83FD-F61A733FCE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8325" y="2343081"/>
            <a:ext cx="1043178" cy="1043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5FA2A7-0B3E-37FE-6239-3A8F4753C9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7114" y="5922017"/>
            <a:ext cx="1042506" cy="1042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72633E-7B7C-04E7-C93E-30AFA6AE872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23729" r="16501" b="23027"/>
          <a:stretch/>
        </p:blipFill>
        <p:spPr>
          <a:xfrm>
            <a:off x="8129075" y="2864670"/>
            <a:ext cx="2026580" cy="14609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B6EFC8-9679-7601-B1F1-909E90851A3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23729" r="16501" b="23027"/>
          <a:stretch/>
        </p:blipFill>
        <p:spPr>
          <a:xfrm>
            <a:off x="8280079" y="5712801"/>
            <a:ext cx="2026580" cy="1460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EFEE69-2D83-BBC1-6FAF-1D143E26B56E}"/>
              </a:ext>
            </a:extLst>
          </p:cNvPr>
          <p:cNvSpPr txBox="1"/>
          <p:nvPr/>
        </p:nvSpPr>
        <p:spPr>
          <a:xfrm>
            <a:off x="10581309" y="2613835"/>
            <a:ext cx="6295643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Đi chậm rãi như đang suy nghĩ điều gì đó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464747-757C-7251-65B5-76C5B650A152}"/>
              </a:ext>
            </a:extLst>
          </p:cNvPr>
          <p:cNvSpPr txBox="1"/>
          <p:nvPr/>
        </p:nvSpPr>
        <p:spPr>
          <a:xfrm>
            <a:off x="10594241" y="5363929"/>
            <a:ext cx="6295643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Trao đổi tự do về một vấn đề cùng quan tâm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9924C4-AB48-5CB4-9ADA-F2CAED32BF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074" y="5891355"/>
            <a:ext cx="4573691" cy="42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513</Words>
  <Application>Microsoft Office PowerPoint</Application>
  <PresentationFormat>Custom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Atma Bold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Playful  Book's Report First Class Presentation</dc:title>
  <cp:lastModifiedBy>Administrator</cp:lastModifiedBy>
  <cp:revision>3</cp:revision>
  <dcterms:created xsi:type="dcterms:W3CDTF">2006-08-16T00:00:00Z</dcterms:created>
  <dcterms:modified xsi:type="dcterms:W3CDTF">2024-11-17T14:29:00Z</dcterms:modified>
  <dc:identifier>DAFHfPaZuCU</dc:identifier>
</cp:coreProperties>
</file>