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24" r:id="rId4"/>
    <p:sldMasterId id="2147483736" r:id="rId5"/>
    <p:sldMasterId id="2147483748" r:id="rId6"/>
  </p:sldMasterIdLst>
  <p:notesMasterIdLst>
    <p:notesMasterId r:id="rId29"/>
  </p:notesMasterIdLst>
  <p:handoutMasterIdLst>
    <p:handoutMasterId r:id="rId30"/>
  </p:handoutMasterIdLst>
  <p:sldIdLst>
    <p:sldId id="258" r:id="rId7"/>
    <p:sldId id="302" r:id="rId8"/>
    <p:sldId id="303" r:id="rId9"/>
    <p:sldId id="259" r:id="rId10"/>
    <p:sldId id="304" r:id="rId11"/>
    <p:sldId id="261" r:id="rId12"/>
    <p:sldId id="257" r:id="rId13"/>
    <p:sldId id="260" r:id="rId14"/>
    <p:sldId id="305" r:id="rId15"/>
    <p:sldId id="265" r:id="rId16"/>
    <p:sldId id="309" r:id="rId17"/>
    <p:sldId id="266" r:id="rId18"/>
    <p:sldId id="403" r:id="rId19"/>
    <p:sldId id="404" r:id="rId20"/>
    <p:sldId id="405" r:id="rId21"/>
    <p:sldId id="307" r:id="rId22"/>
    <p:sldId id="314" r:id="rId23"/>
    <p:sldId id="315" r:id="rId24"/>
    <p:sldId id="299" r:id="rId25"/>
    <p:sldId id="406" r:id="rId26"/>
    <p:sldId id="407" r:id="rId27"/>
    <p:sldId id="3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11/23/2024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6899" y="7197904"/>
            <a:ext cx="1637233" cy="1526109"/>
          </a:xfrm>
          <a:prstGeom prst="rect">
            <a:avLst/>
          </a:prstGeom>
        </p:spPr>
      </p:pic>
    </p:spTree>
    <p:extLst>
      <p:ext uri="{BB962C8B-B14F-4D97-AF65-F5344CB8AC3E}">
        <p14:creationId xmlns:p14="http://schemas.microsoft.com/office/powerpoint/2010/main" val="5577556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2024/11/23</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65817787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9625919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2395141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848715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3776565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072846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365707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391555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7490799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5036885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8502456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17955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92392247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9420399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731147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8643855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59018520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10640862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47998096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08158265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2269561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1802551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97653" y="8360559"/>
            <a:ext cx="1217301" cy="1134679"/>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11/23/2024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41467261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11/23/2024</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26093556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image" Target="../media/image36.jpeg"/><Relationship Id="rId1" Type="http://schemas.openxmlformats.org/officeDocument/2006/relationships/slideLayout" Target="../slideLayouts/slideLayout54.xml"/><Relationship Id="rId6" Type="http://schemas.openxmlformats.org/officeDocument/2006/relationships/image" Target="../media/image56.png"/><Relationship Id="rId11" Type="http://schemas.openxmlformats.org/officeDocument/2006/relationships/image" Target="../media/image62.sv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37.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61.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5.xml"/><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audio" Target="../media/audio2.wav"/><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7.jpg"/><Relationship Id="rId1" Type="http://schemas.openxmlformats.org/officeDocument/2006/relationships/slideLayout" Target="../slideLayouts/slideLayout32.xml"/><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5.xml"/><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audio" Target="../media/audio2.wav"/><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5.xml"/><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audio" Target="../media/audio2.wav"/><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slide" Target="slide6.xml"/><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1. </a:t>
            </a:r>
            <a:r>
              <a:rPr lang="vi-VN" altLang="en-US" sz="2800" b="1" dirty="0">
                <a:solidFill>
                  <a:srgbClr val="002060"/>
                </a:solidFill>
                <a:latin typeface="Calibri" panose="020F0502020204030204" pitchFamily="34" charset="0"/>
                <a:cs typeface="Calibri" panose="020F0502020204030204" pitchFamily="34" charset="0"/>
              </a:rPr>
              <a:t>Những quả trong hình 1 và hình 2 được hình thành từ cơ quan nào của cây? Cơ quan sinh sản của thực vật có hoa là gì?</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F532EEC-34C1-029E-72C7-58E5C22026CC}"/>
              </a:ext>
            </a:extLst>
          </p:cNvPr>
          <p:cNvPicPr>
            <a:picLocks noChangeAspect="1"/>
          </p:cNvPicPr>
          <p:nvPr/>
        </p:nvPicPr>
        <p:blipFill>
          <a:blip r:embed="rId2"/>
          <a:stretch>
            <a:fillRect/>
          </a:stretch>
        </p:blipFill>
        <p:spPr>
          <a:xfrm>
            <a:off x="862012" y="1482498"/>
            <a:ext cx="10620375" cy="40671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9EFF698C-2EAE-5A88-88BF-5AFB9866705A}"/>
              </a:ext>
            </a:extLst>
          </p:cNvPr>
          <p:cNvPicPr>
            <a:picLocks noChangeAspect="1"/>
          </p:cNvPicPr>
          <p:nvPr/>
        </p:nvPicPr>
        <p:blipFill>
          <a:blip r:embed="rId2"/>
          <a:stretch>
            <a:fillRect/>
          </a:stretch>
        </p:blipFill>
        <p:spPr>
          <a:xfrm>
            <a:off x="1135516" y="473530"/>
            <a:ext cx="3948113" cy="2921466"/>
          </a:xfrm>
          <a:prstGeom prst="rect">
            <a:avLst/>
          </a:prstGeom>
        </p:spPr>
      </p:pic>
      <p:sp>
        <p:nvSpPr>
          <p:cNvPr id="9" name="Rectangle: Rounded Corners 8">
            <a:extLst>
              <a:ext uri="{FF2B5EF4-FFF2-40B4-BE49-F238E27FC236}">
                <a16:creationId xmlns:a16="http://schemas.microsoft.com/office/drawing/2014/main" id="{0F3B7987-C6F1-86C0-BED6-6C4BEDD2015E}"/>
              </a:ext>
            </a:extLst>
          </p:cNvPr>
          <p:cNvSpPr/>
          <p:nvPr/>
        </p:nvSpPr>
        <p:spPr>
          <a:xfrm>
            <a:off x="5355771" y="1872342"/>
            <a:ext cx="5998028" cy="24492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Quả trong hình 1, 2 được hình thành từ hoa.</a:t>
            </a:r>
            <a:endParaRPr lang="en-US" sz="3600"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Hoa là cơ quan sinh sản của thực vật có hoa.</a:t>
            </a:r>
          </a:p>
        </p:txBody>
      </p:sp>
      <p:pic>
        <p:nvPicPr>
          <p:cNvPr id="11" name="Picture 10">
            <a:extLst>
              <a:ext uri="{FF2B5EF4-FFF2-40B4-BE49-F238E27FC236}">
                <a16:creationId xmlns:a16="http://schemas.microsoft.com/office/drawing/2014/main" id="{DCFD843A-AE03-9979-3701-406BC5260CD0}"/>
              </a:ext>
            </a:extLst>
          </p:cNvPr>
          <p:cNvPicPr>
            <a:picLocks noChangeAspect="1"/>
          </p:cNvPicPr>
          <p:nvPr/>
        </p:nvPicPr>
        <p:blipFill>
          <a:blip r:embed="rId3"/>
          <a:stretch>
            <a:fillRect/>
          </a:stretch>
        </p:blipFill>
        <p:spPr>
          <a:xfrm>
            <a:off x="1197429" y="3467226"/>
            <a:ext cx="3984172" cy="2673678"/>
          </a:xfrm>
          <a:prstGeom prst="rect">
            <a:avLst/>
          </a:prstGeom>
        </p:spPr>
      </p:pic>
    </p:spTree>
    <p:extLst>
      <p:ext uri="{BB962C8B-B14F-4D97-AF65-F5344CB8AC3E}">
        <p14:creationId xmlns:p14="http://schemas.microsoft.com/office/powerpoint/2010/main" val="4289239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8" y="517922"/>
            <a:ext cx="11086094" cy="5974317"/>
          </a:xfrm>
          <a:prstGeom prst="rect">
            <a:avLst/>
          </a:prstGeom>
        </p:spPr>
      </p:pic>
      <p:pic>
        <p:nvPicPr>
          <p:cNvPr id="2050" name="Picture 2" descr="Hình ảnh Cây Cà Chua Có Lá PNG , Cây Cà Chua, Với Lá, Cà Chua PNG trong  suốt và Vector để tải xuống miễn phí">
            <a:extLst>
              <a:ext uri="{FF2B5EF4-FFF2-40B4-BE49-F238E27FC236}">
                <a16:creationId xmlns:a16="http://schemas.microsoft.com/office/drawing/2014/main" id="{806FEDC5-CEAA-55C8-742D-1A91C93B2C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1" b="90469" l="10000" r="90000">
                        <a14:foregroundMark x1="26094" y1="10938" x2="35156" y2="14531"/>
                        <a14:foregroundMark x1="35156" y1="7187" x2="37188" y2="15625"/>
                        <a14:foregroundMark x1="37188" y1="82344" x2="44219" y2="86719"/>
                        <a14:foregroundMark x1="44219" y1="86719" x2="61094" y2="90469"/>
                      </a14:backgroundRemoval>
                    </a14:imgEffect>
                  </a14:imgLayer>
                </a14:imgProps>
              </a:ext>
              <a:ext uri="{28A0092B-C50C-407E-A947-70E740481C1C}">
                <a14:useLocalDpi xmlns:a14="http://schemas.microsoft.com/office/drawing/2010/main" val="0"/>
              </a:ext>
            </a:extLst>
          </a:blip>
          <a:srcRect/>
          <a:stretch>
            <a:fillRect/>
          </a:stretch>
        </p:blipFill>
        <p:spPr bwMode="auto">
          <a:xfrm>
            <a:off x="386080" y="1524000"/>
            <a:ext cx="4820920" cy="4820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5D87E2-91C7-EA9D-57EA-950A1427AF76}"/>
              </a:ext>
            </a:extLst>
          </p:cNvPr>
          <p:cNvSpPr txBox="1"/>
          <p:nvPr/>
        </p:nvSpPr>
        <p:spPr>
          <a:xfrm>
            <a:off x="4343400" y="1122680"/>
            <a:ext cx="6543040" cy="1360757"/>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Cơ quan sinh sản của thực vật có hoa là gì?</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2" name="Arrow: Curved Right 1">
            <a:extLst>
              <a:ext uri="{FF2B5EF4-FFF2-40B4-BE49-F238E27FC236}">
                <a16:creationId xmlns:a16="http://schemas.microsoft.com/office/drawing/2014/main" id="{B1A974D6-1110-71B1-8B4F-5093A29516AA}"/>
              </a:ext>
            </a:extLst>
          </p:cNvPr>
          <p:cNvSpPr/>
          <p:nvPr/>
        </p:nvSpPr>
        <p:spPr>
          <a:xfrm>
            <a:off x="4626429" y="2471057"/>
            <a:ext cx="772885" cy="88174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8B3C6B0C-557C-0259-6A1B-75AB6985258C}"/>
              </a:ext>
            </a:extLst>
          </p:cNvPr>
          <p:cNvSpPr txBox="1"/>
          <p:nvPr/>
        </p:nvSpPr>
        <p:spPr>
          <a:xfrm>
            <a:off x="5366657" y="3082109"/>
            <a:ext cx="5857240" cy="1360757"/>
          </a:xfrm>
          <a:prstGeom prst="rect">
            <a:avLst/>
          </a:prstGeom>
          <a:noFill/>
        </p:spPr>
        <p:txBody>
          <a:bodyPr wrap="square" rtlCol="0">
            <a:spAutoFit/>
          </a:bodyPr>
          <a:lstStyle/>
          <a:p>
            <a:pPr marR="0" algn="just">
              <a:lnSpc>
                <a:spcPct val="120000"/>
              </a:lnSpc>
              <a:spcBef>
                <a:spcPts val="0"/>
              </a:spcBef>
              <a:spcAft>
                <a:spcPts val="0"/>
              </a:spcAft>
            </a:pPr>
            <a:r>
              <a:rPr lang="vi-VN" sz="3600" dirty="0">
                <a:solidFill>
                  <a:srgbClr val="002060"/>
                </a:solidFill>
                <a:latin typeface="Cambria" panose="02040503050406030204" pitchFamily="18" charset="0"/>
                <a:ea typeface="Cambria" panose="02040503050406030204" pitchFamily="18" charset="0"/>
              </a:rPr>
              <a:t>Cơ quan sinh sản của thực vật có hoa là hoa.</a:t>
            </a:r>
            <a:endParaRPr lang="en-US" sz="360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2800" b="1" dirty="0">
                <a:solidFill>
                  <a:srgbClr val="002060"/>
                </a:solidFill>
                <a:latin typeface="Calibri" panose="020F0502020204030204" pitchFamily="34" charset="0"/>
                <a:cs typeface="Calibri" panose="020F0502020204030204" pitchFamily="34" charset="0"/>
              </a:rPr>
              <a:t>2. </a:t>
            </a:r>
            <a:r>
              <a:rPr lang="en-US" altLang="en-US" sz="2800" b="1" dirty="0" err="1">
                <a:solidFill>
                  <a:srgbClr val="002060"/>
                </a:solidFill>
                <a:latin typeface="Calibri" panose="020F0502020204030204" pitchFamily="34" charset="0"/>
                <a:cs typeface="Calibri" panose="020F0502020204030204" pitchFamily="34" charset="0"/>
              </a:rPr>
              <a:t>Nêu</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tên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một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số</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bộ</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phận</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của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trong</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các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hình</a:t>
            </a:r>
            <a:r>
              <a:rPr lang="en-US" altLang="en-US" sz="2800" b="1" dirty="0">
                <a:solidFill>
                  <a:srgbClr val="002060"/>
                </a:solidFill>
                <a:latin typeface="Calibri" panose="020F0502020204030204" pitchFamily="34" charset="0"/>
                <a:cs typeface="Calibri" panose="020F0502020204030204" pitchFamily="34" charset="0"/>
              </a:rPr>
              <a:t> 3, 4, 5.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cả</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và</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 Hoa </a:t>
            </a:r>
            <a:r>
              <a:rPr lang="en-US" altLang="en-US" sz="2800" b="1" dirty="0" err="1">
                <a:solidFill>
                  <a:srgbClr val="002060"/>
                </a:solidFill>
                <a:latin typeface="Calibri" panose="020F0502020204030204" pitchFamily="34" charset="0"/>
                <a:cs typeface="Calibri" panose="020F0502020204030204" pitchFamily="34" charset="0"/>
              </a:rPr>
              <a:t>nào</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chỉ</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có</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nhị</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hoặc</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nhụy</a:t>
            </a:r>
            <a:r>
              <a:rPr lang="en-US" altLang="en-US" sz="2800" b="1" dirty="0">
                <a:solidFill>
                  <a:srgbClr val="002060"/>
                </a:solidFill>
                <a:latin typeface="Calibri" panose="020F0502020204030204" pitchFamily="34" charset="0"/>
                <a:cs typeface="Calibri" panose="020F0502020204030204" pitchFamily="34" charset="0"/>
              </a:rPr>
              <a:t>?</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F20105E-5458-F34B-3357-03E516710EE5}"/>
              </a:ext>
            </a:extLst>
          </p:cNvPr>
          <p:cNvPicPr>
            <a:picLocks noChangeAspect="1"/>
          </p:cNvPicPr>
          <p:nvPr/>
        </p:nvPicPr>
        <p:blipFill>
          <a:blip r:embed="rId2"/>
          <a:stretch>
            <a:fillRect/>
          </a:stretch>
        </p:blipFill>
        <p:spPr>
          <a:xfrm>
            <a:off x="598713" y="1641652"/>
            <a:ext cx="11016343" cy="3489940"/>
          </a:xfrm>
          <a:prstGeom prst="rect">
            <a:avLst/>
          </a:prstGeom>
        </p:spPr>
      </p:pic>
    </p:spTree>
    <p:extLst>
      <p:ext uri="{BB962C8B-B14F-4D97-AF65-F5344CB8AC3E}">
        <p14:creationId xmlns:p14="http://schemas.microsoft.com/office/powerpoint/2010/main" val="379277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4974771" y="990599"/>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896E9-1284-64CE-6ECF-EE6D39BF415E}"/>
              </a:ext>
            </a:extLst>
          </p:cNvPr>
          <p:cNvPicPr>
            <a:picLocks noChangeAspect="1"/>
          </p:cNvPicPr>
          <p:nvPr/>
        </p:nvPicPr>
        <p:blipFill>
          <a:blip r:embed="rId2"/>
          <a:stretch>
            <a:fillRect/>
          </a:stretch>
        </p:blipFill>
        <p:spPr>
          <a:xfrm>
            <a:off x="900114" y="596673"/>
            <a:ext cx="3824286" cy="2943372"/>
          </a:xfrm>
          <a:prstGeom prst="rect">
            <a:avLst/>
          </a:prstGeom>
        </p:spPr>
      </p:pic>
      <p:pic>
        <p:nvPicPr>
          <p:cNvPr id="10" name="Picture 9">
            <a:extLst>
              <a:ext uri="{FF2B5EF4-FFF2-40B4-BE49-F238E27FC236}">
                <a16:creationId xmlns:a16="http://schemas.microsoft.com/office/drawing/2014/main" id="{8D28906B-B3B3-ECFF-DD89-42D5F6655F3D}"/>
              </a:ext>
            </a:extLst>
          </p:cNvPr>
          <p:cNvPicPr>
            <a:picLocks noChangeAspect="1"/>
          </p:cNvPicPr>
          <p:nvPr/>
        </p:nvPicPr>
        <p:blipFill>
          <a:blip r:embed="rId3"/>
          <a:stretch>
            <a:fillRect/>
          </a:stretch>
        </p:blipFill>
        <p:spPr>
          <a:xfrm>
            <a:off x="1121227" y="3536085"/>
            <a:ext cx="3027589" cy="2999425"/>
          </a:xfrm>
          <a:prstGeom prst="rect">
            <a:avLst/>
          </a:prstGeom>
        </p:spPr>
      </p:pic>
      <p:sp>
        <p:nvSpPr>
          <p:cNvPr id="12" name="Rectangle: Rounded Corners 11">
            <a:extLst>
              <a:ext uri="{FF2B5EF4-FFF2-40B4-BE49-F238E27FC236}">
                <a16:creationId xmlns:a16="http://schemas.microsoft.com/office/drawing/2014/main" id="{B507F627-BCF9-8BDE-E3E5-C53A8B6B40B3}"/>
              </a:ext>
            </a:extLst>
          </p:cNvPr>
          <p:cNvSpPr/>
          <p:nvPr/>
        </p:nvSpPr>
        <p:spPr>
          <a:xfrm>
            <a:off x="5018314" y="3864427"/>
            <a:ext cx="5998028" cy="17526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Nhuỵ</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07222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519057" y="2340428"/>
            <a:ext cx="5998028" cy="16219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nhị</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8CF51F27-B31A-0D3D-C60A-C1F924542B0F}"/>
              </a:ext>
            </a:extLst>
          </p:cNvPr>
          <p:cNvPicPr>
            <a:picLocks noChangeAspect="1"/>
          </p:cNvPicPr>
          <p:nvPr/>
        </p:nvPicPr>
        <p:blipFill>
          <a:blip r:embed="rId2"/>
          <a:stretch>
            <a:fillRect/>
          </a:stretch>
        </p:blipFill>
        <p:spPr>
          <a:xfrm>
            <a:off x="925286" y="1340984"/>
            <a:ext cx="4114800" cy="4067175"/>
          </a:xfrm>
          <a:prstGeom prst="rect">
            <a:avLst/>
          </a:prstGeom>
        </p:spPr>
      </p:pic>
    </p:spTree>
    <p:extLst>
      <p:ext uri="{BB962C8B-B14F-4D97-AF65-F5344CB8AC3E}">
        <p14:creationId xmlns:p14="http://schemas.microsoft.com/office/powerpoint/2010/main" val="1002464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vi-VN" sz="3600" b="1" dirty="0">
                <a:solidFill>
                  <a:srgbClr val="000000"/>
                </a:solidFill>
                <a:latin typeface="Cambria" panose="02040503050406030204" pitchFamily="18" charset="0"/>
                <a:ea typeface="Cambria" panose="02040503050406030204" pitchFamily="18" charset="0"/>
              </a:rPr>
              <a:t>Hoa là cơ quan sinh sản của thực vật có hoa. Các hoa đều có cuống hoa, đài hoa, cánh hoa. Hoa lưỡng tính có cả nhị hoa và nhụy hoa. Hoa đơn tính chỉ có nhị hoa hoặc nhụy hoa. </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CFEBB14-9BC6-C594-D5BA-D9676C7E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887832"/>
            <a:ext cx="6253065" cy="5034248"/>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nhóm</a:t>
            </a:r>
            <a:r>
              <a:rPr lang="en-US" altLang="en-US" sz="3200" b="1" dirty="0">
                <a:solidFill>
                  <a:srgbClr val="002060"/>
                </a:solidFill>
                <a:latin typeface="Calibri" panose="020F0502020204030204" pitchFamily="34" charset="0"/>
                <a:cs typeface="Calibri" panose="020F0502020204030204" pitchFamily="34" charset="0"/>
              </a:rPr>
              <a:t> 4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ghi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lại</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thảo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luận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vào</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92B90612-BA94-F769-75F4-95FF487EE82D}"/>
              </a:ext>
            </a:extLst>
          </p:cNvPr>
          <p:cNvGraphicFramePr>
            <a:graphicFrameLocks noGrp="1"/>
          </p:cNvGraphicFramePr>
          <p:nvPr>
            <p:extLst>
              <p:ext uri="{D42A27DB-BD31-4B8C-83A1-F6EECF244321}">
                <p14:modId xmlns:p14="http://schemas.microsoft.com/office/powerpoint/2010/main" val="1782421568"/>
              </p:ext>
            </p:extLst>
          </p:nvPr>
        </p:nvGraphicFramePr>
        <p:xfrm>
          <a:off x="1349828" y="1719943"/>
          <a:ext cx="9764486" cy="4114800"/>
        </p:xfrm>
        <a:graphic>
          <a:graphicData uri="http://schemas.openxmlformats.org/drawingml/2006/table">
            <a:tbl>
              <a:tblPr firstRow="1" firstCol="1" bandRow="1">
                <a:tableStyleId>{5C22544A-7EE6-4342-B048-85BDC9FD1C3A}</a:tableStyleId>
              </a:tblPr>
              <a:tblGrid>
                <a:gridCol w="2440337">
                  <a:extLst>
                    <a:ext uri="{9D8B030D-6E8A-4147-A177-3AD203B41FA5}">
                      <a16:colId xmlns:a16="http://schemas.microsoft.com/office/drawing/2014/main" val="977550890"/>
                    </a:ext>
                  </a:extLst>
                </a:gridCol>
                <a:gridCol w="2441383">
                  <a:extLst>
                    <a:ext uri="{9D8B030D-6E8A-4147-A177-3AD203B41FA5}">
                      <a16:colId xmlns:a16="http://schemas.microsoft.com/office/drawing/2014/main" val="1992882596"/>
                    </a:ext>
                  </a:extLst>
                </a:gridCol>
                <a:gridCol w="2441383">
                  <a:extLst>
                    <a:ext uri="{9D8B030D-6E8A-4147-A177-3AD203B41FA5}">
                      <a16:colId xmlns:a16="http://schemas.microsoft.com/office/drawing/2014/main" val="3172744536"/>
                    </a:ext>
                  </a:extLst>
                </a:gridCol>
                <a:gridCol w="2441383">
                  <a:extLst>
                    <a:ext uri="{9D8B030D-6E8A-4147-A177-3AD203B41FA5}">
                      <a16:colId xmlns:a16="http://schemas.microsoft.com/office/drawing/2014/main" val="349737575"/>
                    </a:ext>
                  </a:extLst>
                </a:gridCol>
              </a:tblGrid>
              <a:tr h="685800">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Tên hoa</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lưỡng tính</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đơn tính</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650578229"/>
                  </a:ext>
                </a:extLst>
              </a:tr>
              <a:tr h="68580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vi-VN" sz="3200" kern="0">
                          <a:solidFill>
                            <a:srgbClr val="002060"/>
                          </a:solidFill>
                          <a:effectLst/>
                          <a:latin typeface="Cambria" panose="02040503050406030204" pitchFamily="18" charset="0"/>
                          <a:ea typeface="Cambria" panose="02040503050406030204" pitchFamily="18" charset="0"/>
                        </a:rPr>
                        <a:t>Hoa đực</a:t>
                      </a:r>
                      <a:endParaRPr lang="en-US" sz="28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vi-VN" sz="3200" kern="0" dirty="0">
                          <a:solidFill>
                            <a:srgbClr val="002060"/>
                          </a:solidFill>
                          <a:effectLst/>
                          <a:latin typeface="Cambria" panose="02040503050406030204" pitchFamily="18" charset="0"/>
                          <a:ea typeface="Cambria" panose="02040503050406030204" pitchFamily="18" charset="0"/>
                        </a:rPr>
                        <a:t>Hoa cái</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23510179"/>
                  </a:ext>
                </a:extLst>
              </a:tr>
              <a:tr h="685800">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54406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080402"/>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4271208"/>
                  </a:ext>
                </a:extLst>
              </a:tr>
              <a:tr h="685800">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a:effectLst/>
                          <a:latin typeface="Cambria" panose="02040503050406030204" pitchFamily="18" charset="0"/>
                          <a:ea typeface="Cambria" panose="02040503050406030204" pitchFamily="18" charset="0"/>
                        </a:rPr>
                        <a:t> </a:t>
                      </a:r>
                      <a:endParaRPr lang="en-US" sz="28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3200" kern="0" dirty="0">
                          <a:effectLst/>
                          <a:latin typeface="Cambria" panose="02040503050406030204" pitchFamily="18" charset="0"/>
                          <a:ea typeface="Cambria" panose="02040503050406030204" pitchFamily="18" charset="0"/>
                        </a:rPr>
                        <a:t> </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4157445"/>
                  </a:ext>
                </a:extLst>
              </a:tr>
            </a:tbl>
          </a:graphicData>
        </a:graphic>
      </p:graphicFrame>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81296" y="1439009"/>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Cơ quan nào là cơ quan sinh sản của thực vật có hoa?</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800842"/>
            <a:ext cx="8450447" cy="1754326"/>
          </a:xfrm>
          <a:prstGeom prst="rect">
            <a:avLst/>
          </a:prstGeom>
          <a:noFill/>
        </p:spPr>
        <p:txBody>
          <a:bodyPr wrap="square" rtlCol="0">
            <a:spAutoFit/>
          </a:bodyPr>
          <a:lstStyle/>
          <a:p>
            <a:pPr lvl="0" algn="just"/>
            <a:r>
              <a:rPr lang="vi-VN" sz="5400" dirty="0">
                <a:ln w="0"/>
                <a:solidFill>
                  <a:srgbClr val="FF0000"/>
                </a:solidFill>
                <a:latin typeface="Calibri" panose="020F0502020204030204" pitchFamily="34" charset="0"/>
                <a:ea typeface="LNTH-LuoLuoNotangYuanTi 1" pitchFamily="2" charset="-128"/>
                <a:cs typeface="Calibri" panose="020F0502020204030204" pitchFamily="34" charset="0"/>
              </a:rPr>
              <a:t>Hoa là cơ quan sinh sản của thực vật có hoa.</a:t>
            </a:r>
            <a:endParaRPr kumimoji="0" lang="vi-VN" sz="54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2781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 chơi Tưới hoa</a:t>
            </a: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Hoa có những loại nào?</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158585"/>
            <a:ext cx="8450447" cy="1938992"/>
          </a:xfrm>
          <a:prstGeom prst="rect">
            <a:avLst/>
          </a:prstGeom>
          <a:noFill/>
        </p:spPr>
        <p:txBody>
          <a:bodyPr wrap="square" rtlCol="0">
            <a:spAutoFit/>
          </a:bodyPr>
          <a:lstStyle/>
          <a:p>
            <a:pPr lvl="0" algn="just"/>
            <a:r>
              <a:rPr lang="vi-VN" sz="6000" dirty="0">
                <a:ln w="0"/>
                <a:solidFill>
                  <a:srgbClr val="FF0000"/>
                </a:solidFill>
                <a:latin typeface="Calibri" panose="020F0502020204030204" pitchFamily="34" charset="0"/>
                <a:ea typeface="LNTH-LuoLuoNotangYuanTi 1" pitchFamily="2" charset="-128"/>
                <a:cs typeface="Calibri" panose="020F0502020204030204" pitchFamily="34" charset="0"/>
              </a:rPr>
              <a:t>Hoa đơn tính và hoa lưỡng tính.</a:t>
            </a:r>
            <a:endParaRPr kumimoji="0" lang="vi-VN" sz="60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3329873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Làm thế nào để phân biệt hoa lưỡng tính và hoa đơn tính?</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805382" y="3746414"/>
            <a:ext cx="8733476" cy="1446550"/>
          </a:xfrm>
          <a:prstGeom prst="rect">
            <a:avLst/>
          </a:prstGeom>
          <a:noFill/>
        </p:spPr>
        <p:txBody>
          <a:bodyPr wrap="square" rtlCol="0">
            <a:spAutoFit/>
          </a:bodyPr>
          <a:lstStyle/>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lưỡng tính có cả nhị và nhụy.</a:t>
            </a:r>
          </a:p>
          <a:p>
            <a:pPr lvl="0" algn="just"/>
            <a:r>
              <a:rPr lang="vi-VN" sz="4400" dirty="0">
                <a:ln w="0"/>
                <a:solidFill>
                  <a:srgbClr val="FF0000"/>
                </a:solidFill>
                <a:latin typeface="Calibri" panose="020F0502020204030204" pitchFamily="34" charset="0"/>
                <a:ea typeface="LNTH-LuoLuoNotangYuanTi 1" pitchFamily="2" charset="-128"/>
                <a:cs typeface="Calibri" panose="020F0502020204030204" pitchFamily="34" charset="0"/>
              </a:rPr>
              <a:t>- Hoa đơn tính chỉ có nhị hoặc nhụy.</a:t>
            </a: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5890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6"/>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9"/>
            <a:ext cx="12192000" cy="68580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0"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1"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1"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27" presetClass="emph" presetSubtype="0" fill="remove" nodeType="clickEffect">
                                  <p:stCondLst>
                                    <p:cond delay="0"/>
                                  </p:stCondLst>
                                  <p:childTnLst>
                                    <p:animClr clrSpc="rgb" dir="cw">
                                      <p:cBhvr override="childStyle">
                                        <p:cTn id="49" dur="250" autoRev="1" fill="remove"/>
                                        <p:tgtEl>
                                          <p:spTgt spid="25"/>
                                        </p:tgtEl>
                                        <p:attrNameLst>
                                          <p:attrName>style.color</p:attrName>
                                        </p:attrNameLst>
                                      </p:cBhvr>
                                      <p:to>
                                        <a:schemeClr val="bg1"/>
                                      </p:to>
                                    </p:animClr>
                                    <p:animClr clrSpc="rgb" dir="cw">
                                      <p:cBhvr>
                                        <p:cTn id="50" dur="250" autoRev="1" fill="remove"/>
                                        <p:tgtEl>
                                          <p:spTgt spid="25"/>
                                        </p:tgtEl>
                                        <p:attrNameLst>
                                          <p:attrName>fillcolor</p:attrName>
                                        </p:attrNameLst>
                                      </p:cBhvr>
                                      <p:to>
                                        <a:schemeClr val="bg1"/>
                                      </p:to>
                                    </p:animClr>
                                    <p:set>
                                      <p:cBhvr>
                                        <p:cTn id="51" dur="250" autoRev="1" fill="remove"/>
                                        <p:tgtEl>
                                          <p:spTgt spid="25"/>
                                        </p:tgtEl>
                                        <p:attrNameLst>
                                          <p:attrName>fill.type</p:attrName>
                                        </p:attrNameLst>
                                      </p:cBhvr>
                                      <p:to>
                                        <p:strVal val="solid"/>
                                      </p:to>
                                    </p:set>
                                    <p:set>
                                      <p:cBhvr>
                                        <p:cTn id="5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3770432" y="1555904"/>
            <a:ext cx="8132120"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4" name="Round Diagonal Corner Rectangle 3"/>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Hoa </a:t>
            </a:r>
            <a:r>
              <a:rPr lang="en-US" sz="5400" dirty="0" err="1">
                <a:solidFill>
                  <a:prstClr val="black"/>
                </a:solidFill>
                <a:latin typeface="Calibri"/>
              </a:rPr>
              <a:t>hồng</a:t>
            </a:r>
            <a:endParaRPr lang="en-US" sz="5400" dirty="0">
              <a:solidFill>
                <a:prstClr val="black"/>
              </a:solidFill>
              <a:latin typeface="Calibri"/>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026" name="Picture 2" descr="Bông Hoa Hồng đẹp PNG Images | EPS Free Download - Pikbest">
            <a:extLst>
              <a:ext uri="{FF2B5EF4-FFF2-40B4-BE49-F238E27FC236}">
                <a16:creationId xmlns:a16="http://schemas.microsoft.com/office/drawing/2014/main" id="{F8774B16-B133-5465-7F4B-89F8173A8C9D}"/>
              </a:ext>
            </a:extLst>
          </p:cNvPr>
          <p:cNvPicPr>
            <a:picLocks noChangeAspect="1" noChangeArrowheads="1"/>
          </p:cNvPicPr>
          <p:nvPr/>
        </p:nvPicPr>
        <p:blipFill>
          <a:blip r:embed="rId4">
            <a:biLevel thresh="5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4680" y="878840"/>
            <a:ext cx="5979160" cy="597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ông Hoa Hồng đẹp PNG Images | EPS Free Download - Pikbest">
            <a:extLst>
              <a:ext uri="{FF2B5EF4-FFF2-40B4-BE49-F238E27FC236}">
                <a16:creationId xmlns:a16="http://schemas.microsoft.com/office/drawing/2014/main" id="{B9867B3D-33A1-220C-EEBA-0629103FE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665480"/>
            <a:ext cx="66294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8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15" name="Round Diagonal Corner Rectangle 1">
            <a:extLst>
              <a:ext uri="{FF2B5EF4-FFF2-40B4-BE49-F238E27FC236}">
                <a16:creationId xmlns:a16="http://schemas.microsoft.com/office/drawing/2014/main" id="{5B1CCB15-B5F6-E58D-5AE0-6F9650AA60C9}"/>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16" name="Round Diagonal Corner Rectangle 3">
            <a:extLst>
              <a:ext uri="{FF2B5EF4-FFF2-40B4-BE49-F238E27FC236}">
                <a16:creationId xmlns:a16="http://schemas.microsoft.com/office/drawing/2014/main" id="{D287B479-1B5F-647D-D3FA-2F5D4AD014C7}"/>
              </a:ext>
            </a:extLst>
          </p:cNvPr>
          <p:cNvSpPr/>
          <p:nvPr/>
        </p:nvSpPr>
        <p:spPr>
          <a:xfrm>
            <a:off x="5181600" y="3163931"/>
            <a:ext cx="6260892"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hướng</a:t>
            </a:r>
            <a:r>
              <a:rPr lang="en-US" sz="5400" dirty="0">
                <a:solidFill>
                  <a:prstClr val="black"/>
                </a:solidFill>
                <a:latin typeface="Calibri"/>
              </a:rPr>
              <a:t> </a:t>
            </a:r>
            <a:r>
              <a:rPr lang="en-US" sz="5400" dirty="0" err="1">
                <a:solidFill>
                  <a:prstClr val="black"/>
                </a:solidFill>
                <a:latin typeface="Calibri"/>
              </a:rPr>
              <a:t>dương</a:t>
            </a:r>
            <a:endParaRPr lang="en-US" sz="5400" dirty="0">
              <a:solidFill>
                <a:prstClr val="black"/>
              </a:solidFill>
              <a:latin typeface="Calibri"/>
            </a:endParaRPr>
          </a:p>
        </p:txBody>
      </p:sp>
      <p:sp>
        <p:nvSpPr>
          <p:cNvPr id="17" name="Left Arrow 4">
            <a:hlinkClick r:id="rId3" action="ppaction://hlinksldjump"/>
            <a:extLst>
              <a:ext uri="{FF2B5EF4-FFF2-40B4-BE49-F238E27FC236}">
                <a16:creationId xmlns:a16="http://schemas.microsoft.com/office/drawing/2014/main" id="{CA85DBBD-F751-A856-B2D0-C8CB919302F0}"/>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8" name="Picture 17" descr="A sunflower with green leaves&#10;&#10;Description automatically generated">
            <a:extLst>
              <a:ext uri="{FF2B5EF4-FFF2-40B4-BE49-F238E27FC236}">
                <a16:creationId xmlns:a16="http://schemas.microsoft.com/office/drawing/2014/main" id="{D2D0498C-5250-75B8-901D-76EDA5A637C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325120"/>
            <a:ext cx="5080000" cy="6858000"/>
          </a:xfrm>
          <a:prstGeom prst="rect">
            <a:avLst/>
          </a:prstGeom>
        </p:spPr>
      </p:pic>
      <p:pic>
        <p:nvPicPr>
          <p:cNvPr id="19" name="Picture 18" descr="A sunflower with green leaves&#10;&#10;Description automatically generated">
            <a:extLst>
              <a:ext uri="{FF2B5EF4-FFF2-40B4-BE49-F238E27FC236}">
                <a16:creationId xmlns:a16="http://schemas.microsoft.com/office/drawing/2014/main" id="{BF2EE617-0F4A-73A6-44BF-5F0723830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5280"/>
            <a:ext cx="5080000" cy="6858000"/>
          </a:xfrm>
          <a:prstGeom prst="rect">
            <a:avLst/>
          </a:prstGeom>
        </p:spPr>
      </p:pic>
    </p:spTree>
    <p:extLst>
      <p:ext uri="{BB962C8B-B14F-4D97-AF65-F5344CB8AC3E}">
        <p14:creationId xmlns:p14="http://schemas.microsoft.com/office/powerpoint/2010/main" val="2791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2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3" name="Round Diagonal Corner Rectangle 1">
            <a:extLst>
              <a:ext uri="{FF2B5EF4-FFF2-40B4-BE49-F238E27FC236}">
                <a16:creationId xmlns:a16="http://schemas.microsoft.com/office/drawing/2014/main" id="{9E592A4A-F3B4-4941-379C-C8F5C74E2D08}"/>
              </a:ext>
            </a:extLst>
          </p:cNvPr>
          <p:cNvSpPr/>
          <p:nvPr/>
        </p:nvSpPr>
        <p:spPr>
          <a:xfrm>
            <a:off x="4389120" y="1555904"/>
            <a:ext cx="7513432"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prstClr val="black"/>
                </a:solidFill>
                <a:latin typeface="Calibri"/>
              </a:rPr>
              <a:t>Đây</a:t>
            </a:r>
            <a:r>
              <a:rPr lang="en-US" sz="5400" dirty="0">
                <a:solidFill>
                  <a:prstClr val="black"/>
                </a:solidFill>
                <a:latin typeface="Calibri"/>
              </a:rPr>
              <a:t> </a:t>
            </a:r>
            <a:r>
              <a:rPr lang="en-US" sz="5400" dirty="0" err="1">
                <a:solidFill>
                  <a:prstClr val="black"/>
                </a:solidFill>
                <a:latin typeface="Calibri"/>
              </a:rPr>
              <a:t>là</a:t>
            </a:r>
            <a:r>
              <a:rPr lang="en-US" sz="5400" dirty="0">
                <a:solidFill>
                  <a:prstClr val="black"/>
                </a:solidFill>
                <a:latin typeface="Calibri"/>
              </a:rPr>
              <a:t> </a:t>
            </a:r>
            <a:r>
              <a:rPr lang="en-US" sz="5400" dirty="0" err="1">
                <a:solidFill>
                  <a:prstClr val="black"/>
                </a:solidFill>
                <a:latin typeface="Calibri"/>
              </a:rPr>
              <a:t>hoa</a:t>
            </a:r>
            <a:r>
              <a:rPr lang="en-US" sz="5400" dirty="0">
                <a:solidFill>
                  <a:prstClr val="black"/>
                </a:solidFill>
                <a:latin typeface="Calibri"/>
              </a:rPr>
              <a:t> </a:t>
            </a:r>
            <a:r>
              <a:rPr lang="en-US" sz="5400" dirty="0" err="1">
                <a:solidFill>
                  <a:prstClr val="black"/>
                </a:solidFill>
                <a:latin typeface="Calibri"/>
              </a:rPr>
              <a:t>gì</a:t>
            </a:r>
            <a:r>
              <a:rPr lang="en-US" sz="5400" dirty="0">
                <a:solidFill>
                  <a:prstClr val="black"/>
                </a:solidFill>
                <a:latin typeface="Calibri"/>
              </a:rPr>
              <a:t>?</a:t>
            </a:r>
          </a:p>
        </p:txBody>
      </p:sp>
      <p:sp>
        <p:nvSpPr>
          <p:cNvPr id="7" name="Round Diagonal Corner Rectangle 3">
            <a:extLst>
              <a:ext uri="{FF2B5EF4-FFF2-40B4-BE49-F238E27FC236}">
                <a16:creationId xmlns:a16="http://schemas.microsoft.com/office/drawing/2014/main" id="{CBDF931E-42B0-6CF4-F538-8EB9D93CF8C7}"/>
              </a:ext>
            </a:extLst>
          </p:cNvPr>
          <p:cNvSpPr/>
          <p:nvPr/>
        </p:nvSpPr>
        <p:spPr>
          <a:xfrm>
            <a:off x="6278880" y="3377291"/>
            <a:ext cx="4765040" cy="162142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a:solidFill>
                  <a:prstClr val="black"/>
                </a:solidFill>
                <a:latin typeface="Calibri"/>
              </a:rPr>
              <a:t>Đáp</a:t>
            </a:r>
            <a:r>
              <a:rPr lang="en-US" sz="5400" dirty="0">
                <a:solidFill>
                  <a:prstClr val="black"/>
                </a:solidFill>
                <a:latin typeface="Calibri"/>
              </a:rPr>
              <a:t> </a:t>
            </a:r>
            <a:r>
              <a:rPr lang="en-US" sz="5400" dirty="0" err="1">
                <a:solidFill>
                  <a:prstClr val="black"/>
                </a:solidFill>
                <a:latin typeface="Calibri"/>
              </a:rPr>
              <a:t>án</a:t>
            </a:r>
            <a:r>
              <a:rPr lang="en-US" sz="5400" dirty="0">
                <a:solidFill>
                  <a:prstClr val="black"/>
                </a:solidFill>
                <a:latin typeface="Calibri"/>
              </a:rPr>
              <a:t>: </a:t>
            </a:r>
          </a:p>
          <a:p>
            <a:pPr algn="ctr"/>
            <a:r>
              <a:rPr lang="en-US" sz="5400" dirty="0">
                <a:solidFill>
                  <a:prstClr val="black"/>
                </a:solidFill>
                <a:latin typeface="Calibri"/>
              </a:rPr>
              <a:t>Hoa </a:t>
            </a:r>
            <a:r>
              <a:rPr lang="en-US" sz="5400" dirty="0" err="1">
                <a:solidFill>
                  <a:prstClr val="black"/>
                </a:solidFill>
                <a:latin typeface="Calibri"/>
              </a:rPr>
              <a:t>lan</a:t>
            </a:r>
            <a:endParaRPr lang="en-US" sz="5400" dirty="0">
              <a:solidFill>
                <a:prstClr val="black"/>
              </a:solidFill>
              <a:latin typeface="Calibri"/>
            </a:endParaRPr>
          </a:p>
        </p:txBody>
      </p:sp>
      <p:sp>
        <p:nvSpPr>
          <p:cNvPr id="8" name="Left Arrow 4">
            <a:hlinkClick r:id="rId3" action="ppaction://hlinksldjump"/>
            <a:extLst>
              <a:ext uri="{FF2B5EF4-FFF2-40B4-BE49-F238E27FC236}">
                <a16:creationId xmlns:a16="http://schemas.microsoft.com/office/drawing/2014/main" id="{BFC1EE52-8B58-FF27-511A-19645A94A8F8}"/>
              </a:ext>
            </a:extLst>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A close up of a flower&#10;&#10;Description automatically generated">
            <a:extLst>
              <a:ext uri="{FF2B5EF4-FFF2-40B4-BE49-F238E27FC236}">
                <a16:creationId xmlns:a16="http://schemas.microsoft.com/office/drawing/2014/main" id="{5F86CE49-A2DF-5BCD-6031-BF3A27A18AC8}"/>
              </a:ext>
            </a:extLst>
          </p:cNvPr>
          <p:cNvPicPr>
            <a:picLocks noChangeAspect="1"/>
          </p:cNvPicPr>
          <p:nvPr/>
        </p:nvPicPr>
        <p:blipFill>
          <a:blip r:embed="rId4" cstate="hqprint">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422388"/>
            <a:ext cx="6040642" cy="5252732"/>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378FDF18-3456-6464-81C5-B9CF9DC4D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7" y="1249680"/>
            <a:ext cx="6759201" cy="5877566"/>
          </a:xfrm>
          <a:prstGeom prst="rect">
            <a:avLst/>
          </a:prstGeom>
        </p:spPr>
      </p:pic>
    </p:spTree>
    <p:extLst>
      <p:ext uri="{BB962C8B-B14F-4D97-AF65-F5344CB8AC3E}">
        <p14:creationId xmlns:p14="http://schemas.microsoft.com/office/powerpoint/2010/main" val="39661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7"/>
          <a:stretch>
            <a:fillRect/>
          </a:stretch>
        </p:blipFill>
        <p:spPr>
          <a:xfrm>
            <a:off x="732816" y="1778602"/>
            <a:ext cx="10290940" cy="2865368"/>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E537DC6-6D09-9677-4335-EF864C227E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33313" y="5370149"/>
            <a:ext cx="994207" cy="9942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9E7D768-944B-BB89-29C4-47F7C36C28BC}"/>
              </a:ext>
            </a:extLst>
          </p:cNvPr>
          <p:cNvPicPr>
            <a:picLocks noChangeAspect="1"/>
          </p:cNvPicPr>
          <p:nvPr/>
        </p:nvPicPr>
        <p:blipFill>
          <a:blip r:embed="rId9"/>
          <a:stretch>
            <a:fillRect/>
          </a:stretch>
        </p:blipFill>
        <p:spPr>
          <a:xfrm>
            <a:off x="6317871" y="1567902"/>
            <a:ext cx="4895512" cy="313361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343</Words>
  <Application>Microsoft Office PowerPoint</Application>
  <PresentationFormat>Widescreen</PresentationFormat>
  <Paragraphs>59</Paragraphs>
  <Slides>22</Slides>
  <Notes>0</Notes>
  <HiddenSlides>0</HiddenSlides>
  <MMClips>3</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22</vt:i4>
      </vt:variant>
    </vt:vector>
  </HeadingPairs>
  <TitlesOfParts>
    <vt:vector size="44" baseType="lpstr">
      <vt:lpstr>等线</vt:lpstr>
      <vt:lpstr>等线 Light</vt:lpstr>
      <vt:lpstr>微软雅黑</vt:lpstr>
      <vt:lpstr>SimSun</vt:lpstr>
      <vt:lpstr>Aptos</vt:lpstr>
      <vt:lpstr>Aptos Display</vt:lpstr>
      <vt:lpstr>Architecture</vt:lpstr>
      <vt:lpstr>Arial</vt:lpstr>
      <vt:lpstr>Calibri</vt:lpstr>
      <vt:lpstr>Calibri Light</vt:lpstr>
      <vt:lpstr>Cambria</vt:lpstr>
      <vt:lpstr>Just Another Hand</vt:lpstr>
      <vt:lpstr>LNTH-LuoLuoNotangYuanTi 1</vt:lpstr>
      <vt:lpstr>SVN-Adam Gorry</vt:lpstr>
      <vt:lpstr>Times New Roman</vt:lpstr>
      <vt:lpstr>字魂59号-创粗黑</vt:lpstr>
      <vt:lpstr>1_Office Theme</vt:lpstr>
      <vt:lpstr>Office 主题​​</vt:lpstr>
      <vt:lpstr>Office Theme</vt:lpstr>
      <vt:lpstr>2_Office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cp:revision>
  <dcterms:created xsi:type="dcterms:W3CDTF">2023-10-31T07:14:54Z</dcterms:created>
  <dcterms:modified xsi:type="dcterms:W3CDTF">2024-11-23T07:53:10Z</dcterms:modified>
</cp:coreProperties>
</file>