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 id="2147483748" r:id="rId5"/>
    <p:sldMasterId id="2147483760" r:id="rId6"/>
  </p:sldMasterIdLst>
  <p:notesMasterIdLst>
    <p:notesMasterId r:id="rId22"/>
  </p:notesMasterIdLst>
  <p:handoutMasterIdLst>
    <p:handoutMasterId r:id="rId23"/>
  </p:handoutMasterIdLst>
  <p:sldIdLst>
    <p:sldId id="258" r:id="rId7"/>
    <p:sldId id="363" r:id="rId8"/>
    <p:sldId id="257" r:id="rId9"/>
    <p:sldId id="260" r:id="rId10"/>
    <p:sldId id="305" r:id="rId11"/>
    <p:sldId id="265" r:id="rId12"/>
    <p:sldId id="307" r:id="rId13"/>
    <p:sldId id="403" r:id="rId14"/>
    <p:sldId id="309" r:id="rId15"/>
    <p:sldId id="409" r:id="rId16"/>
    <p:sldId id="408" r:id="rId17"/>
    <p:sldId id="314" r:id="rId18"/>
    <p:sldId id="299" r:id="rId19"/>
    <p:sldId id="406"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11/23/2024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1772341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5264087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5680075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82748254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50389962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4041096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02873550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0816940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33923849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0987140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8774501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413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3073A6-43AD-80DE-FF2B-BE57C0BE40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11/23/2024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2908509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4.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1.wav"/><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4.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1.wav"/><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jpg"/><Relationship Id="rId1" Type="http://schemas.openxmlformats.org/officeDocument/2006/relationships/slideLayout" Target="../slideLayouts/slideLayout6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007429" y="1012372"/>
            <a:ext cx="5998028" cy="456111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Hạt phấn nảy mầm tạo thành ống phấn, ống phấn dài ra xuyên dọc theo vòi nhụy để đưa tế bào sinh dục đực tới noãn, tế bào sinh dục đực kết hợp với tế bào sinh dục cái tạo thành hợp tử gọi là thụ tinh. Như vậy, hạt phấn, vòi nhuy, bầu nhuy, noãn tham gia vào quá trình thụ tinh.</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D30645F-9E1A-BD94-2246-895BE94AEA24}"/>
              </a:ext>
            </a:extLst>
          </p:cNvPr>
          <p:cNvPicPr>
            <a:picLocks noChangeAspect="1"/>
          </p:cNvPicPr>
          <p:nvPr/>
        </p:nvPicPr>
        <p:blipFill>
          <a:blip r:embed="rId2"/>
          <a:stretch>
            <a:fillRect/>
          </a:stretch>
        </p:blipFill>
        <p:spPr>
          <a:xfrm>
            <a:off x="1277710" y="917801"/>
            <a:ext cx="3409950" cy="4695825"/>
          </a:xfrm>
          <a:prstGeom prst="rect">
            <a:avLst/>
          </a:prstGeom>
        </p:spPr>
      </p:pic>
    </p:spTree>
    <p:extLst>
      <p:ext uri="{BB962C8B-B14F-4D97-AF65-F5344CB8AC3E}">
        <p14:creationId xmlns:p14="http://schemas.microsoft.com/office/powerpoint/2010/main" val="3373294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876799" y="1839687"/>
            <a:ext cx="6411685" cy="30044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Hạt được tạo thành từ noãn, quả tạo thành từ bầu nhụy.</a:t>
            </a:r>
            <a:endPar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23668FF-EA9A-442F-5C5C-040C844C820E}"/>
              </a:ext>
            </a:extLst>
          </p:cNvPr>
          <p:cNvPicPr>
            <a:picLocks noChangeAspect="1"/>
          </p:cNvPicPr>
          <p:nvPr/>
        </p:nvPicPr>
        <p:blipFill>
          <a:blip r:embed="rId2"/>
          <a:stretch>
            <a:fillRect/>
          </a:stretch>
        </p:blipFill>
        <p:spPr>
          <a:xfrm>
            <a:off x="762679" y="1843086"/>
            <a:ext cx="3684853" cy="3033714"/>
          </a:xfrm>
          <a:prstGeom prst="rect">
            <a:avLst/>
          </a:prstGeom>
        </p:spPr>
      </p:pic>
    </p:spTree>
    <p:extLst>
      <p:ext uri="{BB962C8B-B14F-4D97-AF65-F5344CB8AC3E}">
        <p14:creationId xmlns:p14="http://schemas.microsoft.com/office/powerpoint/2010/main" val="3092660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Em hãy kể tên một số loại quả mà em biết?</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923330"/>
          </a:xfrm>
          <a:prstGeom prst="rect">
            <a:avLst/>
          </a:prstGeom>
          <a:noFill/>
        </p:spPr>
        <p:txBody>
          <a:bodyPr wrap="square" rtlCol="0">
            <a:spAutoFit/>
          </a:bodyPr>
          <a:lstStyle/>
          <a:p>
            <a:pPr lvl="0" algn="just"/>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Xoài</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na</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bưởi</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cam…</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Hạt của chúng nằm ở đâu?</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015663"/>
          </a:xfrm>
          <a:prstGeom prst="rect">
            <a:avLst/>
          </a:prstGeom>
          <a:noFill/>
        </p:spPr>
        <p:txBody>
          <a:bodyPr wrap="square" rtlCol="0">
            <a:spAutoFit/>
          </a:bodyPr>
          <a:lstStyle/>
          <a:p>
            <a:pPr lvl="0" algn="just"/>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Hạt</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nằm</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bên</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trong</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quả</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854913" y="-1371832"/>
            <a:ext cx="2981651" cy="4217328"/>
          </a:xfrm>
          <a:prstGeom prst="rect">
            <a:avLst/>
          </a:prstGeom>
        </p:spPr>
      </p:pic>
      <p:sp>
        <p:nvSpPr>
          <p:cNvPr id="2" name="Rectangle 1">
            <a:extLst>
              <a:ext uri="{FF2B5EF4-FFF2-40B4-BE49-F238E27FC236}">
                <a16:creationId xmlns:a16="http://schemas.microsoft.com/office/drawing/2014/main" id="{63992660-6F73-45F3-B35A-2D540561A8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2">
            <a:extLst>
              <a:ext uri="{FF2B5EF4-FFF2-40B4-BE49-F238E27FC236}">
                <a16:creationId xmlns:a16="http://schemas.microsoft.com/office/drawing/2014/main" id="{87A94180-B062-476C-BEA5-29E3C07A9841}"/>
              </a:ext>
            </a:extLst>
          </p:cNvPr>
          <p:cNvSpPr/>
          <p:nvPr/>
        </p:nvSpPr>
        <p:spPr>
          <a:xfrm>
            <a:off x="1054654" y="481086"/>
            <a:ext cx="10818312" cy="6733878"/>
          </a:xfrm>
          <a:custGeom>
            <a:avLst/>
            <a:gdLst/>
            <a:ahLst/>
            <a:cxnLst/>
            <a:rect l="l" t="t" r="r" b="b"/>
            <a:pathLst>
              <a:path w="11819892" h="8229600">
                <a:moveTo>
                  <a:pt x="0" y="0"/>
                </a:moveTo>
                <a:lnTo>
                  <a:pt x="11819892" y="0"/>
                </a:lnTo>
                <a:lnTo>
                  <a:pt x="11819892"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FDC05F4-7A10-40D0-8F76-9EFE7C073B87}"/>
              </a:ext>
            </a:extLst>
          </p:cNvPr>
          <p:cNvSpPr txBox="1"/>
          <p:nvPr/>
        </p:nvSpPr>
        <p:spPr>
          <a:xfrm>
            <a:off x="1603008" y="1463947"/>
            <a:ext cx="5382494" cy="2800767"/>
          </a:xfrm>
          <a:prstGeom prst="rect">
            <a:avLst/>
          </a:prstGeom>
          <a:noFill/>
        </p:spPr>
        <p:txBody>
          <a:bodyPr wrap="square" rtlCol="0">
            <a:spAutoFit/>
          </a:bodyPr>
          <a:lstStyle/>
          <a:p>
            <a:pPr lvl="0" algn="ctr"/>
            <a:r>
              <a:rPr lang="vi-VN" sz="4400" b="1" dirty="0">
                <a:solidFill>
                  <a:srgbClr val="E7E6E6"/>
                </a:solidFill>
              </a:rPr>
              <a:t>Em hãy kể tên một số loại hoa lưỡng tính và hoa đơn tính mà em biết?</a:t>
            </a:r>
            <a:endParaRPr kumimoji="0" lang="en-US" sz="4400" b="1" i="0" u="none" strike="noStrike" kern="1200" cap="none" spc="0" normalizeH="0" baseline="0" noProof="0" dirty="0">
              <a:ln>
                <a:noFill/>
              </a:ln>
              <a:solidFill>
                <a:srgbClr val="E7E6E6"/>
              </a:solidFill>
              <a:effectLst/>
              <a:uLnTx/>
              <a:uFillTx/>
              <a:latin typeface="Calibri" panose="020F0502020204030204"/>
            </a:endParaRPr>
          </a:p>
        </p:txBody>
      </p:sp>
      <p:pic>
        <p:nvPicPr>
          <p:cNvPr id="18" name="Picture 3">
            <a:extLst>
              <a:ext uri="{FF2B5EF4-FFF2-40B4-BE49-F238E27FC236}">
                <a16:creationId xmlns:a16="http://schemas.microsoft.com/office/drawing/2014/main" id="{0F27270C-B961-4D3B-A2D5-8D79B2352A5D}"/>
              </a:ext>
            </a:extLst>
          </p:cNvPr>
          <p:cNvPicPr>
            <a:picLocks noChangeAspect="1"/>
          </p:cNvPicPr>
          <p:nvPr/>
        </p:nvPicPr>
        <p:blipFill>
          <a:blip r:embed="rId7"/>
          <a:srcRect/>
          <a:stretch>
            <a:fillRect/>
          </a:stretch>
        </p:blipFill>
        <p:spPr>
          <a:xfrm rot="20831631">
            <a:off x="6873884" y="905990"/>
            <a:ext cx="1416998" cy="1647672"/>
          </a:xfrm>
          <a:prstGeom prst="rect">
            <a:avLst/>
          </a:prstGeom>
        </p:spPr>
      </p:pic>
    </p:spTree>
    <p:extLst>
      <p:ext uri="{BB962C8B-B14F-4D97-AF65-F5344CB8AC3E}">
        <p14:creationId xmlns:p14="http://schemas.microsoft.com/office/powerpoint/2010/main" val="501727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
        <p:nvSpPr>
          <p:cNvPr id="5" name="TextBox 4">
            <a:extLst>
              <a:ext uri="{FF2B5EF4-FFF2-40B4-BE49-F238E27FC236}">
                <a16:creationId xmlns:a16="http://schemas.microsoft.com/office/drawing/2014/main" id="{8214210F-4575-D21B-1D85-136E74115EBB}"/>
              </a:ext>
            </a:extLst>
          </p:cNvPr>
          <p:cNvSpPr txBox="1"/>
          <p:nvPr/>
        </p:nvSpPr>
        <p:spPr>
          <a:xfrm>
            <a:off x="5551715" y="4626428"/>
            <a:ext cx="2068285" cy="646331"/>
          </a:xfrm>
          <a:prstGeom prst="rect">
            <a:avLst/>
          </a:prstGeom>
          <a:noFill/>
        </p:spPr>
        <p:txBody>
          <a:bodyPr wrap="square" rtlCol="0">
            <a:spAutoFit/>
          </a:bodyPr>
          <a:lstStyle/>
          <a:p>
            <a:r>
              <a:rPr lang="en-US" sz="3600" b="1" dirty="0"/>
              <a:t>(TIẾT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6ED091FE-F015-C718-85FF-5DFCEED2E530}"/>
              </a:ext>
            </a:extLst>
          </p:cNvPr>
          <p:cNvSpPr txBox="1"/>
          <p:nvPr/>
        </p:nvSpPr>
        <p:spPr>
          <a:xfrm>
            <a:off x="6444343" y="1785257"/>
            <a:ext cx="5029200" cy="2554545"/>
          </a:xfrm>
          <a:prstGeom prst="rect">
            <a:avLst/>
          </a:prstGeom>
          <a:noFill/>
        </p:spPr>
        <p:txBody>
          <a:bodyPr wrap="square" rtlCol="0">
            <a:spAutoFit/>
          </a:bodyPr>
          <a:lstStyle/>
          <a:p>
            <a:pPr algn="ctr"/>
            <a:r>
              <a:rPr lang="en-US" sz="4000" b="1" dirty="0">
                <a:solidFill>
                  <a:srgbClr val="FF0000"/>
                </a:solidFill>
              </a:rPr>
              <a:t>2. Vai </a:t>
            </a:r>
            <a:r>
              <a:rPr lang="en-US" sz="4000" b="1" dirty="0" err="1">
                <a:solidFill>
                  <a:srgbClr val="FF0000"/>
                </a:solidFill>
              </a:rPr>
              <a:t>trò</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nhị</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nhụy</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quá</a:t>
            </a:r>
            <a:r>
              <a:rPr lang="en-US" sz="4000" b="1" dirty="0">
                <a:solidFill>
                  <a:srgbClr val="FF0000"/>
                </a:solidFill>
              </a:rPr>
              <a:t> </a:t>
            </a:r>
            <a:r>
              <a:rPr lang="en-US" sz="4000" b="1" dirty="0" err="1">
                <a:solidFill>
                  <a:srgbClr val="FF0000"/>
                </a:solidFill>
              </a:rPr>
              <a:t>trình</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phấn</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tinh</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hạt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quả</a:t>
            </a:r>
            <a:endParaRPr lang="en-US" sz="4000" b="1" dirty="0">
              <a:solidFill>
                <a:srgbClr val="FF0000"/>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200329"/>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600" b="1" dirty="0" err="1">
                <a:solidFill>
                  <a:srgbClr val="002060"/>
                </a:solidFill>
                <a:latin typeface="Calibri" panose="020F0502020204030204" pitchFamily="34" charset="0"/>
                <a:cs typeface="Calibri" panose="020F0502020204030204" pitchFamily="34" charset="0"/>
              </a:rPr>
              <a:t>Chỉ</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vào</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hình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nói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bộ</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phận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của</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nhị</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nhụy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hoa</a:t>
            </a:r>
            <a:r>
              <a:rPr lang="en-US" altLang="en-US" sz="3600" b="1" dirty="0">
                <a:solidFill>
                  <a:srgbClr val="002060"/>
                </a:solidFill>
                <a:latin typeface="Calibri" panose="020F0502020204030204" pitchFamily="34" charset="0"/>
                <a:cs typeface="Calibri" panose="020F0502020204030204" pitchFamily="34" charset="0"/>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A735396-A470-3DD6-228D-54C90C06586F}"/>
              </a:ext>
            </a:extLst>
          </p:cNvPr>
          <p:cNvPicPr>
            <a:picLocks noChangeAspect="1"/>
          </p:cNvPicPr>
          <p:nvPr/>
        </p:nvPicPr>
        <p:blipFill>
          <a:blip r:embed="rId2"/>
          <a:stretch>
            <a:fillRect/>
          </a:stretch>
        </p:blipFill>
        <p:spPr>
          <a:xfrm>
            <a:off x="1846489" y="1664834"/>
            <a:ext cx="8477250" cy="38766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680344" y="341304"/>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976085" y="1611087"/>
            <a:ext cx="6121400" cy="3795911"/>
          </a:xfrm>
          <a:prstGeom prst="rect">
            <a:avLst/>
          </a:prstGeom>
        </p:spPr>
        <p:txBody>
          <a:bodyPr wrap="square"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chỉ</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hạt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đực</a:t>
            </a:r>
            <a:r>
              <a:rPr lang="en-US" sz="3600" b="1" dirty="0">
                <a:solidFill>
                  <a:srgbClr val="000000"/>
                </a:solidFill>
                <a:latin typeface="Cambria" panose="02040503050406030204" pitchFamily="18" charset="0"/>
                <a:ea typeface="Cambria" panose="02040503050406030204" pitchFamily="18" charset="0"/>
              </a:rPr>
              <a:t>.</a:t>
            </a:r>
          </a:p>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vòi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Trong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noãn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cái</a:t>
            </a:r>
            <a:r>
              <a:rPr lang="en-US" sz="3600" b="1" dirty="0">
                <a:solidFill>
                  <a:srgbClr val="00000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1FA278DE-856C-83C3-E9A3-C628A16BE435}"/>
              </a:ext>
            </a:extLst>
          </p:cNvPr>
          <p:cNvPicPr>
            <a:picLocks noChangeAspect="1"/>
          </p:cNvPicPr>
          <p:nvPr/>
        </p:nvPicPr>
        <p:blipFill>
          <a:blip r:embed="rId12"/>
          <a:stretch>
            <a:fillRect/>
          </a:stretch>
        </p:blipFill>
        <p:spPr>
          <a:xfrm>
            <a:off x="2200943" y="186752"/>
            <a:ext cx="3414056" cy="108518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384995"/>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Dựa vào hình 13:</a:t>
            </a:r>
          </a:p>
          <a:p>
            <a:pPr lvl="0">
              <a:defRPr/>
            </a:pPr>
            <a:r>
              <a:rPr lang="vi-VN" altLang="en-US" sz="2800" dirty="0">
                <a:solidFill>
                  <a:srgbClr val="002060"/>
                </a:solidFill>
                <a:latin typeface="Calibri" panose="020F0502020204030204" pitchFamily="34" charset="0"/>
                <a:cs typeface="Calibri" panose="020F0502020204030204" pitchFamily="34" charset="0"/>
              </a:rPr>
              <a:t>1. Nêu vai trò của nhị và nhụy trong quá trình thụ phấn, thụ tinh.</a:t>
            </a:r>
          </a:p>
          <a:p>
            <a:pPr lvl="0">
              <a:defRPr/>
            </a:pPr>
            <a:r>
              <a:rPr lang="vi-VN" altLang="en-US" sz="2800" dirty="0">
                <a:solidFill>
                  <a:srgbClr val="002060"/>
                </a:solidFill>
                <a:latin typeface="Calibri" panose="020F0502020204030204" pitchFamily="34" charset="0"/>
                <a:cs typeface="Calibri" panose="020F0502020204030204" pitchFamily="34" charset="0"/>
              </a:rPr>
              <a:t>2. Hạt và quả được tạo thành từ bộ phận nào của hoa</a:t>
            </a:r>
            <a:endParaRPr kumimoji="0" lang="en-US" altLang="en-US" sz="28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5EB7A30-FBA2-735B-BC24-53BC82958907}"/>
              </a:ext>
            </a:extLst>
          </p:cNvPr>
          <p:cNvPicPr>
            <a:picLocks noChangeAspect="1"/>
          </p:cNvPicPr>
          <p:nvPr/>
        </p:nvPicPr>
        <p:blipFill>
          <a:blip r:embed="rId2"/>
          <a:stretch>
            <a:fillRect/>
          </a:stretch>
        </p:blipFill>
        <p:spPr>
          <a:xfrm>
            <a:off x="2486025" y="1460727"/>
            <a:ext cx="7219950" cy="4829175"/>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007429" y="1012372"/>
            <a:ext cx="5998028" cy="44304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Nhị chứa hạt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hạt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tham gia vào quá trình thụ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nhụy có đầu nhụy tham gia vào thụ phấn. Quá trình hạt phấn từ nhị hoa đến đầu nhụy hoa gọi là thụ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a:t>
            </a:r>
          </a:p>
        </p:txBody>
      </p:sp>
      <p:pic>
        <p:nvPicPr>
          <p:cNvPr id="6" name="Picture 5">
            <a:extLst>
              <a:ext uri="{FF2B5EF4-FFF2-40B4-BE49-F238E27FC236}">
                <a16:creationId xmlns:a16="http://schemas.microsoft.com/office/drawing/2014/main" id="{02649E6C-9AFC-747A-BB68-402B7FAD0F1B}"/>
              </a:ext>
            </a:extLst>
          </p:cNvPr>
          <p:cNvPicPr>
            <a:picLocks noChangeAspect="1"/>
          </p:cNvPicPr>
          <p:nvPr/>
        </p:nvPicPr>
        <p:blipFill>
          <a:blip r:embed="rId2"/>
          <a:stretch>
            <a:fillRect/>
          </a:stretch>
        </p:blipFill>
        <p:spPr>
          <a:xfrm>
            <a:off x="714853" y="1579790"/>
            <a:ext cx="3657122" cy="310106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320</Words>
  <Application>Microsoft Office PowerPoint</Application>
  <PresentationFormat>Widescreen</PresentationFormat>
  <Paragraphs>25</Paragraphs>
  <Slides>15</Slides>
  <Notes>0</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15</vt:i4>
      </vt:variant>
    </vt:vector>
  </HeadingPairs>
  <TitlesOfParts>
    <vt:vector size="36" baseType="lpstr">
      <vt:lpstr>等线</vt:lpstr>
      <vt:lpstr>等线 Light</vt:lpstr>
      <vt:lpstr>微软雅黑</vt:lpstr>
      <vt:lpstr>SimSun</vt:lpstr>
      <vt:lpstr>Aptos</vt:lpstr>
      <vt:lpstr>Aptos Display</vt:lpstr>
      <vt:lpstr>Architecture</vt:lpstr>
      <vt:lpstr>Arial</vt:lpstr>
      <vt:lpstr>Calibri</vt:lpstr>
      <vt:lpstr>Calibri Light</vt:lpstr>
      <vt:lpstr>Cambria</vt:lpstr>
      <vt:lpstr>Just Another Hand</vt:lpstr>
      <vt:lpstr>LNTH-LuoLuoNotangYuanTi 1</vt:lpstr>
      <vt:lpstr>Times New Roman</vt:lpstr>
      <vt:lpstr>字魂59号-创粗黑</vt:lpstr>
      <vt:lpstr>1_Office Theme</vt:lpstr>
      <vt:lpstr>Office 主题​​</vt:lpstr>
      <vt:lpstr>2_Office Theme</vt:lpstr>
      <vt:lpstr>3_Office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cp:revision>
  <dcterms:created xsi:type="dcterms:W3CDTF">2023-10-31T07:14:54Z</dcterms:created>
  <dcterms:modified xsi:type="dcterms:W3CDTF">2024-11-23T07:52:39Z</dcterms:modified>
</cp:coreProperties>
</file>