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698" r:id="rId2"/>
  </p:sldMasterIdLst>
  <p:notesMasterIdLst>
    <p:notesMasterId r:id="rId22"/>
  </p:notesMasterIdLst>
  <p:sldIdLst>
    <p:sldId id="372" r:id="rId3"/>
    <p:sldId id="357" r:id="rId4"/>
    <p:sldId id="256" r:id="rId5"/>
    <p:sldId id="350" r:id="rId6"/>
    <p:sldId id="368" r:id="rId7"/>
    <p:sldId id="344" r:id="rId8"/>
    <p:sldId id="375" r:id="rId9"/>
    <p:sldId id="376" r:id="rId10"/>
    <p:sldId id="389" r:id="rId11"/>
    <p:sldId id="391" r:id="rId12"/>
    <p:sldId id="390" r:id="rId13"/>
    <p:sldId id="393" r:id="rId14"/>
    <p:sldId id="394" r:id="rId15"/>
    <p:sldId id="360" r:id="rId16"/>
    <p:sldId id="386" r:id="rId17"/>
    <p:sldId id="257" r:id="rId18"/>
    <p:sldId id="259" r:id="rId19"/>
    <p:sldId id="260" r:id="rId20"/>
    <p:sldId id="387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84" d="100"/>
          <a:sy n="84" d="100"/>
        </p:scale>
        <p:origin x="2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54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93" r:id="rId5"/>
    <p:sldLayoutId id="214748369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3834619" y="-1981974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977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2.mp4"/><Relationship Id="rId11" Type="http://schemas.openxmlformats.org/officeDocument/2006/relationships/image" Target="../media/image29.png"/><Relationship Id="rId5" Type="http://schemas.microsoft.com/office/2007/relationships/media" Target="../media/media2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2.mp4"/><Relationship Id="rId11" Type="http://schemas.openxmlformats.org/officeDocument/2006/relationships/image" Target="../media/image29.png"/><Relationship Id="rId5" Type="http://schemas.microsoft.com/office/2007/relationships/media" Target="../media/media2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87;p53">
            <a:extLst>
              <a:ext uri="{FF2B5EF4-FFF2-40B4-BE49-F238E27FC236}">
                <a16:creationId xmlns:a16="http://schemas.microsoft.com/office/drawing/2014/main" id="{660F3426-3879-2CAB-41E0-E149342EB4E2}"/>
              </a:ext>
            </a:extLst>
          </p:cNvPr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6" name="Google Shape;1388;p53">
              <a:extLst>
                <a:ext uri="{FF2B5EF4-FFF2-40B4-BE49-F238E27FC236}">
                  <a16:creationId xmlns:a16="http://schemas.microsoft.com/office/drawing/2014/main" id="{A8CD925B-86ED-2738-1722-D7DDA4AB0978}"/>
                </a:ext>
              </a:extLst>
            </p:cNvPr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9;p53">
              <a:extLst>
                <a:ext uri="{FF2B5EF4-FFF2-40B4-BE49-F238E27FC236}">
                  <a16:creationId xmlns:a16="http://schemas.microsoft.com/office/drawing/2014/main" id="{FBBDB877-8BC9-FF54-9E37-446331BE2077}"/>
                </a:ext>
              </a:extLst>
            </p:cNvPr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0;p53">
              <a:extLst>
                <a:ext uri="{FF2B5EF4-FFF2-40B4-BE49-F238E27FC236}">
                  <a16:creationId xmlns:a16="http://schemas.microsoft.com/office/drawing/2014/main" id="{EF86C87C-ABD9-6153-8DBD-E28AE64B7BA7}"/>
                </a:ext>
              </a:extLst>
            </p:cNvPr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91;p53">
              <a:extLst>
                <a:ext uri="{FF2B5EF4-FFF2-40B4-BE49-F238E27FC236}">
                  <a16:creationId xmlns:a16="http://schemas.microsoft.com/office/drawing/2014/main" id="{E0D2A47F-87E0-8175-A301-AE8C69272621}"/>
                </a:ext>
              </a:extLst>
            </p:cNvPr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92;p53">
              <a:extLst>
                <a:ext uri="{FF2B5EF4-FFF2-40B4-BE49-F238E27FC236}">
                  <a16:creationId xmlns:a16="http://schemas.microsoft.com/office/drawing/2014/main" id="{6AF885E9-8F40-C222-CE27-C8AE182D3388}"/>
                </a:ext>
              </a:extLst>
            </p:cNvPr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93;p53">
              <a:extLst>
                <a:ext uri="{FF2B5EF4-FFF2-40B4-BE49-F238E27FC236}">
                  <a16:creationId xmlns:a16="http://schemas.microsoft.com/office/drawing/2014/main" id="{988683AF-C944-A1AC-CA88-84A2C5415B70}"/>
                </a:ext>
              </a:extLst>
            </p:cNvPr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94;p53">
              <a:extLst>
                <a:ext uri="{FF2B5EF4-FFF2-40B4-BE49-F238E27FC236}">
                  <a16:creationId xmlns:a16="http://schemas.microsoft.com/office/drawing/2014/main" id="{4340AB63-83B9-F688-3958-EC150E54E0B0}"/>
                </a:ext>
              </a:extLst>
            </p:cNvPr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95;p53">
              <a:extLst>
                <a:ext uri="{FF2B5EF4-FFF2-40B4-BE49-F238E27FC236}">
                  <a16:creationId xmlns:a16="http://schemas.microsoft.com/office/drawing/2014/main" id="{B4F909E5-A21D-9620-5717-FC3FD7F4B32C}"/>
                </a:ext>
              </a:extLst>
            </p:cNvPr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96;p53">
              <a:extLst>
                <a:ext uri="{FF2B5EF4-FFF2-40B4-BE49-F238E27FC236}">
                  <a16:creationId xmlns:a16="http://schemas.microsoft.com/office/drawing/2014/main" id="{8B52D090-C469-A1A7-8959-6690185F34E4}"/>
                </a:ext>
              </a:extLst>
            </p:cNvPr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97;p53">
              <a:extLst>
                <a:ext uri="{FF2B5EF4-FFF2-40B4-BE49-F238E27FC236}">
                  <a16:creationId xmlns:a16="http://schemas.microsoft.com/office/drawing/2014/main" id="{AE4FCCA8-4ABC-2056-2CB9-24B5E1A4A104}"/>
                </a:ext>
              </a:extLst>
            </p:cNvPr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98;p53">
              <a:extLst>
                <a:ext uri="{FF2B5EF4-FFF2-40B4-BE49-F238E27FC236}">
                  <a16:creationId xmlns:a16="http://schemas.microsoft.com/office/drawing/2014/main" id="{08BFB8D7-375E-0E6A-8D87-6467AFFE2815}"/>
                </a:ext>
              </a:extLst>
            </p:cNvPr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99;p53">
              <a:extLst>
                <a:ext uri="{FF2B5EF4-FFF2-40B4-BE49-F238E27FC236}">
                  <a16:creationId xmlns:a16="http://schemas.microsoft.com/office/drawing/2014/main" id="{10392F28-33F9-2E30-3247-64A8890BA236}"/>
                </a:ext>
              </a:extLst>
            </p:cNvPr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0;p53">
              <a:extLst>
                <a:ext uri="{FF2B5EF4-FFF2-40B4-BE49-F238E27FC236}">
                  <a16:creationId xmlns:a16="http://schemas.microsoft.com/office/drawing/2014/main" id="{8FF33D4B-32F3-538A-BB1E-6DE71BBAC1DE}"/>
                </a:ext>
              </a:extLst>
            </p:cNvPr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1;p53">
              <a:extLst>
                <a:ext uri="{FF2B5EF4-FFF2-40B4-BE49-F238E27FC236}">
                  <a16:creationId xmlns:a16="http://schemas.microsoft.com/office/drawing/2014/main" id="{1B7B6E04-D909-23C8-7CAF-065F205F411F}"/>
                </a:ext>
              </a:extLst>
            </p:cNvPr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2;p53">
              <a:extLst>
                <a:ext uri="{FF2B5EF4-FFF2-40B4-BE49-F238E27FC236}">
                  <a16:creationId xmlns:a16="http://schemas.microsoft.com/office/drawing/2014/main" id="{07C189D6-EA04-76C9-B3F9-F793A6E646FB}"/>
                </a:ext>
              </a:extLst>
            </p:cNvPr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3;p53">
              <a:extLst>
                <a:ext uri="{FF2B5EF4-FFF2-40B4-BE49-F238E27FC236}">
                  <a16:creationId xmlns:a16="http://schemas.microsoft.com/office/drawing/2014/main" id="{2B3938DD-65F4-ADE5-91DD-FDF838C93915}"/>
                </a:ext>
              </a:extLst>
            </p:cNvPr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4;p53">
              <a:extLst>
                <a:ext uri="{FF2B5EF4-FFF2-40B4-BE49-F238E27FC236}">
                  <a16:creationId xmlns:a16="http://schemas.microsoft.com/office/drawing/2014/main" id="{24A2CF56-2207-201E-2E1A-293FACC1EB47}"/>
                </a:ext>
              </a:extLst>
            </p:cNvPr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5;p53">
              <a:extLst>
                <a:ext uri="{FF2B5EF4-FFF2-40B4-BE49-F238E27FC236}">
                  <a16:creationId xmlns:a16="http://schemas.microsoft.com/office/drawing/2014/main" id="{D744B5B6-132A-4C37-7746-1CAF90FB8747}"/>
                </a:ext>
              </a:extLst>
            </p:cNvPr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06;p53">
              <a:extLst>
                <a:ext uri="{FF2B5EF4-FFF2-40B4-BE49-F238E27FC236}">
                  <a16:creationId xmlns:a16="http://schemas.microsoft.com/office/drawing/2014/main" id="{6D40FA88-C0CF-883F-ABAF-1BBBF99E43DF}"/>
                </a:ext>
              </a:extLst>
            </p:cNvPr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07;p53">
              <a:extLst>
                <a:ext uri="{FF2B5EF4-FFF2-40B4-BE49-F238E27FC236}">
                  <a16:creationId xmlns:a16="http://schemas.microsoft.com/office/drawing/2014/main" id="{3218003E-9DBD-FEEA-FD26-559225B4BBCF}"/>
                </a:ext>
              </a:extLst>
            </p:cNvPr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08;p53">
              <a:extLst>
                <a:ext uri="{FF2B5EF4-FFF2-40B4-BE49-F238E27FC236}">
                  <a16:creationId xmlns:a16="http://schemas.microsoft.com/office/drawing/2014/main" id="{3C58DD6D-2FE1-178B-ED4C-06FC4407AE74}"/>
                </a:ext>
              </a:extLst>
            </p:cNvPr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409;p53">
            <a:extLst>
              <a:ext uri="{FF2B5EF4-FFF2-40B4-BE49-F238E27FC236}">
                <a16:creationId xmlns:a16="http://schemas.microsoft.com/office/drawing/2014/main" id="{9115202D-4DBE-59F1-C7F9-1E2D6F46D265}"/>
              </a:ext>
            </a:extLst>
          </p:cNvPr>
          <p:cNvSpPr/>
          <p:nvPr/>
        </p:nvSpPr>
        <p:spPr>
          <a:xfrm rot="894505">
            <a:off x="-1857367" y="-179977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10;p53">
            <a:extLst>
              <a:ext uri="{FF2B5EF4-FFF2-40B4-BE49-F238E27FC236}">
                <a16:creationId xmlns:a16="http://schemas.microsoft.com/office/drawing/2014/main" id="{393AD71C-8EEF-E5B9-62CA-C0A9FF1786C0}"/>
              </a:ext>
            </a:extLst>
          </p:cNvPr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413;p53">
            <a:extLst>
              <a:ext uri="{FF2B5EF4-FFF2-40B4-BE49-F238E27FC236}">
                <a16:creationId xmlns:a16="http://schemas.microsoft.com/office/drawing/2014/main" id="{9EC91B52-1088-78D7-D748-1367C3AD5ED4}"/>
              </a:ext>
            </a:extLst>
          </p:cNvPr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31" name="Google Shape;1414;p53">
              <a:extLst>
                <a:ext uri="{FF2B5EF4-FFF2-40B4-BE49-F238E27FC236}">
                  <a16:creationId xmlns:a16="http://schemas.microsoft.com/office/drawing/2014/main" id="{C000B045-8FA4-DB5D-83A2-5CBBFD94A2F6}"/>
                </a:ext>
              </a:extLst>
            </p:cNvPr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15;p53">
              <a:extLst>
                <a:ext uri="{FF2B5EF4-FFF2-40B4-BE49-F238E27FC236}">
                  <a16:creationId xmlns:a16="http://schemas.microsoft.com/office/drawing/2014/main" id="{239BBB59-5CF5-D1D5-9235-E7C870E31A44}"/>
                </a:ext>
              </a:extLst>
            </p:cNvPr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16;p53">
              <a:extLst>
                <a:ext uri="{FF2B5EF4-FFF2-40B4-BE49-F238E27FC236}">
                  <a16:creationId xmlns:a16="http://schemas.microsoft.com/office/drawing/2014/main" id="{86986980-68BC-25A0-8325-AC80C46206D7}"/>
                </a:ext>
              </a:extLst>
            </p:cNvPr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17;p53">
              <a:extLst>
                <a:ext uri="{FF2B5EF4-FFF2-40B4-BE49-F238E27FC236}">
                  <a16:creationId xmlns:a16="http://schemas.microsoft.com/office/drawing/2014/main" id="{7FA8605A-FB89-15D8-8F23-3D32CFE93E1F}"/>
                </a:ext>
              </a:extLst>
            </p:cNvPr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18;p53">
            <a:extLst>
              <a:ext uri="{FF2B5EF4-FFF2-40B4-BE49-F238E27FC236}">
                <a16:creationId xmlns:a16="http://schemas.microsoft.com/office/drawing/2014/main" id="{4D00F8E3-6D1B-5040-CCCE-F8F5DCB78735}"/>
              </a:ext>
            </a:extLst>
          </p:cNvPr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36" name="Google Shape;1419;p53">
              <a:extLst>
                <a:ext uri="{FF2B5EF4-FFF2-40B4-BE49-F238E27FC236}">
                  <a16:creationId xmlns:a16="http://schemas.microsoft.com/office/drawing/2014/main" id="{E9DE4DD6-5DD4-4D0B-246A-2C84E3FA54AA}"/>
                </a:ext>
              </a:extLst>
            </p:cNvPr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20;p53">
              <a:extLst>
                <a:ext uri="{FF2B5EF4-FFF2-40B4-BE49-F238E27FC236}">
                  <a16:creationId xmlns:a16="http://schemas.microsoft.com/office/drawing/2014/main" id="{1CF7CCD3-E252-94F5-F24C-8F2283F9B476}"/>
                </a:ext>
              </a:extLst>
            </p:cNvPr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21;p53">
              <a:extLst>
                <a:ext uri="{FF2B5EF4-FFF2-40B4-BE49-F238E27FC236}">
                  <a16:creationId xmlns:a16="http://schemas.microsoft.com/office/drawing/2014/main" id="{A646644B-E748-62E2-98E0-E161AA48268C}"/>
                </a:ext>
              </a:extLst>
            </p:cNvPr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22;p53">
              <a:extLst>
                <a:ext uri="{FF2B5EF4-FFF2-40B4-BE49-F238E27FC236}">
                  <a16:creationId xmlns:a16="http://schemas.microsoft.com/office/drawing/2014/main" id="{23754027-2C30-8E13-9323-49E38BEBD6D5}"/>
                </a:ext>
              </a:extLst>
            </p:cNvPr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23;p53">
              <a:extLst>
                <a:ext uri="{FF2B5EF4-FFF2-40B4-BE49-F238E27FC236}">
                  <a16:creationId xmlns:a16="http://schemas.microsoft.com/office/drawing/2014/main" id="{D19A7CCC-68E0-C0D2-10C3-CB22EC20C40C}"/>
                </a:ext>
              </a:extLst>
            </p:cNvPr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430;p53">
            <a:extLst>
              <a:ext uri="{FF2B5EF4-FFF2-40B4-BE49-F238E27FC236}">
                <a16:creationId xmlns:a16="http://schemas.microsoft.com/office/drawing/2014/main" id="{8B9DF1CE-4173-2384-D4D3-8D7C4478F202}"/>
              </a:ext>
            </a:extLst>
          </p:cNvPr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42" name="Google Shape;1431;p53">
              <a:extLst>
                <a:ext uri="{FF2B5EF4-FFF2-40B4-BE49-F238E27FC236}">
                  <a16:creationId xmlns:a16="http://schemas.microsoft.com/office/drawing/2014/main" id="{33217383-9C06-07DE-7127-238C7F3A83E2}"/>
                </a:ext>
              </a:extLst>
            </p:cNvPr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2;p53">
              <a:extLst>
                <a:ext uri="{FF2B5EF4-FFF2-40B4-BE49-F238E27FC236}">
                  <a16:creationId xmlns:a16="http://schemas.microsoft.com/office/drawing/2014/main" id="{FB3027D5-7B4E-50BB-F40C-0DED668A7F43}"/>
                </a:ext>
              </a:extLst>
            </p:cNvPr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3;p53">
              <a:extLst>
                <a:ext uri="{FF2B5EF4-FFF2-40B4-BE49-F238E27FC236}">
                  <a16:creationId xmlns:a16="http://schemas.microsoft.com/office/drawing/2014/main" id="{4C7FAF4A-3994-4D79-3891-0183CD99D855}"/>
                </a:ext>
              </a:extLst>
            </p:cNvPr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F98ED0AD-95D5-2CE0-8ED7-85FE4D14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6313" y="2912654"/>
            <a:ext cx="3171404" cy="20672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3B5674D-0964-7144-BCE7-BE82B21C0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123" y="1642533"/>
            <a:ext cx="6333958" cy="15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Kết quả hình ảnh cho Chặt cây đóng cọc trên sông">
            <a:extLst>
              <a:ext uri="{FF2B5EF4-FFF2-40B4-BE49-F238E27FC236}">
                <a16:creationId xmlns:a16="http://schemas.microsoft.com/office/drawing/2014/main" id="{CC3FF8BD-565D-832A-DB9D-C3E5A1D11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40" y="230399"/>
            <a:ext cx="5333003" cy="356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2E2760-92D7-DC79-DF2D-6BD55739397C}"/>
              </a:ext>
            </a:extLst>
          </p:cNvPr>
          <p:cNvSpPr txBox="1"/>
          <p:nvPr/>
        </p:nvSpPr>
        <p:spPr>
          <a:xfrm>
            <a:off x="2311399" y="39031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Tranh minh họa đóng cọc trên sông Bạch Đằng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9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ận cảnh bãi cọc Cao Quỳ: Chứng tích lịch sử trên sông Bạch Đằng - 4">
            <a:extLst>
              <a:ext uri="{FF2B5EF4-FFF2-40B4-BE49-F238E27FC236}">
                <a16:creationId xmlns:a16="http://schemas.microsoft.com/office/drawing/2014/main" id="{2C4A9FEB-C896-365E-8B56-B5BAA625F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07" y="122555"/>
            <a:ext cx="6449661" cy="341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38692-5D1E-8D38-E279-BCA3E77E9C98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Quảng trường Chiến Thắng tại khu di tích Bạch Đằng Giang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19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Năm 1268, khi quân Mông Cổ xâm lược Đại Việt, vua Trần Thái Tông hỏi ý kiến Thái sư Trần Thủ Độ. Quan thái sư trả lời: “Đầu thần chưa rơi xuống đất, xin bệ hạ đừng lo”. Lời nói của quan Thái sư đã củng cố quyết tâm kháng chiến cho vua Trần Thái Tông. 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Thái sư Trần Thủ Độ và chuyện chặt ngón chân người thân xin chức tước -  Giáo dục">
            <a:extLst>
              <a:ext uri="{FF2B5EF4-FFF2-40B4-BE49-F238E27FC236}">
                <a16:creationId xmlns:a16="http://schemas.microsoft.com/office/drawing/2014/main" id="{5B19F482-8CC8-30B5-EFAD-558DAAC4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9" y="2665089"/>
            <a:ext cx="4091517" cy="23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Đầu năm 1285, Thái Thượng Hoàng triệu tập các vị bô lão trong nước hợp ở điện Diên Hồng (kinh đô thăng long). Khi được hỏi về chủ trương nên hòa hay đánh quân Mông – Nguyên, muôn người như một đều đồng thanh hô: “Đánh!”.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Hội nghị Diên Hồng vang mãi hào khí non sông | Báo Pháp luật Việt Nam điện  tử">
            <a:extLst>
              <a:ext uri="{FF2B5EF4-FFF2-40B4-BE49-F238E27FC236}">
                <a16:creationId xmlns:a16="http://schemas.microsoft.com/office/drawing/2014/main" id="{23A4170C-8550-AF99-84C0-CD14F91B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613823"/>
            <a:ext cx="4033309" cy="22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49400" y="1016000"/>
            <a:ext cx="7010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1"/>
            <a:ext cx="3028950" cy="102605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2" y="3506303"/>
              <a:ext cx="3256539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612412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202267" y="863600"/>
            <a:ext cx="710353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Văn An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mệnh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5534" y="3528664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320172" y="3325680"/>
              <a:ext cx="3433380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lưu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muôn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5534" y="2133168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75019" y="5049984"/>
              <a:ext cx="315308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đáng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6" y="3528664"/>
            <a:ext cx="3072275" cy="1026056"/>
            <a:chOff x="6232967" y="4816549"/>
            <a:chExt cx="4096366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326392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đắc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đạo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44133" y="787400"/>
            <a:ext cx="659553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1288,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3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3"/>
              <a:ext cx="2996893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Bạch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Đằng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570079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2" y="5253184"/>
              <a:ext cx="2974316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570079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5" t="-19768" r="-985"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4312605" y="406319"/>
            <a:ext cx="4006049" cy="4330863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05765" y="-194278"/>
            <a:ext cx="5956173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521142" y="1564536"/>
            <a:ext cx="3814323" cy="2654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8625" kern="1200" dirty="0">
                <a:solidFill>
                  <a:srgbClr val="FFBE1D"/>
                </a:solidFill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013924" y="341757"/>
            <a:ext cx="1732217" cy="1212704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570136" y="660400"/>
            <a:ext cx="5472264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8411" y="808567"/>
            <a:ext cx="5307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F9476-4187-2AF3-57F9-DE6818C6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oogle Shape;1297;p52">
            <a:extLst>
              <a:ext uri="{FF2B5EF4-FFF2-40B4-BE49-F238E27FC236}">
                <a16:creationId xmlns:a16="http://schemas.microsoft.com/office/drawing/2014/main" id="{8EC12889-52F6-CF5A-A9D2-5F11A8454950}"/>
              </a:ext>
            </a:extLst>
          </p:cNvPr>
          <p:cNvGrpSpPr/>
          <p:nvPr/>
        </p:nvGrpSpPr>
        <p:grpSpPr>
          <a:xfrm rot="-197789">
            <a:off x="2805734" y="520549"/>
            <a:ext cx="6387976" cy="4246563"/>
            <a:chOff x="1188149" y="606827"/>
            <a:chExt cx="6643836" cy="4592124"/>
          </a:xfrm>
        </p:grpSpPr>
        <p:sp>
          <p:nvSpPr>
            <p:cNvPr id="7" name="Google Shape;1298;p52">
              <a:extLst>
                <a:ext uri="{FF2B5EF4-FFF2-40B4-BE49-F238E27FC236}">
                  <a16:creationId xmlns:a16="http://schemas.microsoft.com/office/drawing/2014/main" id="{F8128507-929F-248F-2FE6-3DDF011ABBBB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299;p52">
              <a:extLst>
                <a:ext uri="{FF2B5EF4-FFF2-40B4-BE49-F238E27FC236}">
                  <a16:creationId xmlns:a16="http://schemas.microsoft.com/office/drawing/2014/main" id="{4B0FD0E3-733C-A892-0E4B-BDF22972F974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64BE-6780-D3F4-EE04-BAFCF5C6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5238421" y="172176"/>
            <a:ext cx="2644949" cy="415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1117D-2B2E-125F-6B2A-C4995FBF0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756" y="2814250"/>
            <a:ext cx="2005758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623CA-EC19-621A-76DA-7A2032F27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164" y="966888"/>
            <a:ext cx="5541744" cy="2066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69" y="4251616"/>
            <a:ext cx="1006570" cy="891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42951-A1EC-35DA-3AAF-3785CB90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614" y="1637969"/>
            <a:ext cx="7974773" cy="26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Chương VII: Họ Đoàn Việt Nam dưới triều Trần (1225 – 1400) - Họ Đoàn Hà Nội">
            <a:extLst>
              <a:ext uri="{FF2B5EF4-FFF2-40B4-BE49-F238E27FC236}">
                <a16:creationId xmlns:a16="http://schemas.microsoft.com/office/drawing/2014/main" id="{54805108-5906-5BDD-FD7F-D1936E41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78"/>
            <a:ext cx="9113434" cy="50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179C29C0-44E6-247A-2D08-CF559E7785B7}"/>
              </a:ext>
            </a:extLst>
          </p:cNvPr>
          <p:cNvSpPr/>
          <p:nvPr/>
        </p:nvSpPr>
        <p:spPr>
          <a:xfrm>
            <a:off x="3843867" y="316770"/>
            <a:ext cx="5105399" cy="270472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2: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hiểu cuộc kháng chiến chông quân xâm lược Mông – Nguyên. </a:t>
            </a:r>
          </a:p>
        </p:txBody>
      </p:sp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193820" y="122258"/>
            <a:ext cx="8136864" cy="121547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169333" y="117400"/>
            <a:ext cx="8184175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1. Quan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sát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hình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5 SGK tr.48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và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lại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chiến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thắng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của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quân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dân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nhà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Trần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trên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sông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Bạch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Đằng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. </a:t>
            </a:r>
            <a:endParaRPr lang="vi-VN" sz="2800" dirty="0">
              <a:solidFill>
                <a:srgbClr val="1E421E"/>
              </a:solidFill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B287B-56F8-DA8F-08A4-9FE8400B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1451160"/>
            <a:ext cx="6231996" cy="36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179832"/>
            <a:ext cx="8136864" cy="231783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124173"/>
            <a:ext cx="8004710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“Hung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F364748E-8982-1F4B-F8D8-EC295DA069E3}"/>
              </a:ext>
            </a:extLst>
          </p:cNvPr>
          <p:cNvGrpSpPr/>
          <p:nvPr/>
        </p:nvGrpSpPr>
        <p:grpSpPr>
          <a:xfrm>
            <a:off x="403031" y="0"/>
            <a:ext cx="8115300" cy="4885267"/>
            <a:chOff x="0" y="0"/>
            <a:chExt cx="21640800" cy="11070274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B4833B03-DEBF-84DB-8AC4-C78D142BD20F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B3A2D502-4C20-8E27-1FDF-36AA11BFCE40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B83EC7D2-93AD-F1A8-B2C8-D15C4E060E39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38582BF-28F9-8866-8804-07218FADA6C6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B378BB7-69BC-612E-A3AB-3D1C208C77E7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961788D-3E66-DB85-F458-512CBCE369EB}"/>
              </a:ext>
            </a:extLst>
          </p:cNvPr>
          <p:cNvSpPr txBox="1"/>
          <p:nvPr/>
        </p:nvSpPr>
        <p:spPr>
          <a:xfrm>
            <a:off x="1206536" y="1009227"/>
            <a:ext cx="6663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 dân nhà Trần đã ba lần đánh tan quân xâm lược Mông – Nguyên trong các năm 1258, 1285 và 1287 – 1288. Những nhân vật lịch sử tiêu biểu trong cuộc kháng chiến này gồm có vua Trần Nhân Tông, Hưng Đạo Vương Trần Quốc Tuấn, võ tướng Phạm Ngũ Lão….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3C6527-759E-825C-0C9B-77B70969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32" y="260350"/>
            <a:ext cx="4752975" cy="3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3BBC95-4D41-0F7B-A982-F695EF696B4B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cọc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Bạch</a:t>
            </a:r>
            <a:r>
              <a:rPr lang="en-US" sz="2400" dirty="0"/>
              <a:t> </a:t>
            </a:r>
            <a:r>
              <a:rPr lang="en-US" sz="2400" dirty="0" err="1"/>
              <a:t>Đằng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1288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402</Words>
  <Application>Microsoft Office PowerPoint</Application>
  <PresentationFormat>On-screen Show (16:9)</PresentationFormat>
  <Paragraphs>24</Paragraphs>
  <Slides>19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#9Slide02 Noi dung dai</vt:lpstr>
      <vt:lpstr>#9Slide02 Tieu de dai</vt:lpstr>
      <vt:lpstr>#9Slide03 IcielNovecento sans E</vt:lpstr>
      <vt:lpstr>Arial</vt:lpstr>
      <vt:lpstr>Assistant Medium</vt:lpstr>
      <vt:lpstr>Calibri</vt:lpstr>
      <vt:lpstr>Cambria</vt:lpstr>
      <vt:lpstr>Nunito</vt:lpstr>
      <vt:lpstr>Rajdhani</vt:lpstr>
      <vt:lpstr>SVN-Androgyne</vt:lpstr>
      <vt:lpstr>World War II D-Day Invasion XL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74</cp:revision>
  <dcterms:modified xsi:type="dcterms:W3CDTF">2024-12-12T06:56:01Z</dcterms:modified>
</cp:coreProperties>
</file>