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8" r:id="rId2"/>
    <p:sldId id="257" r:id="rId3"/>
    <p:sldId id="269" r:id="rId4"/>
    <p:sldId id="270" r:id="rId5"/>
    <p:sldId id="258" r:id="rId6"/>
    <p:sldId id="259" r:id="rId7"/>
    <p:sldId id="260" r:id="rId8"/>
    <p:sldId id="271" r:id="rId9"/>
    <p:sldId id="262" r:id="rId10"/>
    <p:sldId id="263" r:id="rId11"/>
    <p:sldId id="264" r:id="rId12"/>
    <p:sldId id="265" r:id="rId13"/>
    <p:sldId id="266" r:id="rId14"/>
    <p:sldId id="267" r:id="rId15"/>
  </p:sldIdLst>
  <p:sldSz cx="18288000" cy="10287000"/>
  <p:notesSz cx="6858000" cy="9144000"/>
  <p:embeddedFontLst>
    <p:embeddedFont>
      <p:font typeface="Borsok" panose="02000503000000020002" charset="0"/>
      <p:regular r:id="rId16"/>
    </p:embeddedFont>
    <p:embeddedFont>
      <p:font typeface="Lobster" panose="00000500000000000000" pitchFamily="2" charset="-93"/>
      <p:regular r:id="rId17"/>
    </p:embeddedFont>
    <p:embeddedFont>
      <p:font typeface="UTM American Sans" panose="02040603050506020204" pitchFamily="18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0C834"/>
    <a:srgbClr val="F5FF97"/>
    <a:srgbClr val="0E8EDC"/>
    <a:srgbClr val="E67E3E"/>
    <a:srgbClr val="FFCCCC"/>
    <a:srgbClr val="004D68"/>
    <a:srgbClr val="FFEAC1"/>
    <a:srgbClr val="FFDC97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sv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svg"/><Relationship Id="rId10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20.png"/><Relationship Id="rId12" Type="http://schemas.openxmlformats.org/officeDocument/2006/relationships/image" Target="../media/image2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5.sv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5.svg"/><Relationship Id="rId10" Type="http://schemas.openxmlformats.org/officeDocument/2006/relationships/image" Target="../media/image23.sv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6B530A1-A23D-AC84-F5A6-416E5D8515EA}"/>
              </a:ext>
            </a:extLst>
          </p:cNvPr>
          <p:cNvSpPr/>
          <p:nvPr/>
        </p:nvSpPr>
        <p:spPr>
          <a:xfrm>
            <a:off x="0" y="-191242"/>
            <a:ext cx="18288000" cy="11822462"/>
          </a:xfrm>
          <a:custGeom>
            <a:avLst/>
            <a:gdLst/>
            <a:ahLst/>
            <a:cxnLst/>
            <a:rect l="l" t="t" r="r" b="b"/>
            <a:pathLst>
              <a:path w="18288000" h="11822462">
                <a:moveTo>
                  <a:pt x="0" y="0"/>
                </a:moveTo>
                <a:lnTo>
                  <a:pt x="18288000" y="0"/>
                </a:lnTo>
                <a:lnTo>
                  <a:pt x="18288000" y="11822463"/>
                </a:lnTo>
                <a:lnTo>
                  <a:pt x="0" y="118224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2" r="-902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8A95DEE-0A5B-07EA-70A2-74897EA465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43502" y="123132"/>
            <a:ext cx="2758863" cy="2262268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713307F3-A015-2276-0CEE-E24E3B4996FA}"/>
              </a:ext>
            </a:extLst>
          </p:cNvPr>
          <p:cNvSpPr/>
          <p:nvPr/>
        </p:nvSpPr>
        <p:spPr>
          <a:xfrm>
            <a:off x="0" y="5719990"/>
            <a:ext cx="8564423" cy="5363470"/>
          </a:xfrm>
          <a:custGeom>
            <a:avLst/>
            <a:gdLst/>
            <a:ahLst/>
            <a:cxnLst/>
            <a:rect l="l" t="t" r="r" b="b"/>
            <a:pathLst>
              <a:path w="8564423" h="5363470">
                <a:moveTo>
                  <a:pt x="0" y="0"/>
                </a:moveTo>
                <a:lnTo>
                  <a:pt x="8564423" y="0"/>
                </a:lnTo>
                <a:lnTo>
                  <a:pt x="8564423" y="5363469"/>
                </a:lnTo>
                <a:lnTo>
                  <a:pt x="0" y="53634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24CF899-DE87-4EC1-F4A3-D39A6A0A4A65}"/>
              </a:ext>
            </a:extLst>
          </p:cNvPr>
          <p:cNvSpPr/>
          <p:nvPr/>
        </p:nvSpPr>
        <p:spPr>
          <a:xfrm>
            <a:off x="11055469" y="2155152"/>
            <a:ext cx="4660011" cy="8229600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9785D1A-DD73-A00A-AFE5-328F6A6B7941}"/>
              </a:ext>
            </a:extLst>
          </p:cNvPr>
          <p:cNvSpPr txBox="1"/>
          <p:nvPr/>
        </p:nvSpPr>
        <p:spPr>
          <a:xfrm>
            <a:off x="4502365" y="1044755"/>
            <a:ext cx="8268360" cy="150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9843">
                <a:solidFill>
                  <a:srgbClr val="FFB703"/>
                </a:solidFill>
                <a:latin typeface="Borsok"/>
                <a:ea typeface="Borsok"/>
                <a:cs typeface="Borsok"/>
                <a:sym typeface="Borsok"/>
              </a:rPr>
              <a:t>NÓI VÀ NGHE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54DB224-F053-5B42-E58D-86E31543CC0F}"/>
              </a:ext>
            </a:extLst>
          </p:cNvPr>
          <p:cNvSpPr txBox="1"/>
          <p:nvPr/>
        </p:nvSpPr>
        <p:spPr>
          <a:xfrm>
            <a:off x="4414134" y="2250402"/>
            <a:ext cx="8444821" cy="268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63"/>
              </a:lnSpc>
            </a:pPr>
            <a:r>
              <a:rPr lang="en-US" sz="9599">
                <a:solidFill>
                  <a:srgbClr val="FFFFFF"/>
                </a:solidFill>
                <a:latin typeface="UTM American Sans"/>
                <a:ea typeface="UTM American Sans"/>
                <a:cs typeface="UTM American Sans"/>
                <a:sym typeface="UTM American Sans"/>
              </a:rPr>
              <a:t>Trao đổi ý kiến của em</a:t>
            </a:r>
          </a:p>
        </p:txBody>
      </p:sp>
    </p:spTree>
    <p:extLst>
      <p:ext uri="{BB962C8B-B14F-4D97-AF65-F5344CB8AC3E}">
        <p14:creationId xmlns:p14="http://schemas.microsoft.com/office/powerpoint/2010/main" val="170847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73002">
            <a:off x="9047361" y="8886079"/>
            <a:ext cx="11360896" cy="2396116"/>
          </a:xfrm>
          <a:custGeom>
            <a:avLst/>
            <a:gdLst/>
            <a:ahLst/>
            <a:cxnLst/>
            <a:rect l="l" t="t" r="r" b="b"/>
            <a:pathLst>
              <a:path w="11360896" h="2396116">
                <a:moveTo>
                  <a:pt x="0" y="0"/>
                </a:moveTo>
                <a:lnTo>
                  <a:pt x="11360896" y="0"/>
                </a:lnTo>
                <a:lnTo>
                  <a:pt x="11360896" y="2396116"/>
                </a:lnTo>
                <a:lnTo>
                  <a:pt x="0" y="2396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15682650" y="8097735"/>
            <a:ext cx="2605350" cy="2321130"/>
          </a:xfrm>
          <a:custGeom>
            <a:avLst/>
            <a:gdLst/>
            <a:ahLst/>
            <a:cxnLst/>
            <a:rect l="l" t="t" r="r" b="b"/>
            <a:pathLst>
              <a:path w="2605350" h="2321130">
                <a:moveTo>
                  <a:pt x="2605350" y="0"/>
                </a:moveTo>
                <a:lnTo>
                  <a:pt x="0" y="0"/>
                </a:lnTo>
                <a:lnTo>
                  <a:pt x="0" y="2321130"/>
                </a:lnTo>
                <a:lnTo>
                  <a:pt x="2605350" y="2321130"/>
                </a:lnTo>
                <a:lnTo>
                  <a:pt x="26053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222490" y="3975683"/>
            <a:ext cx="2359226" cy="1167817"/>
          </a:xfrm>
          <a:custGeom>
            <a:avLst/>
            <a:gdLst/>
            <a:ahLst/>
            <a:cxnLst/>
            <a:rect l="l" t="t" r="r" b="b"/>
            <a:pathLst>
              <a:path w="2359226" h="1167817">
                <a:moveTo>
                  <a:pt x="0" y="0"/>
                </a:moveTo>
                <a:lnTo>
                  <a:pt x="2359227" y="0"/>
                </a:lnTo>
                <a:lnTo>
                  <a:pt x="2359227" y="1167817"/>
                </a:lnTo>
                <a:lnTo>
                  <a:pt x="0" y="1167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4727809" y="4707412"/>
            <a:ext cx="2859052" cy="1415231"/>
          </a:xfrm>
          <a:custGeom>
            <a:avLst/>
            <a:gdLst/>
            <a:ahLst/>
            <a:cxnLst/>
            <a:rect l="l" t="t" r="r" b="b"/>
            <a:pathLst>
              <a:path w="2859052" h="1415231">
                <a:moveTo>
                  <a:pt x="0" y="0"/>
                </a:moveTo>
                <a:lnTo>
                  <a:pt x="2859052" y="0"/>
                </a:lnTo>
                <a:lnTo>
                  <a:pt x="2859052" y="1415231"/>
                </a:lnTo>
                <a:lnTo>
                  <a:pt x="0" y="14152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1222490" y="1028700"/>
            <a:ext cx="16036810" cy="8315489"/>
            <a:chOff x="0" y="0"/>
            <a:chExt cx="4223687" cy="21900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23686" cy="2190088"/>
            </a:xfrm>
            <a:custGeom>
              <a:avLst/>
              <a:gdLst/>
              <a:ahLst/>
              <a:cxnLst/>
              <a:rect l="l" t="t" r="r" b="b"/>
              <a:pathLst>
                <a:path w="4223686" h="2190088">
                  <a:moveTo>
                    <a:pt x="24621" y="0"/>
                  </a:moveTo>
                  <a:lnTo>
                    <a:pt x="4199066" y="0"/>
                  </a:lnTo>
                  <a:cubicBezTo>
                    <a:pt x="4212663" y="0"/>
                    <a:pt x="4223686" y="11023"/>
                    <a:pt x="4223686" y="24621"/>
                  </a:cubicBezTo>
                  <a:lnTo>
                    <a:pt x="4223686" y="2165467"/>
                  </a:lnTo>
                  <a:cubicBezTo>
                    <a:pt x="4223686" y="2179064"/>
                    <a:pt x="4212663" y="2190088"/>
                    <a:pt x="4199066" y="2190088"/>
                  </a:cubicBezTo>
                  <a:lnTo>
                    <a:pt x="24621" y="2190088"/>
                  </a:lnTo>
                  <a:cubicBezTo>
                    <a:pt x="11023" y="2190088"/>
                    <a:pt x="0" y="2179064"/>
                    <a:pt x="0" y="2165467"/>
                  </a:cubicBezTo>
                  <a:lnTo>
                    <a:pt x="0" y="24621"/>
                  </a:lnTo>
                  <a:cubicBezTo>
                    <a:pt x="0" y="11023"/>
                    <a:pt x="11023" y="0"/>
                    <a:pt x="24621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28CE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4223687" cy="2190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02483" y="9490870"/>
            <a:ext cx="2779234" cy="1375721"/>
          </a:xfrm>
          <a:custGeom>
            <a:avLst/>
            <a:gdLst/>
            <a:ahLst/>
            <a:cxnLst/>
            <a:rect l="l" t="t" r="r" b="b"/>
            <a:pathLst>
              <a:path w="2779234" h="1375721">
                <a:moveTo>
                  <a:pt x="0" y="0"/>
                </a:moveTo>
                <a:lnTo>
                  <a:pt x="2779234" y="0"/>
                </a:lnTo>
                <a:lnTo>
                  <a:pt x="2779234" y="1375720"/>
                </a:lnTo>
                <a:lnTo>
                  <a:pt x="0" y="13757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4540028" y="1028700"/>
            <a:ext cx="9207944" cy="8229600"/>
          </a:xfrm>
          <a:custGeom>
            <a:avLst/>
            <a:gdLst/>
            <a:ahLst/>
            <a:cxnLst/>
            <a:rect l="l" t="t" r="r" b="b"/>
            <a:pathLst>
              <a:path w="9207944" h="8229600">
                <a:moveTo>
                  <a:pt x="0" y="0"/>
                </a:moveTo>
                <a:lnTo>
                  <a:pt x="9207944" y="0"/>
                </a:lnTo>
                <a:lnTo>
                  <a:pt x="9207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1999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902799" y="5461501"/>
            <a:ext cx="2885928" cy="4071855"/>
          </a:xfrm>
          <a:custGeom>
            <a:avLst/>
            <a:gdLst/>
            <a:ahLst/>
            <a:cxnLst/>
            <a:rect l="l" t="t" r="r" b="b"/>
            <a:pathLst>
              <a:path w="2885928" h="4071855">
                <a:moveTo>
                  <a:pt x="0" y="0"/>
                </a:moveTo>
                <a:lnTo>
                  <a:pt x="2885928" y="0"/>
                </a:lnTo>
                <a:lnTo>
                  <a:pt x="2885928" y="4071855"/>
                </a:lnTo>
                <a:lnTo>
                  <a:pt x="0" y="40718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519448" y="365565"/>
            <a:ext cx="1739852" cy="2057890"/>
          </a:xfrm>
          <a:custGeom>
            <a:avLst/>
            <a:gdLst/>
            <a:ahLst/>
            <a:cxnLst/>
            <a:rect l="l" t="t" r="r" b="b"/>
            <a:pathLst>
              <a:path w="1739852" h="2057890">
                <a:moveTo>
                  <a:pt x="0" y="0"/>
                </a:moveTo>
                <a:lnTo>
                  <a:pt x="1739852" y="0"/>
                </a:lnTo>
                <a:lnTo>
                  <a:pt x="1739852" y="2057890"/>
                </a:lnTo>
                <a:lnTo>
                  <a:pt x="0" y="20578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3A79A430-376D-6AEF-182A-B6DB3C231FA4}"/>
              </a:ext>
            </a:extLst>
          </p:cNvPr>
          <p:cNvSpPr txBox="1"/>
          <p:nvPr/>
        </p:nvSpPr>
        <p:spPr>
          <a:xfrm>
            <a:off x="1831331" y="3402598"/>
            <a:ext cx="15591745" cy="3064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6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gradFill flip="none" rotWithShape="1">
                  <a:gsLst>
                    <a:gs pos="20000">
                      <a:srgbClr val="0070C0"/>
                    </a:gs>
                    <a:gs pos="48000">
                      <a:srgbClr val="00B050"/>
                    </a:gs>
                    <a:gs pos="2000">
                      <a:schemeClr val="accent5">
                        <a:lumMod val="60000"/>
                        <a:lumOff val="40000"/>
                      </a:schemeClr>
                    </a:gs>
                    <a:gs pos="84000">
                      <a:schemeClr val="accent6">
                        <a:lumMod val="75000"/>
                      </a:schemeClr>
                    </a:gs>
                  </a:gsLst>
                  <a:lin ang="7800000" scaled="0"/>
                  <a:tileRect/>
                </a:gradFill>
                <a:latin typeface="UTM American Sans"/>
                <a:ea typeface="UTM American Sans"/>
                <a:cs typeface="UTM American Sans"/>
                <a:sym typeface="UTM American Sans"/>
              </a:rPr>
              <a:t>HOẠT ĐỘNG</a:t>
            </a:r>
          </a:p>
          <a:p>
            <a:pPr algn="ctr">
              <a:lnSpc>
                <a:spcPts val="12599"/>
              </a:lnSpc>
            </a:pPr>
            <a:r>
              <a:rPr lang="en-US" sz="96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gradFill flip="none" rotWithShape="1">
                  <a:gsLst>
                    <a:gs pos="20000">
                      <a:srgbClr val="0070C0"/>
                    </a:gs>
                    <a:gs pos="48000">
                      <a:srgbClr val="00B050"/>
                    </a:gs>
                    <a:gs pos="2000">
                      <a:schemeClr val="accent5">
                        <a:lumMod val="60000"/>
                        <a:lumOff val="40000"/>
                      </a:schemeClr>
                    </a:gs>
                    <a:gs pos="84000">
                      <a:schemeClr val="accent6">
                        <a:lumMod val="75000"/>
                      </a:schemeClr>
                    </a:gs>
                  </a:gsLst>
                  <a:lin ang="7800000" scaled="0"/>
                  <a:tileRect/>
                </a:gradFill>
                <a:latin typeface="UTM American Sans"/>
                <a:ea typeface="UTM American Sans"/>
                <a:cs typeface="UTM American Sans"/>
                <a:sym typeface="UTM American Sans"/>
              </a:rPr>
              <a:t>VẬN DỤNG, TRẢI NGHIỆM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4850" y="8070988"/>
            <a:ext cx="20697700" cy="2396116"/>
            <a:chOff x="0" y="0"/>
            <a:chExt cx="27596934" cy="3194822"/>
          </a:xfrm>
        </p:grpSpPr>
        <p:sp>
          <p:nvSpPr>
            <p:cNvPr id="3" name="Freeform 3"/>
            <p:cNvSpPr/>
            <p:nvPr/>
          </p:nvSpPr>
          <p:spPr>
            <a:xfrm>
              <a:off x="12449072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0" y="0"/>
                  </a:moveTo>
                  <a:lnTo>
                    <a:pt x="15147862" y="0"/>
                  </a:lnTo>
                  <a:lnTo>
                    <a:pt x="15147862" y="3194822"/>
                  </a:lnTo>
                  <a:lnTo>
                    <a:pt x="0" y="3194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0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15147862" y="0"/>
                  </a:moveTo>
                  <a:lnTo>
                    <a:pt x="0" y="0"/>
                  </a:lnTo>
                  <a:lnTo>
                    <a:pt x="0" y="3194822"/>
                  </a:lnTo>
                  <a:lnTo>
                    <a:pt x="15147862" y="3194822"/>
                  </a:lnTo>
                  <a:lnTo>
                    <a:pt x="15147862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6814" y="545334"/>
            <a:ext cx="17167834" cy="9287732"/>
            <a:chOff x="0" y="0"/>
            <a:chExt cx="5409098" cy="29263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09098" cy="2926301"/>
            </a:xfrm>
            <a:custGeom>
              <a:avLst/>
              <a:gdLst/>
              <a:ahLst/>
              <a:cxnLst/>
              <a:rect l="l" t="t" r="r" b="b"/>
              <a:pathLst>
                <a:path w="5409098" h="2926301">
                  <a:moveTo>
                    <a:pt x="22999" y="0"/>
                  </a:moveTo>
                  <a:lnTo>
                    <a:pt x="5386100" y="0"/>
                  </a:lnTo>
                  <a:cubicBezTo>
                    <a:pt x="5392199" y="0"/>
                    <a:pt x="5398049" y="2423"/>
                    <a:pt x="5402362" y="6736"/>
                  </a:cubicBezTo>
                  <a:cubicBezTo>
                    <a:pt x="5406675" y="11049"/>
                    <a:pt x="5409098" y="16899"/>
                    <a:pt x="5409098" y="22999"/>
                  </a:cubicBezTo>
                  <a:lnTo>
                    <a:pt x="5409098" y="2903302"/>
                  </a:lnTo>
                  <a:cubicBezTo>
                    <a:pt x="5409098" y="2916004"/>
                    <a:pt x="5398801" y="2926301"/>
                    <a:pt x="5386100" y="2926301"/>
                  </a:cubicBezTo>
                  <a:lnTo>
                    <a:pt x="22999" y="2926301"/>
                  </a:lnTo>
                  <a:cubicBezTo>
                    <a:pt x="10297" y="2926301"/>
                    <a:pt x="0" y="2916004"/>
                    <a:pt x="0" y="2903302"/>
                  </a:cubicBezTo>
                  <a:lnTo>
                    <a:pt x="0" y="22999"/>
                  </a:lnTo>
                  <a:cubicBezTo>
                    <a:pt x="0" y="10297"/>
                    <a:pt x="10297" y="0"/>
                    <a:pt x="22999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E7F1C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5409098" cy="2926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249685" y="3362961"/>
            <a:ext cx="13942094" cy="6221659"/>
          </a:xfrm>
          <a:custGeom>
            <a:avLst/>
            <a:gdLst/>
            <a:ahLst/>
            <a:cxnLst/>
            <a:rect l="l" t="t" r="r" b="b"/>
            <a:pathLst>
              <a:path w="13942094" h="6221659">
                <a:moveTo>
                  <a:pt x="0" y="0"/>
                </a:moveTo>
                <a:lnTo>
                  <a:pt x="13942093" y="0"/>
                </a:lnTo>
                <a:lnTo>
                  <a:pt x="13942093" y="6221660"/>
                </a:lnTo>
                <a:lnTo>
                  <a:pt x="0" y="6221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1D38B904-6262-56D6-C505-F967E568F49D}"/>
              </a:ext>
            </a:extLst>
          </p:cNvPr>
          <p:cNvSpPr/>
          <p:nvPr/>
        </p:nvSpPr>
        <p:spPr>
          <a:xfrm>
            <a:off x="1282261" y="571500"/>
            <a:ext cx="15761213" cy="2667000"/>
          </a:xfrm>
          <a:custGeom>
            <a:avLst/>
            <a:gdLst/>
            <a:ahLst/>
            <a:cxnLst/>
            <a:rect l="l" t="t" r="r" b="b"/>
            <a:pathLst>
              <a:path w="7315200" h="1343337">
                <a:moveTo>
                  <a:pt x="0" y="0"/>
                </a:moveTo>
                <a:lnTo>
                  <a:pt x="7315200" y="0"/>
                </a:lnTo>
                <a:lnTo>
                  <a:pt x="7315200" y="1343337"/>
                </a:lnTo>
                <a:lnTo>
                  <a:pt x="0" y="13433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635531" y="647700"/>
            <a:ext cx="15016937" cy="247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Các em hãy tự chọn 1 trong 2 đề tài </a:t>
            </a:r>
          </a:p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của bài tập 2</a:t>
            </a: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4850" y="8070988"/>
            <a:ext cx="20697700" cy="2396116"/>
            <a:chOff x="0" y="0"/>
            <a:chExt cx="27596934" cy="3194822"/>
          </a:xfrm>
        </p:grpSpPr>
        <p:sp>
          <p:nvSpPr>
            <p:cNvPr id="3" name="Freeform 3"/>
            <p:cNvSpPr/>
            <p:nvPr/>
          </p:nvSpPr>
          <p:spPr>
            <a:xfrm>
              <a:off x="12449072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0" y="0"/>
                  </a:moveTo>
                  <a:lnTo>
                    <a:pt x="15147862" y="0"/>
                  </a:lnTo>
                  <a:lnTo>
                    <a:pt x="15147862" y="3194822"/>
                  </a:lnTo>
                  <a:lnTo>
                    <a:pt x="0" y="3194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0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15147862" y="0"/>
                  </a:moveTo>
                  <a:lnTo>
                    <a:pt x="0" y="0"/>
                  </a:lnTo>
                  <a:lnTo>
                    <a:pt x="0" y="3194822"/>
                  </a:lnTo>
                  <a:lnTo>
                    <a:pt x="15147862" y="3194822"/>
                  </a:lnTo>
                  <a:lnTo>
                    <a:pt x="15147862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6814" y="545334"/>
            <a:ext cx="17167834" cy="9287732"/>
            <a:chOff x="0" y="0"/>
            <a:chExt cx="5409098" cy="29263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09098" cy="2926301"/>
            </a:xfrm>
            <a:custGeom>
              <a:avLst/>
              <a:gdLst/>
              <a:ahLst/>
              <a:cxnLst/>
              <a:rect l="l" t="t" r="r" b="b"/>
              <a:pathLst>
                <a:path w="5409098" h="2926301">
                  <a:moveTo>
                    <a:pt x="22999" y="0"/>
                  </a:moveTo>
                  <a:lnTo>
                    <a:pt x="5386100" y="0"/>
                  </a:lnTo>
                  <a:cubicBezTo>
                    <a:pt x="5392199" y="0"/>
                    <a:pt x="5398049" y="2423"/>
                    <a:pt x="5402362" y="6736"/>
                  </a:cubicBezTo>
                  <a:cubicBezTo>
                    <a:pt x="5406675" y="11049"/>
                    <a:pt x="5409098" y="16899"/>
                    <a:pt x="5409098" y="22999"/>
                  </a:cubicBezTo>
                  <a:lnTo>
                    <a:pt x="5409098" y="2903302"/>
                  </a:lnTo>
                  <a:cubicBezTo>
                    <a:pt x="5409098" y="2916004"/>
                    <a:pt x="5398801" y="2926301"/>
                    <a:pt x="5386100" y="2926301"/>
                  </a:cubicBezTo>
                  <a:lnTo>
                    <a:pt x="22999" y="2926301"/>
                  </a:lnTo>
                  <a:cubicBezTo>
                    <a:pt x="10297" y="2926301"/>
                    <a:pt x="0" y="2916004"/>
                    <a:pt x="0" y="2903302"/>
                  </a:cubicBezTo>
                  <a:lnTo>
                    <a:pt x="0" y="22999"/>
                  </a:lnTo>
                  <a:cubicBezTo>
                    <a:pt x="0" y="10297"/>
                    <a:pt x="10297" y="0"/>
                    <a:pt x="22999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E7F1C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5409098" cy="2926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99981" y="3175199"/>
            <a:ext cx="16726019" cy="5989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519"/>
              </a:lnSpc>
            </a:pPr>
            <a:r>
              <a:rPr lang="en-US" sz="6000" b="1" u="sng" spc="10">
                <a:solidFill>
                  <a:schemeClr val="tx2">
                    <a:lumMod val="75000"/>
                  </a:schemeClr>
                </a:solidFill>
                <a:latin typeface="Lobster" panose="00000500000000000000" pitchFamily="2" charset="0"/>
                <a:ea typeface="Lobster"/>
                <a:cs typeface="Lobster"/>
                <a:sym typeface="Lobster"/>
              </a:rPr>
              <a:t>Nhiệm vụ:</a:t>
            </a:r>
          </a:p>
          <a:p>
            <a:pPr marL="1468111" lvl="1" indent="-734055" algn="just">
              <a:lnSpc>
                <a:spcPts val="9519"/>
              </a:lnSpc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Canva Sans "/>
                <a:ea typeface="Lobster"/>
                <a:cs typeface="Lobster"/>
                <a:sym typeface="Lobster"/>
              </a:rPr>
              <a:t>Chọn 1 trong 2 đề tài</a:t>
            </a:r>
          </a:p>
          <a:p>
            <a:pPr marL="1468111" lvl="1" indent="-734055" algn="just">
              <a:lnSpc>
                <a:spcPts val="9519"/>
              </a:lnSpc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Canva Sans "/>
                <a:ea typeface="Lobster"/>
                <a:cs typeface="Lobster"/>
                <a:sym typeface="Lobster"/>
              </a:rPr>
              <a:t>Thiết kế poster về đề tài </a:t>
            </a:r>
          </a:p>
          <a:p>
            <a:pPr marL="1468111" lvl="1" indent="-734055" algn="just">
              <a:lnSpc>
                <a:spcPts val="9519"/>
              </a:lnSpc>
              <a:buFont typeface="Arial"/>
              <a:buChar char="•"/>
            </a:pPr>
            <a:r>
              <a:rPr lang="en-US" sz="6000">
                <a:solidFill>
                  <a:srgbClr val="000000"/>
                </a:solidFill>
                <a:latin typeface="Canva Sans "/>
                <a:ea typeface="Lobster"/>
                <a:cs typeface="Lobster"/>
                <a:sym typeface="Lobster"/>
              </a:rPr>
              <a:t>Treo ở lớp học tập vào tiết học sau cho cả lớp cùng xem và bình chọn </a:t>
            </a:r>
            <a:r>
              <a:rPr lang="en-US" sz="6000" b="1">
                <a:solidFill>
                  <a:schemeClr val="accent6">
                    <a:lumMod val="75000"/>
                  </a:schemeClr>
                </a:solidFill>
                <a:latin typeface="Canva Sans "/>
                <a:ea typeface="Lobster"/>
                <a:cs typeface="Lobster"/>
                <a:sym typeface="Lobster"/>
              </a:rPr>
              <a:t>“Người xuất sắc nhất”</a:t>
            </a: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2DB614AA-B6AE-96E0-9407-F8244F7C85EC}"/>
              </a:ext>
            </a:extLst>
          </p:cNvPr>
          <p:cNvSpPr/>
          <p:nvPr/>
        </p:nvSpPr>
        <p:spPr>
          <a:xfrm>
            <a:off x="1282261" y="571500"/>
            <a:ext cx="15761213" cy="2667000"/>
          </a:xfrm>
          <a:custGeom>
            <a:avLst/>
            <a:gdLst/>
            <a:ahLst/>
            <a:cxnLst/>
            <a:rect l="l" t="t" r="r" b="b"/>
            <a:pathLst>
              <a:path w="7315200" h="1343337">
                <a:moveTo>
                  <a:pt x="0" y="0"/>
                </a:moveTo>
                <a:lnTo>
                  <a:pt x="7315200" y="0"/>
                </a:lnTo>
                <a:lnTo>
                  <a:pt x="7315200" y="1343337"/>
                </a:lnTo>
                <a:lnTo>
                  <a:pt x="0" y="1343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4C109E45-2354-B859-DE18-55BC9C1D58CD}"/>
              </a:ext>
            </a:extLst>
          </p:cNvPr>
          <p:cNvSpPr txBox="1"/>
          <p:nvPr/>
        </p:nvSpPr>
        <p:spPr>
          <a:xfrm>
            <a:off x="1635531" y="647700"/>
            <a:ext cx="15016937" cy="247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Các em hãy tự chọn 1 trong 2 đề tài </a:t>
            </a:r>
          </a:p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của bài tập 2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76BC53D1-C58F-F4CD-7BA1-B66943E1005F}"/>
              </a:ext>
            </a:extLst>
          </p:cNvPr>
          <p:cNvSpPr/>
          <p:nvPr/>
        </p:nvSpPr>
        <p:spPr>
          <a:xfrm>
            <a:off x="15089178" y="592457"/>
            <a:ext cx="2715470" cy="2477136"/>
          </a:xfrm>
          <a:custGeom>
            <a:avLst/>
            <a:gdLst/>
            <a:ahLst/>
            <a:cxnLst/>
            <a:rect l="l" t="t" r="r" b="b"/>
            <a:pathLst>
              <a:path w="8945217" h="8229600">
                <a:moveTo>
                  <a:pt x="0" y="0"/>
                </a:moveTo>
                <a:lnTo>
                  <a:pt x="8945218" y="0"/>
                </a:lnTo>
                <a:lnTo>
                  <a:pt x="89452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4850" y="8070988"/>
            <a:ext cx="20697700" cy="2396116"/>
            <a:chOff x="0" y="0"/>
            <a:chExt cx="27596934" cy="3194822"/>
          </a:xfrm>
        </p:grpSpPr>
        <p:sp>
          <p:nvSpPr>
            <p:cNvPr id="3" name="Freeform 3"/>
            <p:cNvSpPr/>
            <p:nvPr/>
          </p:nvSpPr>
          <p:spPr>
            <a:xfrm>
              <a:off x="12449072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0" y="0"/>
                  </a:moveTo>
                  <a:lnTo>
                    <a:pt x="15147862" y="0"/>
                  </a:lnTo>
                  <a:lnTo>
                    <a:pt x="15147862" y="3194822"/>
                  </a:lnTo>
                  <a:lnTo>
                    <a:pt x="0" y="3194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0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15147862" y="0"/>
                  </a:moveTo>
                  <a:lnTo>
                    <a:pt x="0" y="0"/>
                  </a:lnTo>
                  <a:lnTo>
                    <a:pt x="0" y="3194822"/>
                  </a:lnTo>
                  <a:lnTo>
                    <a:pt x="15147862" y="3194822"/>
                  </a:lnTo>
                  <a:lnTo>
                    <a:pt x="15147862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6814" y="545334"/>
            <a:ext cx="17167834" cy="9287732"/>
            <a:chOff x="0" y="0"/>
            <a:chExt cx="5409098" cy="29263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09098" cy="2926301"/>
            </a:xfrm>
            <a:custGeom>
              <a:avLst/>
              <a:gdLst/>
              <a:ahLst/>
              <a:cxnLst/>
              <a:rect l="l" t="t" r="r" b="b"/>
              <a:pathLst>
                <a:path w="5409098" h="2926301">
                  <a:moveTo>
                    <a:pt x="22999" y="0"/>
                  </a:moveTo>
                  <a:lnTo>
                    <a:pt x="5386100" y="0"/>
                  </a:lnTo>
                  <a:cubicBezTo>
                    <a:pt x="5392199" y="0"/>
                    <a:pt x="5398049" y="2423"/>
                    <a:pt x="5402362" y="6736"/>
                  </a:cubicBezTo>
                  <a:cubicBezTo>
                    <a:pt x="5406675" y="11049"/>
                    <a:pt x="5409098" y="16899"/>
                    <a:pt x="5409098" y="22999"/>
                  </a:cubicBezTo>
                  <a:lnTo>
                    <a:pt x="5409098" y="2903302"/>
                  </a:lnTo>
                  <a:cubicBezTo>
                    <a:pt x="5409098" y="2916004"/>
                    <a:pt x="5398801" y="2926301"/>
                    <a:pt x="5386100" y="2926301"/>
                  </a:cubicBezTo>
                  <a:lnTo>
                    <a:pt x="22999" y="2926301"/>
                  </a:lnTo>
                  <a:cubicBezTo>
                    <a:pt x="10297" y="2926301"/>
                    <a:pt x="0" y="2916004"/>
                    <a:pt x="0" y="2903302"/>
                  </a:cubicBezTo>
                  <a:lnTo>
                    <a:pt x="0" y="22999"/>
                  </a:lnTo>
                  <a:cubicBezTo>
                    <a:pt x="0" y="10297"/>
                    <a:pt x="10297" y="0"/>
                    <a:pt x="22999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E7F1C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5409098" cy="2926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04755" y="3115944"/>
            <a:ext cx="17080869" cy="477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519"/>
              </a:lnSpc>
            </a:pPr>
            <a:r>
              <a:rPr lang="en-US" sz="6799" u="sng">
                <a:solidFill>
                  <a:schemeClr val="tx2">
                    <a:lumMod val="75000"/>
                  </a:schemeClr>
                </a:solidFill>
                <a:latin typeface="Lobster"/>
                <a:ea typeface="Lobster"/>
                <a:cs typeface="Lobster"/>
                <a:sym typeface="Lobster"/>
              </a:rPr>
              <a:t>Yêu cầu về Poster:</a:t>
            </a:r>
          </a:p>
          <a:p>
            <a:pPr marL="1468111" lvl="1" indent="-734055" algn="just">
              <a:lnSpc>
                <a:spcPts val="9519"/>
              </a:lnSpc>
              <a:buFont typeface="Arial"/>
              <a:buChar char="•"/>
            </a:pPr>
            <a:r>
              <a:rPr lang="en-US" sz="6799">
                <a:solidFill>
                  <a:srgbClr val="000000"/>
                </a:solidFill>
                <a:latin typeface="Canva Sans "/>
                <a:ea typeface="Lobster"/>
                <a:cs typeface="Lobster"/>
                <a:sym typeface="Lobster"/>
              </a:rPr>
              <a:t>Nội dung liên quan đến đề tài được chọn.</a:t>
            </a:r>
          </a:p>
          <a:p>
            <a:pPr marL="1468111" lvl="1" indent="-734055" algn="just">
              <a:lnSpc>
                <a:spcPts val="9519"/>
              </a:lnSpc>
              <a:buFont typeface="Arial"/>
              <a:buChar char="•"/>
            </a:pPr>
            <a:r>
              <a:rPr lang="en-US" sz="6799">
                <a:solidFill>
                  <a:srgbClr val="000000"/>
                </a:solidFill>
                <a:latin typeface="Canva Sans "/>
                <a:ea typeface="Lobster"/>
                <a:cs typeface="Lobster"/>
                <a:sym typeface="Lobster"/>
              </a:rPr>
              <a:t>Trình bày rõ ràng, bắt mắt, hấp dẫn.</a:t>
            </a:r>
          </a:p>
          <a:p>
            <a:pPr marL="1468111" lvl="1" indent="-734055" algn="just">
              <a:lnSpc>
                <a:spcPts val="9519"/>
              </a:lnSpc>
              <a:buFont typeface="Arial"/>
              <a:buChar char="•"/>
            </a:pPr>
            <a:r>
              <a:rPr lang="en-US" sz="6799">
                <a:solidFill>
                  <a:srgbClr val="000000"/>
                </a:solidFill>
                <a:latin typeface="Canva Sans "/>
                <a:ea typeface="Lobster"/>
                <a:cs typeface="Lobster"/>
                <a:sym typeface="Lobster"/>
              </a:rPr>
              <a:t>Có kèm hình ảnh minh họa.</a:t>
            </a:r>
          </a:p>
        </p:txBody>
      </p:sp>
      <p:sp>
        <p:nvSpPr>
          <p:cNvPr id="9" name="Freeform 9"/>
          <p:cNvSpPr/>
          <p:nvPr/>
        </p:nvSpPr>
        <p:spPr>
          <a:xfrm>
            <a:off x="15000107" y="6055221"/>
            <a:ext cx="2804541" cy="3584079"/>
          </a:xfrm>
          <a:custGeom>
            <a:avLst/>
            <a:gdLst/>
            <a:ahLst/>
            <a:cxnLst/>
            <a:rect l="l" t="t" r="r" b="b"/>
            <a:pathLst>
              <a:path w="2804541" h="3584079">
                <a:moveTo>
                  <a:pt x="0" y="0"/>
                </a:moveTo>
                <a:lnTo>
                  <a:pt x="2804542" y="0"/>
                </a:lnTo>
                <a:lnTo>
                  <a:pt x="2804542" y="3584079"/>
                </a:lnTo>
                <a:lnTo>
                  <a:pt x="0" y="3584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281E550B-03F2-1AB2-5492-1BDBE439747C}"/>
              </a:ext>
            </a:extLst>
          </p:cNvPr>
          <p:cNvSpPr/>
          <p:nvPr/>
        </p:nvSpPr>
        <p:spPr>
          <a:xfrm>
            <a:off x="1282261" y="571500"/>
            <a:ext cx="15761213" cy="2667000"/>
          </a:xfrm>
          <a:custGeom>
            <a:avLst/>
            <a:gdLst/>
            <a:ahLst/>
            <a:cxnLst/>
            <a:rect l="l" t="t" r="r" b="b"/>
            <a:pathLst>
              <a:path w="7315200" h="1343337">
                <a:moveTo>
                  <a:pt x="0" y="0"/>
                </a:moveTo>
                <a:lnTo>
                  <a:pt x="7315200" y="0"/>
                </a:lnTo>
                <a:lnTo>
                  <a:pt x="7315200" y="1343337"/>
                </a:lnTo>
                <a:lnTo>
                  <a:pt x="0" y="1343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3C756B4-5ECC-5CF7-05A5-6538BA93507A}"/>
              </a:ext>
            </a:extLst>
          </p:cNvPr>
          <p:cNvSpPr txBox="1"/>
          <p:nvPr/>
        </p:nvSpPr>
        <p:spPr>
          <a:xfrm>
            <a:off x="1635531" y="647700"/>
            <a:ext cx="15016937" cy="247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Các em hãy tự chọn 1 trong 2 đề tài </a:t>
            </a:r>
          </a:p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của bài tập 2</a:t>
            </a: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0774DB86-4FCE-521F-F140-2BE2CD1CE6B9}"/>
              </a:ext>
            </a:extLst>
          </p:cNvPr>
          <p:cNvSpPr/>
          <p:nvPr/>
        </p:nvSpPr>
        <p:spPr>
          <a:xfrm>
            <a:off x="13983899" y="7048501"/>
            <a:ext cx="2668569" cy="2540481"/>
          </a:xfrm>
          <a:custGeom>
            <a:avLst/>
            <a:gdLst/>
            <a:ahLst/>
            <a:cxnLst/>
            <a:rect l="l" t="t" r="r" b="b"/>
            <a:pathLst>
              <a:path w="4361979" h="4114800">
                <a:moveTo>
                  <a:pt x="0" y="0"/>
                </a:moveTo>
                <a:lnTo>
                  <a:pt x="4361979" y="0"/>
                </a:lnTo>
                <a:lnTo>
                  <a:pt x="43619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6720" y="1082773"/>
            <a:ext cx="19621439" cy="9712612"/>
          </a:xfrm>
          <a:custGeom>
            <a:avLst/>
            <a:gdLst/>
            <a:ahLst/>
            <a:cxnLst/>
            <a:rect l="l" t="t" r="r" b="b"/>
            <a:pathLst>
              <a:path w="19621439" h="9712612">
                <a:moveTo>
                  <a:pt x="0" y="0"/>
                </a:moveTo>
                <a:lnTo>
                  <a:pt x="19621440" y="0"/>
                </a:lnTo>
                <a:lnTo>
                  <a:pt x="19621440" y="9712612"/>
                </a:lnTo>
                <a:lnTo>
                  <a:pt x="0" y="971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-1204850" y="8070988"/>
            <a:ext cx="20697700" cy="2396116"/>
            <a:chOff x="0" y="0"/>
            <a:chExt cx="27596934" cy="3194822"/>
          </a:xfrm>
        </p:grpSpPr>
        <p:sp>
          <p:nvSpPr>
            <p:cNvPr id="4" name="Freeform 4"/>
            <p:cNvSpPr/>
            <p:nvPr/>
          </p:nvSpPr>
          <p:spPr>
            <a:xfrm>
              <a:off x="12449072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0" y="0"/>
                  </a:moveTo>
                  <a:lnTo>
                    <a:pt x="15147862" y="0"/>
                  </a:lnTo>
                  <a:lnTo>
                    <a:pt x="15147862" y="3194822"/>
                  </a:lnTo>
                  <a:lnTo>
                    <a:pt x="0" y="3194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15147862" y="0"/>
                  </a:moveTo>
                  <a:lnTo>
                    <a:pt x="0" y="0"/>
                  </a:lnTo>
                  <a:lnTo>
                    <a:pt x="0" y="3194822"/>
                  </a:lnTo>
                  <a:lnTo>
                    <a:pt x="15147862" y="3194822"/>
                  </a:lnTo>
                  <a:lnTo>
                    <a:pt x="15147862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213738"/>
            <a:ext cx="3878619" cy="3455497"/>
          </a:xfrm>
          <a:custGeom>
            <a:avLst/>
            <a:gdLst/>
            <a:ahLst/>
            <a:cxnLst/>
            <a:rect l="l" t="t" r="r" b="b"/>
            <a:pathLst>
              <a:path w="3878619" h="3455497">
                <a:moveTo>
                  <a:pt x="0" y="0"/>
                </a:moveTo>
                <a:lnTo>
                  <a:pt x="3878619" y="0"/>
                </a:lnTo>
                <a:lnTo>
                  <a:pt x="3878619" y="3455497"/>
                </a:lnTo>
                <a:lnTo>
                  <a:pt x="0" y="345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14409381" y="7213738"/>
            <a:ext cx="3878619" cy="3455497"/>
          </a:xfrm>
          <a:custGeom>
            <a:avLst/>
            <a:gdLst/>
            <a:ahLst/>
            <a:cxnLst/>
            <a:rect l="l" t="t" r="r" b="b"/>
            <a:pathLst>
              <a:path w="3878619" h="3455497">
                <a:moveTo>
                  <a:pt x="3878619" y="0"/>
                </a:moveTo>
                <a:lnTo>
                  <a:pt x="0" y="0"/>
                </a:lnTo>
                <a:lnTo>
                  <a:pt x="0" y="3455497"/>
                </a:lnTo>
                <a:lnTo>
                  <a:pt x="3878619" y="3455497"/>
                </a:lnTo>
                <a:lnTo>
                  <a:pt x="38786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>
            <a:off x="2843328" y="2612132"/>
            <a:ext cx="729718" cy="72971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509134" y="2000364"/>
            <a:ext cx="348364" cy="34836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94963" y="3167667"/>
            <a:ext cx="348364" cy="34836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2517" y="4252212"/>
            <a:ext cx="577517" cy="57751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4915244">
            <a:off x="9343185" y="1119384"/>
            <a:ext cx="560593" cy="56059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4915244">
            <a:off x="9708983" y="1715260"/>
            <a:ext cx="267625" cy="26762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421123" y="2880110"/>
            <a:ext cx="461740" cy="46174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478053" y="4540971"/>
            <a:ext cx="577517" cy="57751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4253629" y="8247941"/>
            <a:ext cx="2859376" cy="2547444"/>
          </a:xfrm>
          <a:custGeom>
            <a:avLst/>
            <a:gdLst/>
            <a:ahLst/>
            <a:cxnLst/>
            <a:rect l="l" t="t" r="r" b="b"/>
            <a:pathLst>
              <a:path w="2859376" h="2547444">
                <a:moveTo>
                  <a:pt x="0" y="0"/>
                </a:moveTo>
                <a:lnTo>
                  <a:pt x="2859376" y="0"/>
                </a:lnTo>
                <a:lnTo>
                  <a:pt x="2859376" y="2547444"/>
                </a:lnTo>
                <a:lnTo>
                  <a:pt x="0" y="25474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33"/>
          <p:cNvSpPr/>
          <p:nvPr/>
        </p:nvSpPr>
        <p:spPr>
          <a:xfrm flipH="1">
            <a:off x="11532765" y="8247941"/>
            <a:ext cx="2859376" cy="2547444"/>
          </a:xfrm>
          <a:custGeom>
            <a:avLst/>
            <a:gdLst/>
            <a:ahLst/>
            <a:cxnLst/>
            <a:rect l="l" t="t" r="r" b="b"/>
            <a:pathLst>
              <a:path w="2859376" h="2547444">
                <a:moveTo>
                  <a:pt x="2859376" y="0"/>
                </a:moveTo>
                <a:lnTo>
                  <a:pt x="0" y="0"/>
                </a:lnTo>
                <a:lnTo>
                  <a:pt x="0" y="2547444"/>
                </a:lnTo>
                <a:lnTo>
                  <a:pt x="2859376" y="2547444"/>
                </a:lnTo>
                <a:lnTo>
                  <a:pt x="285937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TextBox 34"/>
          <p:cNvSpPr txBox="1"/>
          <p:nvPr/>
        </p:nvSpPr>
        <p:spPr>
          <a:xfrm>
            <a:off x="4800600" y="3482329"/>
            <a:ext cx="8695928" cy="387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39"/>
              </a:lnSpc>
            </a:pPr>
            <a:r>
              <a:rPr lang="en-US" sz="11099">
                <a:solidFill>
                  <a:srgbClr val="428CE1"/>
                </a:solidFill>
                <a:latin typeface="UTM American Sans"/>
                <a:ea typeface="UTM American Sans"/>
                <a:cs typeface="UTM American Sans"/>
                <a:sym typeface="UTM American Sans"/>
              </a:rPr>
              <a:t>CHÚC CÁC EM </a:t>
            </a:r>
          </a:p>
          <a:p>
            <a:pPr algn="ctr">
              <a:lnSpc>
                <a:spcPts val="15539"/>
              </a:lnSpc>
            </a:pPr>
            <a:r>
              <a:rPr lang="en-US" sz="11099">
                <a:solidFill>
                  <a:srgbClr val="428CE1"/>
                </a:solidFill>
                <a:latin typeface="UTM American Sans"/>
                <a:ea typeface="UTM American Sans"/>
                <a:cs typeface="UTM American Sans"/>
                <a:sym typeface="UTM American Sans"/>
              </a:rPr>
              <a:t>HỌC TẬP TỐT!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0516" y="413113"/>
            <a:ext cx="16645346" cy="9121140"/>
            <a:chOff x="0" y="0"/>
            <a:chExt cx="4383959" cy="24022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83960" cy="2402276"/>
            </a:xfrm>
            <a:custGeom>
              <a:avLst/>
              <a:gdLst/>
              <a:ahLst/>
              <a:cxnLst/>
              <a:rect l="l" t="t" r="r" b="b"/>
              <a:pathLst>
                <a:path w="4383960" h="2402276">
                  <a:moveTo>
                    <a:pt x="23721" y="0"/>
                  </a:moveTo>
                  <a:lnTo>
                    <a:pt x="4360239" y="0"/>
                  </a:lnTo>
                  <a:cubicBezTo>
                    <a:pt x="4366530" y="0"/>
                    <a:pt x="4372563" y="2499"/>
                    <a:pt x="4377012" y="6948"/>
                  </a:cubicBezTo>
                  <a:cubicBezTo>
                    <a:pt x="4381460" y="11396"/>
                    <a:pt x="4383960" y="17430"/>
                    <a:pt x="4383960" y="23721"/>
                  </a:cubicBezTo>
                  <a:lnTo>
                    <a:pt x="4383960" y="2378555"/>
                  </a:lnTo>
                  <a:cubicBezTo>
                    <a:pt x="4383960" y="2391656"/>
                    <a:pt x="4373340" y="2402276"/>
                    <a:pt x="4360239" y="2402276"/>
                  </a:cubicBezTo>
                  <a:lnTo>
                    <a:pt x="23721" y="2402276"/>
                  </a:lnTo>
                  <a:cubicBezTo>
                    <a:pt x="17430" y="2402276"/>
                    <a:pt x="11396" y="2399777"/>
                    <a:pt x="6948" y="2395328"/>
                  </a:cubicBezTo>
                  <a:cubicBezTo>
                    <a:pt x="2499" y="2390880"/>
                    <a:pt x="0" y="2384846"/>
                    <a:pt x="0" y="2378555"/>
                  </a:cubicBezTo>
                  <a:lnTo>
                    <a:pt x="0" y="23721"/>
                  </a:lnTo>
                  <a:cubicBezTo>
                    <a:pt x="0" y="17430"/>
                    <a:pt x="2499" y="11396"/>
                    <a:pt x="6948" y="6948"/>
                  </a:cubicBezTo>
                  <a:cubicBezTo>
                    <a:pt x="11396" y="2499"/>
                    <a:pt x="17430" y="0"/>
                    <a:pt x="23721" y="0"/>
                  </a:cubicBezTo>
                  <a:close/>
                </a:path>
              </a:pathLst>
            </a:custGeom>
            <a:solidFill>
              <a:srgbClr val="FFFBF4"/>
            </a:solidFill>
            <a:ln w="57150" cap="rnd">
              <a:solidFill>
                <a:srgbClr val="7ED957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383959" cy="2440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65662" y="8828634"/>
            <a:ext cx="20697700" cy="2396116"/>
            <a:chOff x="0" y="0"/>
            <a:chExt cx="27596934" cy="3194822"/>
          </a:xfrm>
        </p:grpSpPr>
        <p:sp>
          <p:nvSpPr>
            <p:cNvPr id="6" name="Freeform 6"/>
            <p:cNvSpPr/>
            <p:nvPr/>
          </p:nvSpPr>
          <p:spPr>
            <a:xfrm>
              <a:off x="12449072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0" y="0"/>
                  </a:moveTo>
                  <a:lnTo>
                    <a:pt x="15147862" y="0"/>
                  </a:lnTo>
                  <a:lnTo>
                    <a:pt x="15147862" y="3194822"/>
                  </a:lnTo>
                  <a:lnTo>
                    <a:pt x="0" y="3194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0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15147862" y="0"/>
                  </a:moveTo>
                  <a:lnTo>
                    <a:pt x="0" y="0"/>
                  </a:lnTo>
                  <a:lnTo>
                    <a:pt x="0" y="3194822"/>
                  </a:lnTo>
                  <a:lnTo>
                    <a:pt x="15147862" y="3194822"/>
                  </a:lnTo>
                  <a:lnTo>
                    <a:pt x="15147862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Freeform 8"/>
          <p:cNvSpPr/>
          <p:nvPr/>
        </p:nvSpPr>
        <p:spPr>
          <a:xfrm>
            <a:off x="-339634" y="8582807"/>
            <a:ext cx="3560191" cy="3171807"/>
          </a:xfrm>
          <a:custGeom>
            <a:avLst/>
            <a:gdLst/>
            <a:ahLst/>
            <a:cxnLst/>
            <a:rect l="l" t="t" r="r" b="b"/>
            <a:pathLst>
              <a:path w="3560191" h="3171807">
                <a:moveTo>
                  <a:pt x="0" y="0"/>
                </a:moveTo>
                <a:lnTo>
                  <a:pt x="3560191" y="0"/>
                </a:lnTo>
                <a:lnTo>
                  <a:pt x="3560191" y="3171807"/>
                </a:lnTo>
                <a:lnTo>
                  <a:pt x="0" y="31718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14884563" y="7948349"/>
            <a:ext cx="3560191" cy="3171807"/>
          </a:xfrm>
          <a:custGeom>
            <a:avLst/>
            <a:gdLst/>
            <a:ahLst/>
            <a:cxnLst/>
            <a:rect l="l" t="t" r="r" b="b"/>
            <a:pathLst>
              <a:path w="3560191" h="3171807">
                <a:moveTo>
                  <a:pt x="3560191" y="0"/>
                </a:moveTo>
                <a:lnTo>
                  <a:pt x="0" y="0"/>
                </a:lnTo>
                <a:lnTo>
                  <a:pt x="0" y="3171807"/>
                </a:lnTo>
                <a:lnTo>
                  <a:pt x="3560191" y="3171807"/>
                </a:lnTo>
                <a:lnTo>
                  <a:pt x="356019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4227503" y="8752970"/>
            <a:ext cx="2859376" cy="2547444"/>
          </a:xfrm>
          <a:custGeom>
            <a:avLst/>
            <a:gdLst/>
            <a:ahLst/>
            <a:cxnLst/>
            <a:rect l="l" t="t" r="r" b="b"/>
            <a:pathLst>
              <a:path w="2859376" h="2547444">
                <a:moveTo>
                  <a:pt x="0" y="0"/>
                </a:moveTo>
                <a:lnTo>
                  <a:pt x="2859376" y="0"/>
                </a:lnTo>
                <a:lnTo>
                  <a:pt x="2859376" y="2547444"/>
                </a:lnTo>
                <a:lnTo>
                  <a:pt x="0" y="2547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flipH="1">
            <a:off x="11532765" y="8677306"/>
            <a:ext cx="2859376" cy="2547444"/>
          </a:xfrm>
          <a:custGeom>
            <a:avLst/>
            <a:gdLst/>
            <a:ahLst/>
            <a:cxnLst/>
            <a:rect l="l" t="t" r="r" b="b"/>
            <a:pathLst>
              <a:path w="2859376" h="2547444">
                <a:moveTo>
                  <a:pt x="2859376" y="0"/>
                </a:moveTo>
                <a:lnTo>
                  <a:pt x="0" y="0"/>
                </a:lnTo>
                <a:lnTo>
                  <a:pt x="0" y="2547444"/>
                </a:lnTo>
                <a:lnTo>
                  <a:pt x="2859376" y="2547444"/>
                </a:lnTo>
                <a:lnTo>
                  <a:pt x="28593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1440461" y="3390900"/>
            <a:ext cx="15704539" cy="4952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DejaVu Serif Bold"/>
                <a:cs typeface="Arial" panose="020B0604020202020204" pitchFamily="34" charset="0"/>
                <a:sym typeface="DejaVu Serif Bold"/>
              </a:rPr>
              <a:t>Các em hãy xem đoạn phim hoạt hình ngắn và sau đó </a:t>
            </a:r>
          </a:p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DejaVu Serif Bold"/>
                <a:cs typeface="Arial" panose="020B0604020202020204" pitchFamily="34" charset="0"/>
                <a:sym typeface="DejaVu Serif Bold"/>
              </a:rPr>
              <a:t>trả lời các câu hỏi:</a:t>
            </a:r>
          </a:p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DejaVu Serif Bold"/>
                <a:cs typeface="Arial" panose="020B0604020202020204" pitchFamily="34" charset="0"/>
                <a:sym typeface="DejaVu Serif Bold"/>
              </a:rPr>
              <a:t>+ Chuyện gì đã xảy ra trong câu chuyện?</a:t>
            </a:r>
          </a:p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DejaVu Serif Bold"/>
                <a:cs typeface="Arial" panose="020B0604020202020204" pitchFamily="34" charset="0"/>
                <a:sym typeface="DejaVu Serif Bold"/>
              </a:rPr>
              <a:t>+ Con sư tử và con chuột đã giúp đỡ nhau như thế nào?</a:t>
            </a:r>
          </a:p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DejaVu Serif Bold"/>
                <a:cs typeface="Arial" panose="020B0604020202020204" pitchFamily="34" charset="0"/>
                <a:sym typeface="DejaVu Serif Bold"/>
              </a:rPr>
              <a:t>+ Bài học mà chúng ta rút ra từ câu chuyện này là gì?</a:t>
            </a: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A3FF5BAA-890D-8715-1A59-D387A3159906}"/>
              </a:ext>
            </a:extLst>
          </p:cNvPr>
          <p:cNvSpPr/>
          <p:nvPr/>
        </p:nvSpPr>
        <p:spPr>
          <a:xfrm>
            <a:off x="1383787" y="660872"/>
            <a:ext cx="15761213" cy="2303923"/>
          </a:xfrm>
          <a:custGeom>
            <a:avLst/>
            <a:gdLst/>
            <a:ahLst/>
            <a:cxnLst/>
            <a:rect l="l" t="t" r="r" b="b"/>
            <a:pathLst>
              <a:path w="7315200" h="1343337">
                <a:moveTo>
                  <a:pt x="0" y="0"/>
                </a:moveTo>
                <a:lnTo>
                  <a:pt x="7315200" y="0"/>
                </a:lnTo>
                <a:lnTo>
                  <a:pt x="7315200" y="1343337"/>
                </a:lnTo>
                <a:lnTo>
                  <a:pt x="0" y="1343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3A1C99-E89D-A6FF-9967-2F0A7B4EB11A}"/>
              </a:ext>
            </a:extLst>
          </p:cNvPr>
          <p:cNvSpPr txBox="1"/>
          <p:nvPr/>
        </p:nvSpPr>
        <p:spPr>
          <a:xfrm>
            <a:off x="3505200" y="1104900"/>
            <a:ext cx="12317398" cy="1478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ln>
                  <a:solidFill>
                    <a:srgbClr val="7030A0"/>
                  </a:solidFill>
                </a:ln>
                <a:gradFill flip="none" rotWithShape="1">
                  <a:gsLst>
                    <a:gs pos="69000">
                      <a:srgbClr val="FF7C80"/>
                    </a:gs>
                    <a:gs pos="26000">
                      <a:srgbClr val="92D050"/>
                    </a:gs>
                    <a:gs pos="41000">
                      <a:srgbClr val="F0C834"/>
                    </a:gs>
                    <a:gs pos="96000">
                      <a:schemeClr val="accent6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UTM American Sans" panose="02040603050506020204" pitchFamily="18" charset="0"/>
                <a:ea typeface="UTM American Sans"/>
                <a:cs typeface="UTM American Sans"/>
                <a:sym typeface="UTM American Sans"/>
              </a:rPr>
              <a:t>HOẠT ĐỘNG KHỞI ĐỘNG</a:t>
            </a: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6C9F8A24-2297-580E-00CC-551A0CAB0941}"/>
              </a:ext>
            </a:extLst>
          </p:cNvPr>
          <p:cNvSpPr/>
          <p:nvPr/>
        </p:nvSpPr>
        <p:spPr>
          <a:xfrm>
            <a:off x="15240000" y="2058113"/>
            <a:ext cx="2209800" cy="1917958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0516" y="413113"/>
            <a:ext cx="16645346" cy="9121140"/>
            <a:chOff x="0" y="0"/>
            <a:chExt cx="4383959" cy="24022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83960" cy="2402276"/>
            </a:xfrm>
            <a:custGeom>
              <a:avLst/>
              <a:gdLst/>
              <a:ahLst/>
              <a:cxnLst/>
              <a:rect l="l" t="t" r="r" b="b"/>
              <a:pathLst>
                <a:path w="4383960" h="2402276">
                  <a:moveTo>
                    <a:pt x="23721" y="0"/>
                  </a:moveTo>
                  <a:lnTo>
                    <a:pt x="4360239" y="0"/>
                  </a:lnTo>
                  <a:cubicBezTo>
                    <a:pt x="4366530" y="0"/>
                    <a:pt x="4372563" y="2499"/>
                    <a:pt x="4377012" y="6948"/>
                  </a:cubicBezTo>
                  <a:cubicBezTo>
                    <a:pt x="4381460" y="11396"/>
                    <a:pt x="4383960" y="17430"/>
                    <a:pt x="4383960" y="23721"/>
                  </a:cubicBezTo>
                  <a:lnTo>
                    <a:pt x="4383960" y="2378555"/>
                  </a:lnTo>
                  <a:cubicBezTo>
                    <a:pt x="4383960" y="2391656"/>
                    <a:pt x="4373340" y="2402276"/>
                    <a:pt x="4360239" y="2402276"/>
                  </a:cubicBezTo>
                  <a:lnTo>
                    <a:pt x="23721" y="2402276"/>
                  </a:lnTo>
                  <a:cubicBezTo>
                    <a:pt x="17430" y="2402276"/>
                    <a:pt x="11396" y="2399777"/>
                    <a:pt x="6948" y="2395328"/>
                  </a:cubicBezTo>
                  <a:cubicBezTo>
                    <a:pt x="2499" y="2390880"/>
                    <a:pt x="0" y="2384846"/>
                    <a:pt x="0" y="2378555"/>
                  </a:cubicBezTo>
                  <a:lnTo>
                    <a:pt x="0" y="23721"/>
                  </a:lnTo>
                  <a:cubicBezTo>
                    <a:pt x="0" y="17430"/>
                    <a:pt x="2499" y="11396"/>
                    <a:pt x="6948" y="6948"/>
                  </a:cubicBezTo>
                  <a:cubicBezTo>
                    <a:pt x="11396" y="2499"/>
                    <a:pt x="17430" y="0"/>
                    <a:pt x="23721" y="0"/>
                  </a:cubicBezTo>
                  <a:close/>
                </a:path>
              </a:pathLst>
            </a:custGeom>
            <a:solidFill>
              <a:srgbClr val="FFFBF4"/>
            </a:solidFill>
            <a:ln w="57150" cap="rnd">
              <a:solidFill>
                <a:srgbClr val="7ED957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383959" cy="2440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65662" y="8828634"/>
            <a:ext cx="20697700" cy="2396116"/>
            <a:chOff x="0" y="0"/>
            <a:chExt cx="27596934" cy="3194822"/>
          </a:xfrm>
        </p:grpSpPr>
        <p:sp>
          <p:nvSpPr>
            <p:cNvPr id="6" name="Freeform 6"/>
            <p:cNvSpPr/>
            <p:nvPr/>
          </p:nvSpPr>
          <p:spPr>
            <a:xfrm>
              <a:off x="12449072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0" y="0"/>
                  </a:moveTo>
                  <a:lnTo>
                    <a:pt x="15147862" y="0"/>
                  </a:lnTo>
                  <a:lnTo>
                    <a:pt x="15147862" y="3194822"/>
                  </a:lnTo>
                  <a:lnTo>
                    <a:pt x="0" y="3194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0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15147862" y="0"/>
                  </a:moveTo>
                  <a:lnTo>
                    <a:pt x="0" y="0"/>
                  </a:lnTo>
                  <a:lnTo>
                    <a:pt x="0" y="3194822"/>
                  </a:lnTo>
                  <a:lnTo>
                    <a:pt x="15147862" y="3194822"/>
                  </a:lnTo>
                  <a:lnTo>
                    <a:pt x="15147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Freeform 8"/>
          <p:cNvSpPr/>
          <p:nvPr/>
        </p:nvSpPr>
        <p:spPr>
          <a:xfrm>
            <a:off x="-339634" y="8582807"/>
            <a:ext cx="3560191" cy="3171807"/>
          </a:xfrm>
          <a:custGeom>
            <a:avLst/>
            <a:gdLst/>
            <a:ahLst/>
            <a:cxnLst/>
            <a:rect l="l" t="t" r="r" b="b"/>
            <a:pathLst>
              <a:path w="3560191" h="3171807">
                <a:moveTo>
                  <a:pt x="0" y="0"/>
                </a:moveTo>
                <a:lnTo>
                  <a:pt x="3560191" y="0"/>
                </a:lnTo>
                <a:lnTo>
                  <a:pt x="3560191" y="3171807"/>
                </a:lnTo>
                <a:lnTo>
                  <a:pt x="0" y="3171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14884563" y="7948349"/>
            <a:ext cx="3560191" cy="3171807"/>
          </a:xfrm>
          <a:custGeom>
            <a:avLst/>
            <a:gdLst/>
            <a:ahLst/>
            <a:cxnLst/>
            <a:rect l="l" t="t" r="r" b="b"/>
            <a:pathLst>
              <a:path w="3560191" h="3171807">
                <a:moveTo>
                  <a:pt x="3560191" y="0"/>
                </a:moveTo>
                <a:lnTo>
                  <a:pt x="0" y="0"/>
                </a:lnTo>
                <a:lnTo>
                  <a:pt x="0" y="3171807"/>
                </a:lnTo>
                <a:lnTo>
                  <a:pt x="3560191" y="3171807"/>
                </a:lnTo>
                <a:lnTo>
                  <a:pt x="35601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4227503" y="8752970"/>
            <a:ext cx="2859376" cy="2547444"/>
          </a:xfrm>
          <a:custGeom>
            <a:avLst/>
            <a:gdLst/>
            <a:ahLst/>
            <a:cxnLst/>
            <a:rect l="l" t="t" r="r" b="b"/>
            <a:pathLst>
              <a:path w="2859376" h="2547444">
                <a:moveTo>
                  <a:pt x="0" y="0"/>
                </a:moveTo>
                <a:lnTo>
                  <a:pt x="2859376" y="0"/>
                </a:lnTo>
                <a:lnTo>
                  <a:pt x="2859376" y="2547444"/>
                </a:lnTo>
                <a:lnTo>
                  <a:pt x="0" y="25474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flipH="1">
            <a:off x="11532765" y="8677306"/>
            <a:ext cx="2859376" cy="2547444"/>
          </a:xfrm>
          <a:custGeom>
            <a:avLst/>
            <a:gdLst/>
            <a:ahLst/>
            <a:cxnLst/>
            <a:rect l="l" t="t" r="r" b="b"/>
            <a:pathLst>
              <a:path w="2859376" h="2547444">
                <a:moveTo>
                  <a:pt x="2859376" y="0"/>
                </a:moveTo>
                <a:lnTo>
                  <a:pt x="0" y="0"/>
                </a:lnTo>
                <a:lnTo>
                  <a:pt x="0" y="2547444"/>
                </a:lnTo>
                <a:lnTo>
                  <a:pt x="2859376" y="2547444"/>
                </a:lnTo>
                <a:lnTo>
                  <a:pt x="28593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58! Học Tiếng Anh qua bộ phim hoạt hình Sư tử và Chuột nhắt The lion and the mouse">
            <a:hlinkClick r:id="" action="ppaction://media"/>
            <a:extLst>
              <a:ext uri="{FF2B5EF4-FFF2-40B4-BE49-F238E27FC236}">
                <a16:creationId xmlns:a16="http://schemas.microsoft.com/office/drawing/2014/main" id="{E526D241-FCD3-E7AB-35AA-A3835CA2C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511" y="400456"/>
            <a:ext cx="16674885" cy="93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63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0516" y="413113"/>
            <a:ext cx="16645346" cy="9121140"/>
            <a:chOff x="0" y="0"/>
            <a:chExt cx="4383959" cy="24022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83960" cy="2402276"/>
            </a:xfrm>
            <a:custGeom>
              <a:avLst/>
              <a:gdLst/>
              <a:ahLst/>
              <a:cxnLst/>
              <a:rect l="l" t="t" r="r" b="b"/>
              <a:pathLst>
                <a:path w="4383960" h="2402276">
                  <a:moveTo>
                    <a:pt x="23721" y="0"/>
                  </a:moveTo>
                  <a:lnTo>
                    <a:pt x="4360239" y="0"/>
                  </a:lnTo>
                  <a:cubicBezTo>
                    <a:pt x="4366530" y="0"/>
                    <a:pt x="4372563" y="2499"/>
                    <a:pt x="4377012" y="6948"/>
                  </a:cubicBezTo>
                  <a:cubicBezTo>
                    <a:pt x="4381460" y="11396"/>
                    <a:pt x="4383960" y="17430"/>
                    <a:pt x="4383960" y="23721"/>
                  </a:cubicBezTo>
                  <a:lnTo>
                    <a:pt x="4383960" y="2378555"/>
                  </a:lnTo>
                  <a:cubicBezTo>
                    <a:pt x="4383960" y="2391656"/>
                    <a:pt x="4373340" y="2402276"/>
                    <a:pt x="4360239" y="2402276"/>
                  </a:cubicBezTo>
                  <a:lnTo>
                    <a:pt x="23721" y="2402276"/>
                  </a:lnTo>
                  <a:cubicBezTo>
                    <a:pt x="17430" y="2402276"/>
                    <a:pt x="11396" y="2399777"/>
                    <a:pt x="6948" y="2395328"/>
                  </a:cubicBezTo>
                  <a:cubicBezTo>
                    <a:pt x="2499" y="2390880"/>
                    <a:pt x="0" y="2384846"/>
                    <a:pt x="0" y="2378555"/>
                  </a:cubicBezTo>
                  <a:lnTo>
                    <a:pt x="0" y="23721"/>
                  </a:lnTo>
                  <a:cubicBezTo>
                    <a:pt x="0" y="17430"/>
                    <a:pt x="2499" y="11396"/>
                    <a:pt x="6948" y="6948"/>
                  </a:cubicBezTo>
                  <a:cubicBezTo>
                    <a:pt x="11396" y="2499"/>
                    <a:pt x="17430" y="0"/>
                    <a:pt x="23721" y="0"/>
                  </a:cubicBezTo>
                  <a:close/>
                </a:path>
              </a:pathLst>
            </a:custGeom>
            <a:solidFill>
              <a:srgbClr val="FFFBF4"/>
            </a:solidFill>
            <a:ln w="57150" cap="rnd">
              <a:solidFill>
                <a:srgbClr val="7ED957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383959" cy="2440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65662" y="8828634"/>
            <a:ext cx="20697700" cy="2396116"/>
            <a:chOff x="0" y="0"/>
            <a:chExt cx="27596934" cy="3194822"/>
          </a:xfrm>
        </p:grpSpPr>
        <p:sp>
          <p:nvSpPr>
            <p:cNvPr id="6" name="Freeform 6"/>
            <p:cNvSpPr/>
            <p:nvPr/>
          </p:nvSpPr>
          <p:spPr>
            <a:xfrm>
              <a:off x="12449072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0" y="0"/>
                  </a:moveTo>
                  <a:lnTo>
                    <a:pt x="15147862" y="0"/>
                  </a:lnTo>
                  <a:lnTo>
                    <a:pt x="15147862" y="3194822"/>
                  </a:lnTo>
                  <a:lnTo>
                    <a:pt x="0" y="3194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0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15147862" y="0"/>
                  </a:moveTo>
                  <a:lnTo>
                    <a:pt x="0" y="0"/>
                  </a:lnTo>
                  <a:lnTo>
                    <a:pt x="0" y="3194822"/>
                  </a:lnTo>
                  <a:lnTo>
                    <a:pt x="15147862" y="3194822"/>
                  </a:lnTo>
                  <a:lnTo>
                    <a:pt x="15147862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Freeform 8"/>
          <p:cNvSpPr/>
          <p:nvPr/>
        </p:nvSpPr>
        <p:spPr>
          <a:xfrm>
            <a:off x="-339634" y="8582807"/>
            <a:ext cx="3560191" cy="3171807"/>
          </a:xfrm>
          <a:custGeom>
            <a:avLst/>
            <a:gdLst/>
            <a:ahLst/>
            <a:cxnLst/>
            <a:rect l="l" t="t" r="r" b="b"/>
            <a:pathLst>
              <a:path w="3560191" h="3171807">
                <a:moveTo>
                  <a:pt x="0" y="0"/>
                </a:moveTo>
                <a:lnTo>
                  <a:pt x="3560191" y="0"/>
                </a:lnTo>
                <a:lnTo>
                  <a:pt x="3560191" y="3171807"/>
                </a:lnTo>
                <a:lnTo>
                  <a:pt x="0" y="31718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14884563" y="7948349"/>
            <a:ext cx="3560191" cy="3171807"/>
          </a:xfrm>
          <a:custGeom>
            <a:avLst/>
            <a:gdLst/>
            <a:ahLst/>
            <a:cxnLst/>
            <a:rect l="l" t="t" r="r" b="b"/>
            <a:pathLst>
              <a:path w="3560191" h="3171807">
                <a:moveTo>
                  <a:pt x="3560191" y="0"/>
                </a:moveTo>
                <a:lnTo>
                  <a:pt x="0" y="0"/>
                </a:lnTo>
                <a:lnTo>
                  <a:pt x="0" y="3171807"/>
                </a:lnTo>
                <a:lnTo>
                  <a:pt x="3560191" y="3171807"/>
                </a:lnTo>
                <a:lnTo>
                  <a:pt x="356019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4227503" y="8752970"/>
            <a:ext cx="2859376" cy="2547444"/>
          </a:xfrm>
          <a:custGeom>
            <a:avLst/>
            <a:gdLst/>
            <a:ahLst/>
            <a:cxnLst/>
            <a:rect l="l" t="t" r="r" b="b"/>
            <a:pathLst>
              <a:path w="2859376" h="2547444">
                <a:moveTo>
                  <a:pt x="0" y="0"/>
                </a:moveTo>
                <a:lnTo>
                  <a:pt x="2859376" y="0"/>
                </a:lnTo>
                <a:lnTo>
                  <a:pt x="2859376" y="2547444"/>
                </a:lnTo>
                <a:lnTo>
                  <a:pt x="0" y="2547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flipH="1">
            <a:off x="11532765" y="8677306"/>
            <a:ext cx="2859376" cy="2547444"/>
          </a:xfrm>
          <a:custGeom>
            <a:avLst/>
            <a:gdLst/>
            <a:ahLst/>
            <a:cxnLst/>
            <a:rect l="l" t="t" r="r" b="b"/>
            <a:pathLst>
              <a:path w="2859376" h="2547444">
                <a:moveTo>
                  <a:pt x="2859376" y="0"/>
                </a:moveTo>
                <a:lnTo>
                  <a:pt x="0" y="0"/>
                </a:lnTo>
                <a:lnTo>
                  <a:pt x="0" y="2547444"/>
                </a:lnTo>
                <a:lnTo>
                  <a:pt x="2859376" y="2547444"/>
                </a:lnTo>
                <a:lnTo>
                  <a:pt x="28593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1440461" y="3390900"/>
            <a:ext cx="15704539" cy="4952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DejaVu Serif Bold"/>
                <a:cs typeface="Arial" panose="020B0604020202020204" pitchFamily="34" charset="0"/>
                <a:sym typeface="DejaVu Serif Bold"/>
              </a:rPr>
              <a:t>Các em hãy xem đoạn phim hoạt hình ngắn và sau đó </a:t>
            </a:r>
          </a:p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DejaVu Serif Bold"/>
                <a:cs typeface="Arial" panose="020B0604020202020204" pitchFamily="34" charset="0"/>
                <a:sym typeface="DejaVu Serif Bold"/>
              </a:rPr>
              <a:t>trả lời các câu hỏi:</a:t>
            </a:r>
          </a:p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DejaVu Serif Bold"/>
                <a:cs typeface="Arial" panose="020B0604020202020204" pitchFamily="34" charset="0"/>
                <a:sym typeface="DejaVu Serif Bold"/>
              </a:rPr>
              <a:t>+ Chuyện gì đã xảy ra trong câu chuyện?</a:t>
            </a:r>
          </a:p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DejaVu Serif Bold"/>
                <a:cs typeface="Arial" panose="020B0604020202020204" pitchFamily="34" charset="0"/>
                <a:sym typeface="DejaVu Serif Bold"/>
              </a:rPr>
              <a:t>+ Con sư tử và con chuột đã giúp đỡ nhau như thế nào?</a:t>
            </a:r>
          </a:p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DejaVu Serif Bold"/>
                <a:cs typeface="Arial" panose="020B0604020202020204" pitchFamily="34" charset="0"/>
                <a:sym typeface="DejaVu Serif Bold"/>
              </a:rPr>
              <a:t>+ Bài học mà chúng ta rút ra từ câu chuyện này là gì?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13DEACA-ECEB-50B1-7F82-07FBE4EEC6A4}"/>
              </a:ext>
            </a:extLst>
          </p:cNvPr>
          <p:cNvSpPr/>
          <p:nvPr/>
        </p:nvSpPr>
        <p:spPr>
          <a:xfrm>
            <a:off x="1383787" y="660872"/>
            <a:ext cx="15761213" cy="2303923"/>
          </a:xfrm>
          <a:custGeom>
            <a:avLst/>
            <a:gdLst/>
            <a:ahLst/>
            <a:cxnLst/>
            <a:rect l="l" t="t" r="r" b="b"/>
            <a:pathLst>
              <a:path w="7315200" h="1343337">
                <a:moveTo>
                  <a:pt x="0" y="0"/>
                </a:moveTo>
                <a:lnTo>
                  <a:pt x="7315200" y="0"/>
                </a:lnTo>
                <a:lnTo>
                  <a:pt x="7315200" y="1343337"/>
                </a:lnTo>
                <a:lnTo>
                  <a:pt x="0" y="1343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82C1E6-D003-6AC3-328C-51D6DCCFCF5E}"/>
              </a:ext>
            </a:extLst>
          </p:cNvPr>
          <p:cNvSpPr txBox="1"/>
          <p:nvPr/>
        </p:nvSpPr>
        <p:spPr>
          <a:xfrm>
            <a:off x="3505200" y="1104900"/>
            <a:ext cx="12317398" cy="1478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ln>
                  <a:solidFill>
                    <a:srgbClr val="7030A0"/>
                  </a:solidFill>
                </a:ln>
                <a:gradFill flip="none" rotWithShape="1">
                  <a:gsLst>
                    <a:gs pos="69000">
                      <a:srgbClr val="FF7C80"/>
                    </a:gs>
                    <a:gs pos="26000">
                      <a:srgbClr val="92D050"/>
                    </a:gs>
                    <a:gs pos="41000">
                      <a:srgbClr val="F0C834"/>
                    </a:gs>
                    <a:gs pos="96000">
                      <a:schemeClr val="accent6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UTM American Sans" panose="02040603050506020204" pitchFamily="18" charset="0"/>
                <a:ea typeface="UTM American Sans"/>
                <a:cs typeface="UTM American Sans"/>
                <a:sym typeface="UTM American Sans"/>
              </a:rPr>
              <a:t>HOẠT ĐỘNG KHỞI ĐỘNG</a:t>
            </a: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DA70BB11-96EC-6E7B-C52B-23043BBB4642}"/>
              </a:ext>
            </a:extLst>
          </p:cNvPr>
          <p:cNvSpPr/>
          <p:nvPr/>
        </p:nvSpPr>
        <p:spPr>
          <a:xfrm>
            <a:off x="15163800" y="2058113"/>
            <a:ext cx="2209800" cy="1917958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081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31954" y="8070988"/>
            <a:ext cx="11360896" cy="2396116"/>
          </a:xfrm>
          <a:custGeom>
            <a:avLst/>
            <a:gdLst/>
            <a:ahLst/>
            <a:cxnLst/>
            <a:rect l="l" t="t" r="r" b="b"/>
            <a:pathLst>
              <a:path w="11360896" h="2396116">
                <a:moveTo>
                  <a:pt x="0" y="0"/>
                </a:moveTo>
                <a:lnTo>
                  <a:pt x="11360896" y="0"/>
                </a:lnTo>
                <a:lnTo>
                  <a:pt x="11360896" y="2396116"/>
                </a:lnTo>
                <a:lnTo>
                  <a:pt x="0" y="2396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-1204850" y="8070988"/>
            <a:ext cx="11360896" cy="2396116"/>
          </a:xfrm>
          <a:custGeom>
            <a:avLst/>
            <a:gdLst/>
            <a:ahLst/>
            <a:cxnLst/>
            <a:rect l="l" t="t" r="r" b="b"/>
            <a:pathLst>
              <a:path w="11360896" h="2396116">
                <a:moveTo>
                  <a:pt x="11360896" y="0"/>
                </a:moveTo>
                <a:lnTo>
                  <a:pt x="0" y="0"/>
                </a:lnTo>
                <a:lnTo>
                  <a:pt x="0" y="2396116"/>
                </a:lnTo>
                <a:lnTo>
                  <a:pt x="11360896" y="2396116"/>
                </a:lnTo>
                <a:lnTo>
                  <a:pt x="1136089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780096" y="2392626"/>
            <a:ext cx="1138948" cy="1228278"/>
          </a:xfrm>
          <a:custGeom>
            <a:avLst/>
            <a:gdLst/>
            <a:ahLst/>
            <a:cxnLst/>
            <a:rect l="l" t="t" r="r" b="b"/>
            <a:pathLst>
              <a:path w="1138948" h="1228278">
                <a:moveTo>
                  <a:pt x="0" y="0"/>
                </a:moveTo>
                <a:lnTo>
                  <a:pt x="1138948" y="0"/>
                </a:lnTo>
                <a:lnTo>
                  <a:pt x="1138948" y="1228277"/>
                </a:lnTo>
                <a:lnTo>
                  <a:pt x="0" y="1228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flipH="1" flipV="1">
            <a:off x="15368956" y="6269151"/>
            <a:ext cx="1138948" cy="1228278"/>
          </a:xfrm>
          <a:custGeom>
            <a:avLst/>
            <a:gdLst/>
            <a:ahLst/>
            <a:cxnLst/>
            <a:rect l="l" t="t" r="r" b="b"/>
            <a:pathLst>
              <a:path w="1138948" h="1228278">
                <a:moveTo>
                  <a:pt x="1138948" y="1228277"/>
                </a:moveTo>
                <a:lnTo>
                  <a:pt x="0" y="1228277"/>
                </a:lnTo>
                <a:lnTo>
                  <a:pt x="0" y="0"/>
                </a:lnTo>
                <a:lnTo>
                  <a:pt x="1138948" y="0"/>
                </a:lnTo>
                <a:lnTo>
                  <a:pt x="1138948" y="122827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6">
            <a:extLst>
              <a:ext uri="{FF2B5EF4-FFF2-40B4-BE49-F238E27FC236}">
                <a16:creationId xmlns:a16="http://schemas.microsoft.com/office/drawing/2014/main" id="{4264E208-47E0-C25C-145A-388391436979}"/>
              </a:ext>
            </a:extLst>
          </p:cNvPr>
          <p:cNvGrpSpPr/>
          <p:nvPr/>
        </p:nvGrpSpPr>
        <p:grpSpPr>
          <a:xfrm>
            <a:off x="1404398" y="1215774"/>
            <a:ext cx="15479204" cy="7543800"/>
            <a:chOff x="0" y="0"/>
            <a:chExt cx="4223687" cy="2190088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66CAC901-A120-3A0D-AFE9-FE260E04FC38}"/>
                </a:ext>
              </a:extLst>
            </p:cNvPr>
            <p:cNvSpPr/>
            <p:nvPr/>
          </p:nvSpPr>
          <p:spPr>
            <a:xfrm>
              <a:off x="0" y="0"/>
              <a:ext cx="4223686" cy="2190088"/>
            </a:xfrm>
            <a:custGeom>
              <a:avLst/>
              <a:gdLst/>
              <a:ahLst/>
              <a:cxnLst/>
              <a:rect l="l" t="t" r="r" b="b"/>
              <a:pathLst>
                <a:path w="4223686" h="2190088">
                  <a:moveTo>
                    <a:pt x="24621" y="0"/>
                  </a:moveTo>
                  <a:lnTo>
                    <a:pt x="4199066" y="0"/>
                  </a:lnTo>
                  <a:cubicBezTo>
                    <a:pt x="4212663" y="0"/>
                    <a:pt x="4223686" y="11023"/>
                    <a:pt x="4223686" y="24621"/>
                  </a:cubicBezTo>
                  <a:lnTo>
                    <a:pt x="4223686" y="2165467"/>
                  </a:lnTo>
                  <a:cubicBezTo>
                    <a:pt x="4223686" y="2179064"/>
                    <a:pt x="4212663" y="2190088"/>
                    <a:pt x="4199066" y="2190088"/>
                  </a:cubicBezTo>
                  <a:lnTo>
                    <a:pt x="24621" y="2190088"/>
                  </a:lnTo>
                  <a:cubicBezTo>
                    <a:pt x="11023" y="2190088"/>
                    <a:pt x="0" y="2179064"/>
                    <a:pt x="0" y="2165467"/>
                  </a:cubicBezTo>
                  <a:lnTo>
                    <a:pt x="0" y="24621"/>
                  </a:lnTo>
                  <a:cubicBezTo>
                    <a:pt x="0" y="11023"/>
                    <a:pt x="11023" y="0"/>
                    <a:pt x="24621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28CE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2CE2B34B-81F1-8F34-6F1B-2CE927255CAC}"/>
                </a:ext>
              </a:extLst>
            </p:cNvPr>
            <p:cNvSpPr txBox="1"/>
            <p:nvPr/>
          </p:nvSpPr>
          <p:spPr>
            <a:xfrm>
              <a:off x="0" y="0"/>
              <a:ext cx="4223687" cy="2190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626717" y="3420812"/>
            <a:ext cx="11421666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gradFill flip="none" rotWithShape="1">
                  <a:gsLst>
                    <a:gs pos="20000">
                      <a:srgbClr val="0070C0"/>
                    </a:gs>
                    <a:gs pos="48000">
                      <a:srgbClr val="00B050"/>
                    </a:gs>
                    <a:gs pos="2000">
                      <a:schemeClr val="accent5">
                        <a:lumMod val="60000"/>
                        <a:lumOff val="40000"/>
                      </a:schemeClr>
                    </a:gs>
                    <a:gs pos="84000">
                      <a:schemeClr val="accent6">
                        <a:lumMod val="75000"/>
                      </a:schemeClr>
                    </a:gs>
                  </a:gsLst>
                  <a:lin ang="7800000" scaled="0"/>
                  <a:tileRect/>
                </a:gradFill>
                <a:latin typeface="UTM American Sans"/>
                <a:ea typeface="UTM American Sans"/>
                <a:cs typeface="UTM American Sans"/>
                <a:sym typeface="UTM American Sans"/>
              </a:rPr>
              <a:t>HOẠT ĐỘNG</a:t>
            </a:r>
          </a:p>
          <a:p>
            <a:pPr algn="ctr">
              <a:lnSpc>
                <a:spcPts val="12599"/>
              </a:lnSpc>
            </a:pPr>
            <a:r>
              <a:rPr lang="en-US" sz="900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gradFill flip="none" rotWithShape="1">
                  <a:gsLst>
                    <a:gs pos="20000">
                      <a:srgbClr val="0070C0"/>
                    </a:gs>
                    <a:gs pos="48000">
                      <a:srgbClr val="00B050"/>
                    </a:gs>
                    <a:gs pos="2000">
                      <a:schemeClr val="accent5">
                        <a:lumMod val="60000"/>
                        <a:lumOff val="40000"/>
                      </a:schemeClr>
                    </a:gs>
                    <a:gs pos="84000">
                      <a:schemeClr val="accent6">
                        <a:lumMod val="75000"/>
                      </a:schemeClr>
                    </a:gs>
                  </a:gsLst>
                  <a:lin ang="7800000" scaled="0"/>
                  <a:tileRect/>
                </a:gradFill>
                <a:latin typeface="UTM American Sans"/>
                <a:ea typeface="UTM American Sans"/>
                <a:cs typeface="UTM American Sans"/>
                <a:sym typeface="UTM American Sans"/>
              </a:rPr>
              <a:t>LUYỆN TẬP THỰC HÀNH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52616" y="479059"/>
            <a:ext cx="4174002" cy="4370683"/>
          </a:xfrm>
          <a:custGeom>
            <a:avLst/>
            <a:gdLst/>
            <a:ahLst/>
            <a:cxnLst/>
            <a:rect l="l" t="t" r="r" b="b"/>
            <a:pathLst>
              <a:path w="4174002" h="4370683">
                <a:moveTo>
                  <a:pt x="0" y="0"/>
                </a:moveTo>
                <a:lnTo>
                  <a:pt x="4174002" y="0"/>
                </a:lnTo>
                <a:lnTo>
                  <a:pt x="4174002" y="4370682"/>
                </a:lnTo>
                <a:lnTo>
                  <a:pt x="0" y="4370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flipH="1">
            <a:off x="14727809" y="7497428"/>
            <a:ext cx="3560191" cy="3171807"/>
          </a:xfrm>
          <a:custGeom>
            <a:avLst/>
            <a:gdLst/>
            <a:ahLst/>
            <a:cxnLst/>
            <a:rect l="l" t="t" r="r" b="b"/>
            <a:pathLst>
              <a:path w="3560191" h="3171807">
                <a:moveTo>
                  <a:pt x="3560191" y="0"/>
                </a:moveTo>
                <a:lnTo>
                  <a:pt x="0" y="0"/>
                </a:lnTo>
                <a:lnTo>
                  <a:pt x="0" y="3171807"/>
                </a:lnTo>
                <a:lnTo>
                  <a:pt x="3560191" y="3171807"/>
                </a:lnTo>
                <a:lnTo>
                  <a:pt x="35601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11532765" y="8247941"/>
            <a:ext cx="2859376" cy="2547444"/>
          </a:xfrm>
          <a:custGeom>
            <a:avLst/>
            <a:gdLst/>
            <a:ahLst/>
            <a:cxnLst/>
            <a:rect l="l" t="t" r="r" b="b"/>
            <a:pathLst>
              <a:path w="2859376" h="2547444">
                <a:moveTo>
                  <a:pt x="2859376" y="0"/>
                </a:moveTo>
                <a:lnTo>
                  <a:pt x="0" y="0"/>
                </a:lnTo>
                <a:lnTo>
                  <a:pt x="0" y="2547444"/>
                </a:lnTo>
                <a:lnTo>
                  <a:pt x="2859376" y="2547444"/>
                </a:lnTo>
                <a:lnTo>
                  <a:pt x="285937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4253629" y="8247941"/>
            <a:ext cx="2859376" cy="2547444"/>
          </a:xfrm>
          <a:custGeom>
            <a:avLst/>
            <a:gdLst/>
            <a:ahLst/>
            <a:cxnLst/>
            <a:rect l="l" t="t" r="r" b="b"/>
            <a:pathLst>
              <a:path w="2859376" h="2547444">
                <a:moveTo>
                  <a:pt x="0" y="0"/>
                </a:moveTo>
                <a:lnTo>
                  <a:pt x="2859376" y="0"/>
                </a:lnTo>
                <a:lnTo>
                  <a:pt x="2859376" y="2547444"/>
                </a:lnTo>
                <a:lnTo>
                  <a:pt x="0" y="25474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0" y="7497428"/>
            <a:ext cx="3560191" cy="3171807"/>
          </a:xfrm>
          <a:custGeom>
            <a:avLst/>
            <a:gdLst/>
            <a:ahLst/>
            <a:cxnLst/>
            <a:rect l="l" t="t" r="r" b="b"/>
            <a:pathLst>
              <a:path w="3560191" h="3171807">
                <a:moveTo>
                  <a:pt x="0" y="0"/>
                </a:moveTo>
                <a:lnTo>
                  <a:pt x="3560191" y="0"/>
                </a:lnTo>
                <a:lnTo>
                  <a:pt x="3560191" y="3171807"/>
                </a:lnTo>
                <a:lnTo>
                  <a:pt x="0" y="3171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4173200" y="-88990"/>
            <a:ext cx="3241706" cy="3421326"/>
          </a:xfrm>
          <a:custGeom>
            <a:avLst/>
            <a:gdLst/>
            <a:ahLst/>
            <a:cxnLst/>
            <a:rect l="l" t="t" r="r" b="b"/>
            <a:pathLst>
              <a:path w="3241706" h="3421326">
                <a:moveTo>
                  <a:pt x="0" y="0"/>
                </a:moveTo>
                <a:lnTo>
                  <a:pt x="3241706" y="0"/>
                </a:lnTo>
                <a:lnTo>
                  <a:pt x="3241706" y="3421326"/>
                </a:lnTo>
                <a:lnTo>
                  <a:pt x="0" y="3421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4850" y="8070988"/>
            <a:ext cx="20697700" cy="2396116"/>
            <a:chOff x="0" y="0"/>
            <a:chExt cx="27596934" cy="3194822"/>
          </a:xfrm>
        </p:grpSpPr>
        <p:sp>
          <p:nvSpPr>
            <p:cNvPr id="3" name="Freeform 3"/>
            <p:cNvSpPr/>
            <p:nvPr/>
          </p:nvSpPr>
          <p:spPr>
            <a:xfrm>
              <a:off x="12449072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0" y="0"/>
                  </a:moveTo>
                  <a:lnTo>
                    <a:pt x="15147862" y="0"/>
                  </a:lnTo>
                  <a:lnTo>
                    <a:pt x="15147862" y="3194822"/>
                  </a:lnTo>
                  <a:lnTo>
                    <a:pt x="0" y="3194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0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15147862" y="0"/>
                  </a:moveTo>
                  <a:lnTo>
                    <a:pt x="0" y="0"/>
                  </a:lnTo>
                  <a:lnTo>
                    <a:pt x="0" y="3194822"/>
                  </a:lnTo>
                  <a:lnTo>
                    <a:pt x="15147862" y="3194822"/>
                  </a:lnTo>
                  <a:lnTo>
                    <a:pt x="15147862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7161" y="200474"/>
            <a:ext cx="17291301" cy="10086526"/>
            <a:chOff x="0" y="0"/>
            <a:chExt cx="4554087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54088" cy="2709333"/>
            </a:xfrm>
            <a:custGeom>
              <a:avLst/>
              <a:gdLst/>
              <a:ahLst/>
              <a:cxnLst/>
              <a:rect l="l" t="t" r="r" b="b"/>
              <a:pathLst>
                <a:path w="4554088" h="2709333">
                  <a:moveTo>
                    <a:pt x="22834" y="0"/>
                  </a:moveTo>
                  <a:lnTo>
                    <a:pt x="4531253" y="0"/>
                  </a:lnTo>
                  <a:cubicBezTo>
                    <a:pt x="4543864" y="0"/>
                    <a:pt x="4554088" y="10223"/>
                    <a:pt x="4554088" y="22834"/>
                  </a:cubicBezTo>
                  <a:lnTo>
                    <a:pt x="4554088" y="2686499"/>
                  </a:lnTo>
                  <a:cubicBezTo>
                    <a:pt x="4554088" y="2692555"/>
                    <a:pt x="4551682" y="2698363"/>
                    <a:pt x="4547400" y="2702645"/>
                  </a:cubicBezTo>
                  <a:cubicBezTo>
                    <a:pt x="4543117" y="2706927"/>
                    <a:pt x="4537309" y="2709333"/>
                    <a:pt x="4531253" y="2709333"/>
                  </a:cubicBezTo>
                  <a:lnTo>
                    <a:pt x="22834" y="2709333"/>
                  </a:lnTo>
                  <a:cubicBezTo>
                    <a:pt x="10223" y="2709333"/>
                    <a:pt x="0" y="2699110"/>
                    <a:pt x="0" y="2686499"/>
                  </a:cubicBezTo>
                  <a:lnTo>
                    <a:pt x="0" y="22834"/>
                  </a:lnTo>
                  <a:cubicBezTo>
                    <a:pt x="0" y="10223"/>
                    <a:pt x="10223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E7F1C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55408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5033" y="8858248"/>
            <a:ext cx="1138948" cy="1228278"/>
          </a:xfrm>
          <a:custGeom>
            <a:avLst/>
            <a:gdLst/>
            <a:ahLst/>
            <a:cxnLst/>
            <a:rect l="l" t="t" r="r" b="b"/>
            <a:pathLst>
              <a:path w="1138948" h="1228278">
                <a:moveTo>
                  <a:pt x="0" y="0"/>
                </a:moveTo>
                <a:lnTo>
                  <a:pt x="1138949" y="0"/>
                </a:lnTo>
                <a:lnTo>
                  <a:pt x="1138949" y="1228278"/>
                </a:lnTo>
                <a:lnTo>
                  <a:pt x="0" y="1228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24508" y="2552050"/>
            <a:ext cx="11301259" cy="3895596"/>
          </a:xfrm>
          <a:custGeom>
            <a:avLst/>
            <a:gdLst/>
            <a:ahLst/>
            <a:cxnLst/>
            <a:rect l="l" t="t" r="r" b="b"/>
            <a:pathLst>
              <a:path w="11301259" h="3895596">
                <a:moveTo>
                  <a:pt x="0" y="0"/>
                </a:moveTo>
                <a:lnTo>
                  <a:pt x="11301258" y="0"/>
                </a:lnTo>
                <a:lnTo>
                  <a:pt x="11301258" y="3895596"/>
                </a:lnTo>
                <a:lnTo>
                  <a:pt x="0" y="3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44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8261369" y="6001588"/>
            <a:ext cx="9274625" cy="4138801"/>
          </a:xfrm>
          <a:custGeom>
            <a:avLst/>
            <a:gdLst/>
            <a:ahLst/>
            <a:cxnLst/>
            <a:rect l="l" t="t" r="r" b="b"/>
            <a:pathLst>
              <a:path w="9274625" h="4138801">
                <a:moveTo>
                  <a:pt x="0" y="0"/>
                </a:moveTo>
                <a:lnTo>
                  <a:pt x="9274624" y="0"/>
                </a:lnTo>
                <a:lnTo>
                  <a:pt x="9274624" y="4138801"/>
                </a:lnTo>
                <a:lnTo>
                  <a:pt x="0" y="41388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2153359" y="1883876"/>
            <a:ext cx="5406650" cy="4284770"/>
          </a:xfrm>
          <a:custGeom>
            <a:avLst/>
            <a:gdLst/>
            <a:ahLst/>
            <a:cxnLst/>
            <a:rect l="l" t="t" r="r" b="b"/>
            <a:pathLst>
              <a:path w="5406650" h="4284770">
                <a:moveTo>
                  <a:pt x="0" y="0"/>
                </a:moveTo>
                <a:lnTo>
                  <a:pt x="5406650" y="0"/>
                </a:lnTo>
                <a:lnTo>
                  <a:pt x="5406650" y="4284770"/>
                </a:lnTo>
                <a:lnTo>
                  <a:pt x="0" y="42847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B0592A3A-CE34-6D5A-1E44-413007A9AE72}"/>
              </a:ext>
            </a:extLst>
          </p:cNvPr>
          <p:cNvSpPr/>
          <p:nvPr/>
        </p:nvSpPr>
        <p:spPr>
          <a:xfrm>
            <a:off x="1372023" y="414582"/>
            <a:ext cx="15761213" cy="1551325"/>
          </a:xfrm>
          <a:custGeom>
            <a:avLst/>
            <a:gdLst/>
            <a:ahLst/>
            <a:cxnLst/>
            <a:rect l="l" t="t" r="r" b="b"/>
            <a:pathLst>
              <a:path w="7315200" h="1343337">
                <a:moveTo>
                  <a:pt x="0" y="0"/>
                </a:moveTo>
                <a:lnTo>
                  <a:pt x="7315200" y="0"/>
                </a:lnTo>
                <a:lnTo>
                  <a:pt x="7315200" y="1343337"/>
                </a:lnTo>
                <a:lnTo>
                  <a:pt x="0" y="13433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C7EB37-E3B0-D574-E229-1C2A4886DD16}"/>
              </a:ext>
            </a:extLst>
          </p:cNvPr>
          <p:cNvSpPr txBox="1"/>
          <p:nvPr/>
        </p:nvSpPr>
        <p:spPr>
          <a:xfrm>
            <a:off x="2508929" y="419100"/>
            <a:ext cx="13487400" cy="1433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000">
                <a:ln>
                  <a:solidFill>
                    <a:srgbClr val="7030A0"/>
                  </a:solidFill>
                </a:ln>
                <a:gradFill flip="none" rotWithShape="1">
                  <a:gsLst>
                    <a:gs pos="69000">
                      <a:srgbClr val="FF7C80"/>
                    </a:gs>
                    <a:gs pos="26000">
                      <a:srgbClr val="92D050"/>
                    </a:gs>
                    <a:gs pos="41000">
                      <a:srgbClr val="F0C834"/>
                    </a:gs>
                    <a:gs pos="96000">
                      <a:schemeClr val="accent6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UTM American Sans" panose="02040603050506020204" pitchFamily="18" charset="0"/>
                <a:ea typeface="UTM American Sans"/>
                <a:cs typeface="UTM American Sans"/>
                <a:sym typeface="UTM American Sans"/>
              </a:rPr>
              <a:t>HOẠT ĐỘNG 2: THẢO LUẬN</a:t>
            </a: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5C748A33-E71B-9CF3-6A88-7AE8039B3BB9}"/>
              </a:ext>
            </a:extLst>
          </p:cNvPr>
          <p:cNvSpPr/>
          <p:nvPr/>
        </p:nvSpPr>
        <p:spPr>
          <a:xfrm>
            <a:off x="15316200" y="612027"/>
            <a:ext cx="1505266" cy="1430002"/>
          </a:xfrm>
          <a:custGeom>
            <a:avLst/>
            <a:gdLst/>
            <a:ahLst/>
            <a:cxnLst/>
            <a:rect l="l" t="t" r="r" b="b"/>
            <a:pathLst>
              <a:path w="1505266" h="1430002">
                <a:moveTo>
                  <a:pt x="0" y="0"/>
                </a:moveTo>
                <a:lnTo>
                  <a:pt x="1505266" y="0"/>
                </a:lnTo>
                <a:lnTo>
                  <a:pt x="1505266" y="1430002"/>
                </a:lnTo>
                <a:lnTo>
                  <a:pt x="0" y="1430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5">
            <a:extLst>
              <a:ext uri="{FF2B5EF4-FFF2-40B4-BE49-F238E27FC236}">
                <a16:creationId xmlns:a16="http://schemas.microsoft.com/office/drawing/2014/main" id="{618A81A8-B837-FCB6-C100-1326D22E2A43}"/>
              </a:ext>
            </a:extLst>
          </p:cNvPr>
          <p:cNvGrpSpPr/>
          <p:nvPr/>
        </p:nvGrpSpPr>
        <p:grpSpPr>
          <a:xfrm>
            <a:off x="507161" y="200474"/>
            <a:ext cx="17291301" cy="10086526"/>
            <a:chOff x="0" y="0"/>
            <a:chExt cx="4554087" cy="2709333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202740E-E1D6-9111-1475-22BC82F27113}"/>
                </a:ext>
              </a:extLst>
            </p:cNvPr>
            <p:cNvSpPr/>
            <p:nvPr/>
          </p:nvSpPr>
          <p:spPr>
            <a:xfrm>
              <a:off x="0" y="0"/>
              <a:ext cx="4554088" cy="2709333"/>
            </a:xfrm>
            <a:custGeom>
              <a:avLst/>
              <a:gdLst/>
              <a:ahLst/>
              <a:cxnLst/>
              <a:rect l="l" t="t" r="r" b="b"/>
              <a:pathLst>
                <a:path w="4554088" h="2709333">
                  <a:moveTo>
                    <a:pt x="22834" y="0"/>
                  </a:moveTo>
                  <a:lnTo>
                    <a:pt x="4531253" y="0"/>
                  </a:lnTo>
                  <a:cubicBezTo>
                    <a:pt x="4543864" y="0"/>
                    <a:pt x="4554088" y="10223"/>
                    <a:pt x="4554088" y="22834"/>
                  </a:cubicBezTo>
                  <a:lnTo>
                    <a:pt x="4554088" y="2686499"/>
                  </a:lnTo>
                  <a:cubicBezTo>
                    <a:pt x="4554088" y="2692555"/>
                    <a:pt x="4551682" y="2698363"/>
                    <a:pt x="4547400" y="2702645"/>
                  </a:cubicBezTo>
                  <a:cubicBezTo>
                    <a:pt x="4543117" y="2706927"/>
                    <a:pt x="4537309" y="2709333"/>
                    <a:pt x="4531253" y="2709333"/>
                  </a:cubicBezTo>
                  <a:lnTo>
                    <a:pt x="22834" y="2709333"/>
                  </a:lnTo>
                  <a:cubicBezTo>
                    <a:pt x="10223" y="2709333"/>
                    <a:pt x="0" y="2699110"/>
                    <a:pt x="0" y="2686499"/>
                  </a:cubicBezTo>
                  <a:lnTo>
                    <a:pt x="0" y="22834"/>
                  </a:lnTo>
                  <a:cubicBezTo>
                    <a:pt x="0" y="10223"/>
                    <a:pt x="10223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E7F1C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BB51283A-240C-E113-5562-28451077B979}"/>
                </a:ext>
              </a:extLst>
            </p:cNvPr>
            <p:cNvSpPr txBox="1"/>
            <p:nvPr/>
          </p:nvSpPr>
          <p:spPr>
            <a:xfrm>
              <a:off x="0" y="0"/>
              <a:ext cx="455408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-1204850" y="8070988"/>
            <a:ext cx="20697700" cy="2396116"/>
            <a:chOff x="0" y="0"/>
            <a:chExt cx="27596934" cy="3194822"/>
          </a:xfrm>
        </p:grpSpPr>
        <p:sp>
          <p:nvSpPr>
            <p:cNvPr id="3" name="Freeform 3"/>
            <p:cNvSpPr/>
            <p:nvPr/>
          </p:nvSpPr>
          <p:spPr>
            <a:xfrm>
              <a:off x="12449072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0" y="0"/>
                  </a:moveTo>
                  <a:lnTo>
                    <a:pt x="15147862" y="0"/>
                  </a:lnTo>
                  <a:lnTo>
                    <a:pt x="15147862" y="3194822"/>
                  </a:lnTo>
                  <a:lnTo>
                    <a:pt x="0" y="3194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0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15147862" y="0"/>
                  </a:moveTo>
                  <a:lnTo>
                    <a:pt x="0" y="0"/>
                  </a:lnTo>
                  <a:lnTo>
                    <a:pt x="0" y="3194822"/>
                  </a:lnTo>
                  <a:lnTo>
                    <a:pt x="15147862" y="3194822"/>
                  </a:lnTo>
                  <a:lnTo>
                    <a:pt x="15147862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Freeform 8"/>
          <p:cNvSpPr/>
          <p:nvPr/>
        </p:nvSpPr>
        <p:spPr>
          <a:xfrm>
            <a:off x="55033" y="8858248"/>
            <a:ext cx="1138948" cy="1228278"/>
          </a:xfrm>
          <a:custGeom>
            <a:avLst/>
            <a:gdLst/>
            <a:ahLst/>
            <a:cxnLst/>
            <a:rect l="l" t="t" r="r" b="b"/>
            <a:pathLst>
              <a:path w="1138948" h="1228278">
                <a:moveTo>
                  <a:pt x="0" y="0"/>
                </a:moveTo>
                <a:lnTo>
                  <a:pt x="1138949" y="0"/>
                </a:lnTo>
                <a:lnTo>
                  <a:pt x="1138949" y="1228278"/>
                </a:lnTo>
                <a:lnTo>
                  <a:pt x="0" y="1228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6F1532A6-63FB-9670-1D06-450FB42526A5}"/>
              </a:ext>
            </a:extLst>
          </p:cNvPr>
          <p:cNvSpPr/>
          <p:nvPr/>
        </p:nvSpPr>
        <p:spPr>
          <a:xfrm>
            <a:off x="1372023" y="414582"/>
            <a:ext cx="15761213" cy="1551325"/>
          </a:xfrm>
          <a:custGeom>
            <a:avLst/>
            <a:gdLst/>
            <a:ahLst/>
            <a:cxnLst/>
            <a:rect l="l" t="t" r="r" b="b"/>
            <a:pathLst>
              <a:path w="7315200" h="1343337">
                <a:moveTo>
                  <a:pt x="0" y="0"/>
                </a:moveTo>
                <a:lnTo>
                  <a:pt x="7315200" y="0"/>
                </a:lnTo>
                <a:lnTo>
                  <a:pt x="7315200" y="1343337"/>
                </a:lnTo>
                <a:lnTo>
                  <a:pt x="0" y="1343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656A92-FDF2-F7E6-0AD5-3DC386BEEBDE}"/>
              </a:ext>
            </a:extLst>
          </p:cNvPr>
          <p:cNvSpPr txBox="1"/>
          <p:nvPr/>
        </p:nvSpPr>
        <p:spPr>
          <a:xfrm>
            <a:off x="2508929" y="419100"/>
            <a:ext cx="13487400" cy="1433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000">
                <a:ln>
                  <a:solidFill>
                    <a:srgbClr val="7030A0"/>
                  </a:solidFill>
                </a:ln>
                <a:gradFill flip="none" rotWithShape="1">
                  <a:gsLst>
                    <a:gs pos="69000">
                      <a:srgbClr val="FF7C80"/>
                    </a:gs>
                    <a:gs pos="26000">
                      <a:srgbClr val="92D050"/>
                    </a:gs>
                    <a:gs pos="41000">
                      <a:srgbClr val="F0C834"/>
                    </a:gs>
                    <a:gs pos="96000">
                      <a:schemeClr val="accent6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UTM American Sans" panose="02040603050506020204" pitchFamily="18" charset="0"/>
                <a:ea typeface="UTM American Sans"/>
                <a:cs typeface="UTM American Sans"/>
                <a:sym typeface="UTM American Sans"/>
              </a:rPr>
              <a:t>HOẠT ĐỘNG 2: THẢO LUẬN</a:t>
            </a:r>
          </a:p>
        </p:txBody>
      </p:sp>
      <p:sp>
        <p:nvSpPr>
          <p:cNvPr id="9" name="Freeform 9"/>
          <p:cNvSpPr/>
          <p:nvPr/>
        </p:nvSpPr>
        <p:spPr>
          <a:xfrm>
            <a:off x="15243698" y="598850"/>
            <a:ext cx="1505266" cy="1430002"/>
          </a:xfrm>
          <a:custGeom>
            <a:avLst/>
            <a:gdLst/>
            <a:ahLst/>
            <a:cxnLst/>
            <a:rect l="l" t="t" r="r" b="b"/>
            <a:pathLst>
              <a:path w="1505266" h="1430002">
                <a:moveTo>
                  <a:pt x="0" y="0"/>
                </a:moveTo>
                <a:lnTo>
                  <a:pt x="1505266" y="0"/>
                </a:lnTo>
                <a:lnTo>
                  <a:pt x="1505266" y="1430002"/>
                </a:lnTo>
                <a:lnTo>
                  <a:pt x="0" y="1430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8AA7E37-92C2-52FF-2BD1-1A7D9320C7D8}"/>
              </a:ext>
            </a:extLst>
          </p:cNvPr>
          <p:cNvSpPr/>
          <p:nvPr/>
        </p:nvSpPr>
        <p:spPr>
          <a:xfrm>
            <a:off x="624507" y="2933700"/>
            <a:ext cx="16974210" cy="6677552"/>
          </a:xfrm>
          <a:prstGeom prst="roundRect">
            <a:avLst/>
          </a:prstGeom>
          <a:ln w="57150">
            <a:solidFill>
              <a:srgbClr val="92D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518708" y="2019300"/>
            <a:ext cx="9911292" cy="87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b="1">
                <a:solidFill>
                  <a:srgbClr val="0070C0"/>
                </a:solidFill>
                <a:latin typeface="Arial" panose="020B0604020202020204" pitchFamily="34" charset="0"/>
                <a:ea typeface="DejaVu Serif Bold"/>
                <a:cs typeface="Arial" panose="020B0604020202020204" pitchFamily="34" charset="0"/>
                <a:sym typeface="DejaVu Serif Bold"/>
              </a:rPr>
              <a:t>2.1. Thảo luận trong nhóm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2710" y="3162300"/>
            <a:ext cx="15772629" cy="144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4699" b="1" u="sng">
                <a:solidFill>
                  <a:srgbClr val="00B05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Đề 1:</a:t>
            </a:r>
            <a:r>
              <a:rPr lang="en-US" sz="4699" b="1">
                <a:solidFill>
                  <a:srgbClr val="00B05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 Trình bày ý kiến về tài phân xử của chàng Mồ Côi trong truyện </a:t>
            </a:r>
            <a:r>
              <a:rPr lang="en-US" sz="4699" b="1" i="1">
                <a:solidFill>
                  <a:srgbClr val="00B05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Mồ Côi xử kiện.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1238" y="4573811"/>
            <a:ext cx="16065318" cy="5065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96"/>
              </a:lnSpc>
            </a:pP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Canva Sans Italics"/>
                <a:cs typeface="Arial" panose="020B0604020202020204" pitchFamily="34" charset="0"/>
                <a:sym typeface="Canva Sans Italics"/>
              </a:rPr>
              <a:t>Dựa vào những gợi ý trong sgk, </a:t>
            </a:r>
            <a:r>
              <a:rPr lang="en-US" sz="4400" u="sng">
                <a:solidFill>
                  <a:srgbClr val="000000"/>
                </a:solidFill>
                <a:latin typeface="Arial" panose="020B0604020202020204" pitchFamily="34" charset="0"/>
                <a:ea typeface="Canva Sans Italics"/>
                <a:cs typeface="Arial" panose="020B0604020202020204" pitchFamily="34" charset="0"/>
                <a:sym typeface="Canva Sans Italics"/>
              </a:rPr>
              <a:t>trình bày và trao đổi ý kiến về tài phân xử của chàng Mồ Côi</a:t>
            </a: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Canva Sans Italics"/>
                <a:cs typeface="Arial" panose="020B0604020202020204" pitchFamily="34" charset="0"/>
                <a:sym typeface="Canva Sans Italics"/>
              </a:rPr>
              <a:t>. Có thể trình bày các ý trao đổi theo các cách sau:</a:t>
            </a:r>
          </a:p>
          <a:p>
            <a:pPr algn="just">
              <a:lnSpc>
                <a:spcPts val="7896"/>
              </a:lnSpc>
            </a:pP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Canva Sans Italics"/>
                <a:cs typeface="Arial" panose="020B0604020202020204" pitchFamily="34" charset="0"/>
                <a:sym typeface="Canva Sans Italics"/>
              </a:rPr>
              <a:t>+ Ý kiến có kèm hình ảnh minh họa.</a:t>
            </a:r>
          </a:p>
          <a:p>
            <a:pPr algn="just">
              <a:lnSpc>
                <a:spcPts val="7896"/>
              </a:lnSpc>
            </a:pP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Canva Sans Italics"/>
                <a:cs typeface="Arial" panose="020B0604020202020204" pitchFamily="34" charset="0"/>
                <a:sym typeface="Canva Sans Italics"/>
              </a:rPr>
              <a:t>+ Vẽ sơ đồ tư duy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620928" y="6943443"/>
            <a:ext cx="3730317" cy="2209748"/>
          </a:xfrm>
          <a:custGeom>
            <a:avLst/>
            <a:gdLst/>
            <a:ahLst/>
            <a:cxnLst/>
            <a:rect l="l" t="t" r="r" b="b"/>
            <a:pathLst>
              <a:path w="4275827" h="2629633">
                <a:moveTo>
                  <a:pt x="0" y="0"/>
                </a:moveTo>
                <a:lnTo>
                  <a:pt x="4275826" y="0"/>
                </a:lnTo>
                <a:lnTo>
                  <a:pt x="4275826" y="2629633"/>
                </a:lnTo>
                <a:lnTo>
                  <a:pt x="0" y="2629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07161" y="312627"/>
            <a:ext cx="17291301" cy="9550236"/>
            <a:chOff x="0" y="0"/>
            <a:chExt cx="4554087" cy="25152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54088" cy="2515289"/>
            </a:xfrm>
            <a:custGeom>
              <a:avLst/>
              <a:gdLst/>
              <a:ahLst/>
              <a:cxnLst/>
              <a:rect l="l" t="t" r="r" b="b"/>
              <a:pathLst>
                <a:path w="4554088" h="2515289">
                  <a:moveTo>
                    <a:pt x="22834" y="0"/>
                  </a:moveTo>
                  <a:lnTo>
                    <a:pt x="4531253" y="0"/>
                  </a:lnTo>
                  <a:cubicBezTo>
                    <a:pt x="4543864" y="0"/>
                    <a:pt x="4554088" y="10223"/>
                    <a:pt x="4554088" y="22834"/>
                  </a:cubicBezTo>
                  <a:lnTo>
                    <a:pt x="4554088" y="2492454"/>
                  </a:lnTo>
                  <a:cubicBezTo>
                    <a:pt x="4554088" y="2498510"/>
                    <a:pt x="4551682" y="2504318"/>
                    <a:pt x="4547400" y="2508601"/>
                  </a:cubicBezTo>
                  <a:cubicBezTo>
                    <a:pt x="4543117" y="2512883"/>
                    <a:pt x="4537309" y="2515289"/>
                    <a:pt x="4531253" y="2515289"/>
                  </a:cubicBezTo>
                  <a:lnTo>
                    <a:pt x="22834" y="2515289"/>
                  </a:lnTo>
                  <a:cubicBezTo>
                    <a:pt x="10223" y="2515289"/>
                    <a:pt x="0" y="2505065"/>
                    <a:pt x="0" y="2492454"/>
                  </a:cubicBezTo>
                  <a:lnTo>
                    <a:pt x="0" y="22834"/>
                  </a:lnTo>
                  <a:cubicBezTo>
                    <a:pt x="0" y="10223"/>
                    <a:pt x="10223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E7F1C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554087" cy="25152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8B4AD8F-1C43-8D01-3576-055E24693D28}"/>
              </a:ext>
            </a:extLst>
          </p:cNvPr>
          <p:cNvSpPr/>
          <p:nvPr/>
        </p:nvSpPr>
        <p:spPr>
          <a:xfrm>
            <a:off x="624507" y="3055867"/>
            <a:ext cx="16974210" cy="6677552"/>
          </a:xfrm>
          <a:prstGeom prst="roundRect">
            <a:avLst/>
          </a:prstGeom>
          <a:ln w="57150">
            <a:solidFill>
              <a:srgbClr val="92D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5033" y="8858248"/>
            <a:ext cx="1138948" cy="1228278"/>
          </a:xfrm>
          <a:custGeom>
            <a:avLst/>
            <a:gdLst/>
            <a:ahLst/>
            <a:cxnLst/>
            <a:rect l="l" t="t" r="r" b="b"/>
            <a:pathLst>
              <a:path w="1138948" h="1228278">
                <a:moveTo>
                  <a:pt x="0" y="0"/>
                </a:moveTo>
                <a:lnTo>
                  <a:pt x="1138949" y="0"/>
                </a:lnTo>
                <a:lnTo>
                  <a:pt x="1138949" y="1228278"/>
                </a:lnTo>
                <a:lnTo>
                  <a:pt x="0" y="122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411200" y="7429500"/>
            <a:ext cx="3730317" cy="2209748"/>
          </a:xfrm>
          <a:custGeom>
            <a:avLst/>
            <a:gdLst/>
            <a:ahLst/>
            <a:cxnLst/>
            <a:rect l="l" t="t" r="r" b="b"/>
            <a:pathLst>
              <a:path w="4275827" h="2629633">
                <a:moveTo>
                  <a:pt x="0" y="0"/>
                </a:moveTo>
                <a:lnTo>
                  <a:pt x="4275826" y="0"/>
                </a:lnTo>
                <a:lnTo>
                  <a:pt x="4275826" y="2629633"/>
                </a:lnTo>
                <a:lnTo>
                  <a:pt x="0" y="2629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1028700" y="2130501"/>
            <a:ext cx="9715500" cy="877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b="1">
                <a:solidFill>
                  <a:srgbClr val="0070C0"/>
                </a:solidFill>
                <a:latin typeface="Arial" panose="020B0604020202020204" pitchFamily="34" charset="0"/>
                <a:ea typeface="DejaVu Serif Bold"/>
                <a:cs typeface="Arial" panose="020B0604020202020204" pitchFamily="34" charset="0"/>
                <a:sym typeface="DejaVu Serif Bold"/>
              </a:rPr>
              <a:t>2.1. Thảo luận trong nhóm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9971" y="3087607"/>
            <a:ext cx="15772629" cy="144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8"/>
              </a:lnSpc>
            </a:pPr>
            <a:r>
              <a:rPr lang="en-US" sz="4699" b="1">
                <a:solidFill>
                  <a:srgbClr val="00B05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Đề 2: Trình bày ý kiến về một số vấn đề có tranh luận trong cuộc sống.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94082" y="4381500"/>
            <a:ext cx="16065318" cy="547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08"/>
              </a:lnSpc>
            </a:pPr>
            <a:r>
              <a:rPr lang="en-US" sz="4000" b="1" u="sng">
                <a:solidFill>
                  <a:srgbClr val="000000"/>
                </a:solidFill>
                <a:latin typeface="Arial" panose="020B0604020202020204" pitchFamily="34" charset="0"/>
                <a:ea typeface="Canva Sans Bold Italics"/>
                <a:cs typeface="Arial" panose="020B0604020202020204" pitchFamily="34" charset="0"/>
                <a:sym typeface="Canva Sans Bold Italics"/>
              </a:rPr>
              <a:t>Bài trao đổi phải đảm bảo:</a:t>
            </a:r>
          </a:p>
          <a:p>
            <a:pPr algn="just">
              <a:lnSpc>
                <a:spcPts val="6108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nva Sans Italics"/>
                <a:cs typeface="Arial" panose="020B0604020202020204" pitchFamily="34" charset="0"/>
                <a:sym typeface="Canva Sans Italics"/>
              </a:rPr>
              <a:t>+Giới thiệu nội dung trình bày.</a:t>
            </a:r>
          </a:p>
          <a:p>
            <a:pPr algn="just">
              <a:lnSpc>
                <a:spcPts val="6108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nva Sans Italics"/>
                <a:cs typeface="Arial" panose="020B0604020202020204" pitchFamily="34" charset="0"/>
                <a:sym typeface="Canva Sans Italics"/>
              </a:rPr>
              <a:t>+Giới thiệu một số vấn đề có tranh luận trong cuộc sống.</a:t>
            </a:r>
          </a:p>
          <a:p>
            <a:pPr algn="just">
              <a:lnSpc>
                <a:spcPts val="6108"/>
              </a:lnSpc>
            </a:pPr>
            <a:r>
              <a:rPr lang="en-US" sz="4000" b="1" u="sng">
                <a:solidFill>
                  <a:srgbClr val="000000"/>
                </a:solidFill>
                <a:latin typeface="Arial" panose="020B0604020202020204" pitchFamily="34" charset="0"/>
                <a:ea typeface="Canva Sans Bold Italics"/>
                <a:cs typeface="Arial" panose="020B0604020202020204" pitchFamily="34" charset="0"/>
                <a:sym typeface="Canva Sans Bold Italics"/>
              </a:rPr>
              <a:t>Trình bày kết quả thảo luận của mình theo các cách như:</a:t>
            </a:r>
          </a:p>
          <a:p>
            <a:pPr algn="just">
              <a:lnSpc>
                <a:spcPts val="6108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nva Sans Italics"/>
                <a:cs typeface="Arial" panose="020B0604020202020204" pitchFamily="34" charset="0"/>
                <a:sym typeface="Canva Sans Italics"/>
              </a:rPr>
              <a:t>+Ý kiến có kèm hình ảnh minh họa.</a:t>
            </a:r>
          </a:p>
          <a:p>
            <a:pPr algn="just">
              <a:lnSpc>
                <a:spcPts val="6108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nva Sans Italics"/>
                <a:cs typeface="Arial" panose="020B0604020202020204" pitchFamily="34" charset="0"/>
                <a:sym typeface="Canva Sans Italics"/>
              </a:rPr>
              <a:t>+Vẽ sơ đồ tư duy</a:t>
            </a:r>
          </a:p>
          <a:p>
            <a:pPr algn="just">
              <a:lnSpc>
                <a:spcPts val="6108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nva Sans Italics"/>
                <a:cs typeface="Arial" panose="020B0604020202020204" pitchFamily="34" charset="0"/>
                <a:sym typeface="Canva Sans Italics"/>
              </a:rPr>
              <a:t>+Bài trình bày bằng PPT</a:t>
            </a:r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3BB67C17-A636-032F-7AD7-BDA9036BBD0D}"/>
              </a:ext>
            </a:extLst>
          </p:cNvPr>
          <p:cNvSpPr/>
          <p:nvPr/>
        </p:nvSpPr>
        <p:spPr>
          <a:xfrm>
            <a:off x="1524423" y="566982"/>
            <a:ext cx="15761213" cy="1551325"/>
          </a:xfrm>
          <a:custGeom>
            <a:avLst/>
            <a:gdLst/>
            <a:ahLst/>
            <a:cxnLst/>
            <a:rect l="l" t="t" r="r" b="b"/>
            <a:pathLst>
              <a:path w="7315200" h="1343337">
                <a:moveTo>
                  <a:pt x="0" y="0"/>
                </a:moveTo>
                <a:lnTo>
                  <a:pt x="7315200" y="0"/>
                </a:lnTo>
                <a:lnTo>
                  <a:pt x="7315200" y="1343337"/>
                </a:lnTo>
                <a:lnTo>
                  <a:pt x="0" y="13433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649562-E1DD-9F42-9AFD-D2146F4CB99C}"/>
              </a:ext>
            </a:extLst>
          </p:cNvPr>
          <p:cNvSpPr txBox="1"/>
          <p:nvPr/>
        </p:nvSpPr>
        <p:spPr>
          <a:xfrm>
            <a:off x="2661329" y="571500"/>
            <a:ext cx="13487400" cy="1433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000">
                <a:ln>
                  <a:solidFill>
                    <a:srgbClr val="7030A0"/>
                  </a:solidFill>
                </a:ln>
                <a:gradFill flip="none" rotWithShape="1">
                  <a:gsLst>
                    <a:gs pos="69000">
                      <a:srgbClr val="FF7C80"/>
                    </a:gs>
                    <a:gs pos="26000">
                      <a:srgbClr val="92D050"/>
                    </a:gs>
                    <a:gs pos="41000">
                      <a:srgbClr val="F0C834"/>
                    </a:gs>
                    <a:gs pos="96000">
                      <a:schemeClr val="accent6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UTM American Sans" panose="02040603050506020204" pitchFamily="18" charset="0"/>
                <a:ea typeface="UTM American Sans"/>
                <a:cs typeface="UTM American Sans"/>
                <a:sym typeface="UTM American Sans"/>
              </a:rPr>
              <a:t>HOẠT ĐỘNG 2: THẢO LUẬN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29DF976C-1D6D-DFDA-CC27-5E9F55B47FE1}"/>
              </a:ext>
            </a:extLst>
          </p:cNvPr>
          <p:cNvSpPr/>
          <p:nvPr/>
        </p:nvSpPr>
        <p:spPr>
          <a:xfrm>
            <a:off x="15396098" y="744814"/>
            <a:ext cx="1505266" cy="1430002"/>
          </a:xfrm>
          <a:custGeom>
            <a:avLst/>
            <a:gdLst/>
            <a:ahLst/>
            <a:cxnLst/>
            <a:rect l="l" t="t" r="r" b="b"/>
            <a:pathLst>
              <a:path w="1505266" h="1430002">
                <a:moveTo>
                  <a:pt x="0" y="0"/>
                </a:moveTo>
                <a:lnTo>
                  <a:pt x="1505266" y="0"/>
                </a:lnTo>
                <a:lnTo>
                  <a:pt x="1505266" y="1430002"/>
                </a:lnTo>
                <a:lnTo>
                  <a:pt x="0" y="14300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614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4850" y="8070988"/>
            <a:ext cx="20697700" cy="2396116"/>
            <a:chOff x="0" y="0"/>
            <a:chExt cx="27596934" cy="3194822"/>
          </a:xfrm>
        </p:grpSpPr>
        <p:sp>
          <p:nvSpPr>
            <p:cNvPr id="3" name="Freeform 3"/>
            <p:cNvSpPr/>
            <p:nvPr/>
          </p:nvSpPr>
          <p:spPr>
            <a:xfrm>
              <a:off x="12449072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0" y="0"/>
                  </a:moveTo>
                  <a:lnTo>
                    <a:pt x="15147862" y="0"/>
                  </a:lnTo>
                  <a:lnTo>
                    <a:pt x="15147862" y="3194822"/>
                  </a:lnTo>
                  <a:lnTo>
                    <a:pt x="0" y="3194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0" y="0"/>
              <a:ext cx="15147862" cy="3194822"/>
            </a:xfrm>
            <a:custGeom>
              <a:avLst/>
              <a:gdLst/>
              <a:ahLst/>
              <a:cxnLst/>
              <a:rect l="l" t="t" r="r" b="b"/>
              <a:pathLst>
                <a:path w="15147862" h="3194822">
                  <a:moveTo>
                    <a:pt x="15147862" y="0"/>
                  </a:moveTo>
                  <a:lnTo>
                    <a:pt x="0" y="0"/>
                  </a:lnTo>
                  <a:lnTo>
                    <a:pt x="0" y="3194822"/>
                  </a:lnTo>
                  <a:lnTo>
                    <a:pt x="15147862" y="3194822"/>
                  </a:lnTo>
                  <a:lnTo>
                    <a:pt x="15147862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7161" y="312627"/>
            <a:ext cx="17291301" cy="9550236"/>
            <a:chOff x="0" y="0"/>
            <a:chExt cx="4554087" cy="25152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54088" cy="2515289"/>
            </a:xfrm>
            <a:custGeom>
              <a:avLst/>
              <a:gdLst/>
              <a:ahLst/>
              <a:cxnLst/>
              <a:rect l="l" t="t" r="r" b="b"/>
              <a:pathLst>
                <a:path w="4554088" h="2515289">
                  <a:moveTo>
                    <a:pt x="22834" y="0"/>
                  </a:moveTo>
                  <a:lnTo>
                    <a:pt x="4531253" y="0"/>
                  </a:lnTo>
                  <a:cubicBezTo>
                    <a:pt x="4543864" y="0"/>
                    <a:pt x="4554088" y="10223"/>
                    <a:pt x="4554088" y="22834"/>
                  </a:cubicBezTo>
                  <a:lnTo>
                    <a:pt x="4554088" y="2492454"/>
                  </a:lnTo>
                  <a:cubicBezTo>
                    <a:pt x="4554088" y="2498510"/>
                    <a:pt x="4551682" y="2504318"/>
                    <a:pt x="4547400" y="2508601"/>
                  </a:cubicBezTo>
                  <a:cubicBezTo>
                    <a:pt x="4543117" y="2512883"/>
                    <a:pt x="4537309" y="2515289"/>
                    <a:pt x="4531253" y="2515289"/>
                  </a:cubicBezTo>
                  <a:lnTo>
                    <a:pt x="22834" y="2515289"/>
                  </a:lnTo>
                  <a:cubicBezTo>
                    <a:pt x="10223" y="2515289"/>
                    <a:pt x="0" y="2505065"/>
                    <a:pt x="0" y="2492454"/>
                  </a:cubicBezTo>
                  <a:lnTo>
                    <a:pt x="0" y="22834"/>
                  </a:lnTo>
                  <a:cubicBezTo>
                    <a:pt x="0" y="10223"/>
                    <a:pt x="10223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E7F1C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4554087" cy="25152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5033" y="8858248"/>
            <a:ext cx="1138948" cy="1228278"/>
          </a:xfrm>
          <a:custGeom>
            <a:avLst/>
            <a:gdLst/>
            <a:ahLst/>
            <a:cxnLst/>
            <a:rect l="l" t="t" r="r" b="b"/>
            <a:pathLst>
              <a:path w="1138948" h="1228278">
                <a:moveTo>
                  <a:pt x="0" y="0"/>
                </a:moveTo>
                <a:lnTo>
                  <a:pt x="1138949" y="0"/>
                </a:lnTo>
                <a:lnTo>
                  <a:pt x="1138949" y="1228278"/>
                </a:lnTo>
                <a:lnTo>
                  <a:pt x="0" y="1228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019800" y="3172145"/>
            <a:ext cx="6979579" cy="6543355"/>
          </a:xfrm>
          <a:custGeom>
            <a:avLst/>
            <a:gdLst/>
            <a:ahLst/>
            <a:cxnLst/>
            <a:rect l="l" t="t" r="r" b="b"/>
            <a:pathLst>
              <a:path w="6979579" h="6543355">
                <a:moveTo>
                  <a:pt x="0" y="0"/>
                </a:moveTo>
                <a:lnTo>
                  <a:pt x="6979579" y="0"/>
                </a:lnTo>
                <a:lnTo>
                  <a:pt x="6979579" y="6543356"/>
                </a:lnTo>
                <a:lnTo>
                  <a:pt x="0" y="65433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1028700" y="2208809"/>
            <a:ext cx="8905346" cy="87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b="1">
                <a:solidFill>
                  <a:srgbClr val="0070C0"/>
                </a:solidFill>
                <a:latin typeface="Arial" panose="020B0604020202020204" pitchFamily="34" charset="0"/>
                <a:ea typeface="DejaVu Serif Bold"/>
                <a:cs typeface="Arial" panose="020B0604020202020204" pitchFamily="34" charset="0"/>
                <a:sym typeface="DejaVu Serif Bold"/>
              </a:rPr>
              <a:t>2.2. Thảo luận trước lớp</a:t>
            </a: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10D9BEE1-2102-5D7C-594F-6CBB70AAF509}"/>
              </a:ext>
            </a:extLst>
          </p:cNvPr>
          <p:cNvSpPr/>
          <p:nvPr/>
        </p:nvSpPr>
        <p:spPr>
          <a:xfrm>
            <a:off x="1524423" y="566982"/>
            <a:ext cx="15761213" cy="1551325"/>
          </a:xfrm>
          <a:custGeom>
            <a:avLst/>
            <a:gdLst/>
            <a:ahLst/>
            <a:cxnLst/>
            <a:rect l="l" t="t" r="r" b="b"/>
            <a:pathLst>
              <a:path w="7315200" h="1343337">
                <a:moveTo>
                  <a:pt x="0" y="0"/>
                </a:moveTo>
                <a:lnTo>
                  <a:pt x="7315200" y="0"/>
                </a:lnTo>
                <a:lnTo>
                  <a:pt x="7315200" y="1343337"/>
                </a:lnTo>
                <a:lnTo>
                  <a:pt x="0" y="13433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223185-FD95-5728-12D6-8E4A6C734CCB}"/>
              </a:ext>
            </a:extLst>
          </p:cNvPr>
          <p:cNvSpPr txBox="1"/>
          <p:nvPr/>
        </p:nvSpPr>
        <p:spPr>
          <a:xfrm>
            <a:off x="2661329" y="571500"/>
            <a:ext cx="13487400" cy="1433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000">
                <a:ln>
                  <a:solidFill>
                    <a:srgbClr val="7030A0"/>
                  </a:solidFill>
                </a:ln>
                <a:gradFill flip="none" rotWithShape="1">
                  <a:gsLst>
                    <a:gs pos="69000">
                      <a:srgbClr val="FF7C80"/>
                    </a:gs>
                    <a:gs pos="26000">
                      <a:srgbClr val="92D050"/>
                    </a:gs>
                    <a:gs pos="41000">
                      <a:srgbClr val="F0C834"/>
                    </a:gs>
                    <a:gs pos="96000">
                      <a:schemeClr val="accent6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UTM American Sans" panose="02040603050506020204" pitchFamily="18" charset="0"/>
                <a:ea typeface="UTM American Sans"/>
                <a:cs typeface="UTM American Sans"/>
                <a:sym typeface="UTM American Sans"/>
              </a:rPr>
              <a:t>HOẠT ĐỘNG 2: THẢO LUẬN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D7D4541B-DDAC-6BD4-417E-89CD70E06469}"/>
              </a:ext>
            </a:extLst>
          </p:cNvPr>
          <p:cNvSpPr/>
          <p:nvPr/>
        </p:nvSpPr>
        <p:spPr>
          <a:xfrm>
            <a:off x="15396098" y="744814"/>
            <a:ext cx="1505266" cy="1430002"/>
          </a:xfrm>
          <a:custGeom>
            <a:avLst/>
            <a:gdLst/>
            <a:ahLst/>
            <a:cxnLst/>
            <a:rect l="l" t="t" r="r" b="b"/>
            <a:pathLst>
              <a:path w="1505266" h="1430002">
                <a:moveTo>
                  <a:pt x="0" y="0"/>
                </a:moveTo>
                <a:lnTo>
                  <a:pt x="1505266" y="0"/>
                </a:lnTo>
                <a:lnTo>
                  <a:pt x="1505266" y="1430002"/>
                </a:lnTo>
                <a:lnTo>
                  <a:pt x="0" y="14300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466</Words>
  <Application>Microsoft Office PowerPoint</Application>
  <PresentationFormat>Custom</PresentationFormat>
  <Paragraphs>53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UTM American Sans</vt:lpstr>
      <vt:lpstr>Arial</vt:lpstr>
      <vt:lpstr>Calibri</vt:lpstr>
      <vt:lpstr>Canva Sans </vt:lpstr>
      <vt:lpstr>Borsok</vt:lpstr>
      <vt:lpstr>Lobster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PROJECT</dc:title>
  <dc:creator>ADMIN</dc:creator>
  <cp:lastModifiedBy>VO THI YEN NHI</cp:lastModifiedBy>
  <cp:revision>3</cp:revision>
  <dcterms:created xsi:type="dcterms:W3CDTF">2006-08-16T00:00:00Z</dcterms:created>
  <dcterms:modified xsi:type="dcterms:W3CDTF">2024-11-09T14:01:47Z</dcterms:modified>
  <dc:identifier>DAGVllRB5qQ</dc:identifier>
</cp:coreProperties>
</file>